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5" r:id="rId1"/>
  </p:sldMasterIdLst>
  <p:notesMasterIdLst>
    <p:notesMasterId r:id="rId67"/>
  </p:notesMasterIdLst>
  <p:sldIdLst>
    <p:sldId id="256" r:id="rId2"/>
    <p:sldId id="583" r:id="rId3"/>
    <p:sldId id="485" r:id="rId4"/>
    <p:sldId id="688" r:id="rId5"/>
    <p:sldId id="689" r:id="rId6"/>
    <p:sldId id="692" r:id="rId7"/>
    <p:sldId id="691" r:id="rId8"/>
    <p:sldId id="690" r:id="rId9"/>
    <p:sldId id="693" r:id="rId10"/>
    <p:sldId id="694" r:id="rId11"/>
    <p:sldId id="695" r:id="rId12"/>
    <p:sldId id="696" r:id="rId13"/>
    <p:sldId id="697" r:id="rId14"/>
    <p:sldId id="698" r:id="rId15"/>
    <p:sldId id="699" r:id="rId16"/>
    <p:sldId id="700" r:id="rId17"/>
    <p:sldId id="701" r:id="rId18"/>
    <p:sldId id="702" r:id="rId19"/>
    <p:sldId id="703" r:id="rId20"/>
    <p:sldId id="704" r:id="rId21"/>
    <p:sldId id="705" r:id="rId22"/>
    <p:sldId id="706" r:id="rId23"/>
    <p:sldId id="707" r:id="rId24"/>
    <p:sldId id="708" r:id="rId25"/>
    <p:sldId id="709" r:id="rId26"/>
    <p:sldId id="710" r:id="rId27"/>
    <p:sldId id="711" r:id="rId28"/>
    <p:sldId id="712" r:id="rId29"/>
    <p:sldId id="713" r:id="rId30"/>
    <p:sldId id="714" r:id="rId31"/>
    <p:sldId id="715" r:id="rId32"/>
    <p:sldId id="717" r:id="rId33"/>
    <p:sldId id="716" r:id="rId34"/>
    <p:sldId id="719" r:id="rId35"/>
    <p:sldId id="718" r:id="rId36"/>
    <p:sldId id="720" r:id="rId37"/>
    <p:sldId id="722" r:id="rId38"/>
    <p:sldId id="721" r:id="rId39"/>
    <p:sldId id="723" r:id="rId40"/>
    <p:sldId id="724" r:id="rId41"/>
    <p:sldId id="725" r:id="rId42"/>
    <p:sldId id="609" r:id="rId43"/>
    <p:sldId id="610" r:id="rId44"/>
    <p:sldId id="611" r:id="rId45"/>
    <p:sldId id="612" r:id="rId46"/>
    <p:sldId id="613" r:id="rId47"/>
    <p:sldId id="615" r:id="rId48"/>
    <p:sldId id="616" r:id="rId49"/>
    <p:sldId id="617" r:id="rId50"/>
    <p:sldId id="626" r:id="rId51"/>
    <p:sldId id="627" r:id="rId52"/>
    <p:sldId id="631" r:id="rId53"/>
    <p:sldId id="728" r:id="rId54"/>
    <p:sldId id="729" r:id="rId55"/>
    <p:sldId id="730" r:id="rId56"/>
    <p:sldId id="634" r:id="rId57"/>
    <p:sldId id="623" r:id="rId58"/>
    <p:sldId id="624" r:id="rId59"/>
    <p:sldId id="635" r:id="rId60"/>
    <p:sldId id="625" r:id="rId61"/>
    <p:sldId id="474" r:id="rId62"/>
    <p:sldId id="476" r:id="rId63"/>
    <p:sldId id="473" r:id="rId64"/>
    <p:sldId id="478" r:id="rId65"/>
    <p:sldId id="593" r:id="rId6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novo" initials="l"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99"/>
    <a:srgbClr val="000099"/>
    <a:srgbClr val="BCDACE"/>
    <a:srgbClr val="F8FAF2"/>
    <a:srgbClr val="FBFCF7"/>
    <a:srgbClr val="CCECFF"/>
    <a:srgbClr val="F5F8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B1032C-EA38-4F05-BA0D-38AFFFC7BED3}" styleName="浅色样式 3 - 强调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236" autoAdjust="0"/>
    <p:restoredTop sz="86751" autoAdjust="0"/>
  </p:normalViewPr>
  <p:slideViewPr>
    <p:cSldViewPr snapToGrid="0">
      <p:cViewPr varScale="1">
        <p:scale>
          <a:sx n="86" d="100"/>
          <a:sy n="86" d="100"/>
        </p:scale>
        <p:origin x="960" y="6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4BF56D-CD25-4CF9-A397-2A43CE8E976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98FFDFEB-1E27-4D05-BA3B-9434C30A1212}">
      <dgm:prSet/>
      <dgm:spPr/>
      <dgm:t>
        <a:bodyPr/>
        <a:lstStyle/>
        <a:p>
          <a:pPr rtl="0"/>
          <a:r>
            <a:rPr lang="zh-CN" altLang="en-US" dirty="0"/>
            <a:t>信息安全技术</a:t>
          </a:r>
          <a:endParaRPr lang="zh-CN" dirty="0"/>
        </a:p>
      </dgm:t>
    </dgm:pt>
    <dgm:pt modelId="{7450DE87-C78C-441F-B085-ED7675FCCEB1}" type="parTrans" cxnId="{9F8A3E85-3A4B-4B1E-9374-8B6382351155}">
      <dgm:prSet/>
      <dgm:spPr/>
      <dgm:t>
        <a:bodyPr/>
        <a:lstStyle/>
        <a:p>
          <a:endParaRPr lang="zh-CN" altLang="en-US"/>
        </a:p>
      </dgm:t>
    </dgm:pt>
    <dgm:pt modelId="{72C5ECD1-96CD-4C9C-AD78-255B030ABB13}" type="sibTrans" cxnId="{9F8A3E85-3A4B-4B1E-9374-8B6382351155}">
      <dgm:prSet/>
      <dgm:spPr/>
      <dgm:t>
        <a:bodyPr/>
        <a:lstStyle/>
        <a:p>
          <a:endParaRPr lang="zh-CN" altLang="en-US"/>
        </a:p>
      </dgm:t>
    </dgm:pt>
    <dgm:pt modelId="{20DA0902-5C92-4608-8B12-91384FC2E234}" type="pres">
      <dgm:prSet presAssocID="{E04BF56D-CD25-4CF9-A397-2A43CE8E9769}" presName="linear" presStyleCnt="0">
        <dgm:presLayoutVars>
          <dgm:animLvl val="lvl"/>
          <dgm:resizeHandles val="exact"/>
        </dgm:presLayoutVars>
      </dgm:prSet>
      <dgm:spPr/>
    </dgm:pt>
    <dgm:pt modelId="{3CD10A45-91B4-4A64-A87E-F79FEB5E184B}" type="pres">
      <dgm:prSet presAssocID="{98FFDFEB-1E27-4D05-BA3B-9434C30A1212}" presName="parentText" presStyleLbl="node1" presStyleIdx="0" presStyleCnt="1">
        <dgm:presLayoutVars>
          <dgm:chMax val="0"/>
          <dgm:bulletEnabled val="1"/>
        </dgm:presLayoutVars>
      </dgm:prSet>
      <dgm:spPr/>
    </dgm:pt>
  </dgm:ptLst>
  <dgm:cxnLst>
    <dgm:cxn modelId="{3A5DEC4C-FC21-46A7-A583-F7A48771502C}" type="presOf" srcId="{98FFDFEB-1E27-4D05-BA3B-9434C30A1212}" destId="{3CD10A45-91B4-4A64-A87E-F79FEB5E184B}" srcOrd="0" destOrd="0" presId="urn:microsoft.com/office/officeart/2005/8/layout/vList2"/>
    <dgm:cxn modelId="{9F8A3E85-3A4B-4B1E-9374-8B6382351155}" srcId="{E04BF56D-CD25-4CF9-A397-2A43CE8E9769}" destId="{98FFDFEB-1E27-4D05-BA3B-9434C30A1212}" srcOrd="0" destOrd="0" parTransId="{7450DE87-C78C-441F-B085-ED7675FCCEB1}" sibTransId="{72C5ECD1-96CD-4C9C-AD78-255B030ABB13}"/>
    <dgm:cxn modelId="{1EA5C5ED-1FBF-4A8F-B8D5-4B2637F13AA2}" type="presOf" srcId="{E04BF56D-CD25-4CF9-A397-2A43CE8E9769}" destId="{20DA0902-5C92-4608-8B12-91384FC2E234}" srcOrd="0" destOrd="0" presId="urn:microsoft.com/office/officeart/2005/8/layout/vList2"/>
    <dgm:cxn modelId="{776AF1FD-9DF1-4AD7-BFD7-C9D62DCB4D53}" type="presParOf" srcId="{20DA0902-5C92-4608-8B12-91384FC2E234}" destId="{3CD10A45-91B4-4A64-A87E-F79FEB5E184B}"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8340FEA-9D95-4F80-A86A-DC8D71664B40}" type="doc">
      <dgm:prSet loTypeId="urn:microsoft.com/office/officeart/2008/layout/LinedList" loCatId="hierarchy" qsTypeId="urn:microsoft.com/office/officeart/2005/8/quickstyle/3d6" qsCatId="3D" csTypeId="urn:microsoft.com/office/officeart/2005/8/colors/accent1_1" csCatId="accent1" phldr="1"/>
      <dgm:spPr/>
      <dgm:t>
        <a:bodyPr/>
        <a:lstStyle/>
        <a:p>
          <a:endParaRPr lang="zh-CN" altLang="en-US"/>
        </a:p>
      </dgm:t>
    </dgm:pt>
    <dgm:pt modelId="{1F12F2BB-3BAC-4222-B098-A14CE477B02D}">
      <dgm:prSet/>
      <dgm:spPr/>
      <dgm:t>
        <a:bodyPr/>
        <a:lstStyle/>
        <a:p>
          <a:pPr rtl="0"/>
          <a:r>
            <a:rPr lang="en-US" altLang="zh-CN" dirty="0"/>
            <a:t>                     Network Security</a:t>
          </a:r>
          <a:endParaRPr lang="zh-CN" dirty="0"/>
        </a:p>
      </dgm:t>
    </dgm:pt>
    <dgm:pt modelId="{030B1DE3-56F8-4DBB-BEE2-CBEC43937381}" type="parTrans" cxnId="{CB6E4A18-8124-4E87-8DE0-113D88513E5F}">
      <dgm:prSet/>
      <dgm:spPr/>
      <dgm:t>
        <a:bodyPr/>
        <a:lstStyle/>
        <a:p>
          <a:endParaRPr lang="zh-CN" altLang="en-US"/>
        </a:p>
      </dgm:t>
    </dgm:pt>
    <dgm:pt modelId="{D4343040-4BA0-4249-93C2-DB1EBA9BDBCF}" type="sibTrans" cxnId="{CB6E4A18-8124-4E87-8DE0-113D88513E5F}">
      <dgm:prSet/>
      <dgm:spPr/>
      <dgm:t>
        <a:bodyPr/>
        <a:lstStyle/>
        <a:p>
          <a:endParaRPr lang="zh-CN" altLang="en-US"/>
        </a:p>
      </dgm:t>
    </dgm:pt>
    <dgm:pt modelId="{0845B2EB-617C-463E-A254-D959156A1792}" type="pres">
      <dgm:prSet presAssocID="{28340FEA-9D95-4F80-A86A-DC8D71664B40}" presName="vert0" presStyleCnt="0">
        <dgm:presLayoutVars>
          <dgm:dir/>
          <dgm:animOne val="branch"/>
          <dgm:animLvl val="lvl"/>
        </dgm:presLayoutVars>
      </dgm:prSet>
      <dgm:spPr/>
    </dgm:pt>
    <dgm:pt modelId="{CAD018C2-6B1B-415C-ABEB-8B0F53B19AC5}" type="pres">
      <dgm:prSet presAssocID="{1F12F2BB-3BAC-4222-B098-A14CE477B02D}" presName="thickLine" presStyleLbl="alignNode1" presStyleIdx="0" presStyleCnt="1"/>
      <dgm:spPr/>
    </dgm:pt>
    <dgm:pt modelId="{D2B07470-4C1A-496B-BBA2-B4FBD9E00667}" type="pres">
      <dgm:prSet presAssocID="{1F12F2BB-3BAC-4222-B098-A14CE477B02D}" presName="horz1" presStyleCnt="0"/>
      <dgm:spPr/>
    </dgm:pt>
    <dgm:pt modelId="{6B765497-208F-42E9-87E6-2E9CC97B63EC}" type="pres">
      <dgm:prSet presAssocID="{1F12F2BB-3BAC-4222-B098-A14CE477B02D}" presName="tx1" presStyleLbl="revTx" presStyleIdx="0" presStyleCnt="1"/>
      <dgm:spPr/>
    </dgm:pt>
    <dgm:pt modelId="{2439C60A-A880-45D6-B0AE-ABAEA0882AE5}" type="pres">
      <dgm:prSet presAssocID="{1F12F2BB-3BAC-4222-B098-A14CE477B02D}" presName="vert1" presStyleCnt="0"/>
      <dgm:spPr/>
    </dgm:pt>
  </dgm:ptLst>
  <dgm:cxnLst>
    <dgm:cxn modelId="{CB6E4A18-8124-4E87-8DE0-113D88513E5F}" srcId="{28340FEA-9D95-4F80-A86A-DC8D71664B40}" destId="{1F12F2BB-3BAC-4222-B098-A14CE477B02D}" srcOrd="0" destOrd="0" parTransId="{030B1DE3-56F8-4DBB-BEE2-CBEC43937381}" sibTransId="{D4343040-4BA0-4249-93C2-DB1EBA9BDBCF}"/>
    <dgm:cxn modelId="{7C3FFABE-A863-48C7-8604-CF0BFF265631}" type="presOf" srcId="{28340FEA-9D95-4F80-A86A-DC8D71664B40}" destId="{0845B2EB-617C-463E-A254-D959156A1792}" srcOrd="0" destOrd="0" presId="urn:microsoft.com/office/officeart/2008/layout/LinedList"/>
    <dgm:cxn modelId="{F7872CE5-4B98-4F0B-B326-A81A3BBF3686}" type="presOf" srcId="{1F12F2BB-3BAC-4222-B098-A14CE477B02D}" destId="{6B765497-208F-42E9-87E6-2E9CC97B63EC}" srcOrd="0" destOrd="0" presId="urn:microsoft.com/office/officeart/2008/layout/LinedList"/>
    <dgm:cxn modelId="{A5AD7446-19AD-4B3E-A37A-7EB84D3C9CF6}" type="presParOf" srcId="{0845B2EB-617C-463E-A254-D959156A1792}" destId="{CAD018C2-6B1B-415C-ABEB-8B0F53B19AC5}" srcOrd="0" destOrd="0" presId="urn:microsoft.com/office/officeart/2008/layout/LinedList"/>
    <dgm:cxn modelId="{27B2450D-A0B4-4861-8101-D6242812EDD2}" type="presParOf" srcId="{0845B2EB-617C-463E-A254-D959156A1792}" destId="{D2B07470-4C1A-496B-BBA2-B4FBD9E00667}" srcOrd="1" destOrd="0" presId="urn:microsoft.com/office/officeart/2008/layout/LinedList"/>
    <dgm:cxn modelId="{7E18A0A6-084C-463D-872B-C72A7D4BB1E6}" type="presParOf" srcId="{D2B07470-4C1A-496B-BBA2-B4FBD9E00667}" destId="{6B765497-208F-42E9-87E6-2E9CC97B63EC}" srcOrd="0" destOrd="0" presId="urn:microsoft.com/office/officeart/2008/layout/LinedList"/>
    <dgm:cxn modelId="{2A7DCE18-F6BB-4E4B-A88F-C3768AD1BADD}" type="presParOf" srcId="{D2B07470-4C1A-496B-BBA2-B4FBD9E00667}" destId="{2439C60A-A880-45D6-B0AE-ABAEA0882AE5}" srcOrd="1" destOrd="0" presId="urn:microsoft.com/office/officeart/2008/layout/LinedList"/>
  </dgm:cxnLst>
  <dgm:bg/>
  <dgm:whole/>
  <dgm:extLst>
    <a:ext uri="http://schemas.microsoft.com/office/drawing/2008/diagram">
      <dsp:dataModelExt xmlns:dsp="http://schemas.microsoft.com/office/drawing/2008/diagram" relId="rId11"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2BF83653-A821-4DF7-AD14-B0F67E4DAFBC}" type="doc">
      <dgm:prSet loTypeId="urn:microsoft.com/office/officeart/2005/8/layout/target3" loCatId="relationship" qsTypeId="urn:microsoft.com/office/officeart/2005/8/quickstyle/3d3" qsCatId="3D" csTypeId="urn:microsoft.com/office/officeart/2005/8/colors/accent1_2" csCatId="accent1"/>
      <dgm:spPr/>
      <dgm:t>
        <a:bodyPr/>
        <a:lstStyle/>
        <a:p>
          <a:endParaRPr lang="zh-CN" altLang="en-US"/>
        </a:p>
      </dgm:t>
    </dgm:pt>
    <dgm:pt modelId="{2BE45158-6C27-4A1F-80F6-B9CEC313573F}">
      <dgm:prSet/>
      <dgm:spPr/>
      <dgm:t>
        <a:bodyPr/>
        <a:lstStyle/>
        <a:p>
          <a:pPr rtl="0"/>
          <a:r>
            <a:rPr lang="zh-CN"/>
            <a:t>周健</a:t>
          </a:r>
        </a:p>
      </dgm:t>
    </dgm:pt>
    <dgm:pt modelId="{41578B86-7567-4997-9C5D-17962425F758}" type="parTrans" cxnId="{BC3FAA38-D9DA-4366-B854-D2119A702B91}">
      <dgm:prSet/>
      <dgm:spPr/>
      <dgm:t>
        <a:bodyPr/>
        <a:lstStyle/>
        <a:p>
          <a:endParaRPr lang="zh-CN" altLang="en-US"/>
        </a:p>
      </dgm:t>
    </dgm:pt>
    <dgm:pt modelId="{75030936-FFDC-4144-A8C1-A2F25C07F706}" type="sibTrans" cxnId="{BC3FAA38-D9DA-4366-B854-D2119A702B91}">
      <dgm:prSet/>
      <dgm:spPr/>
      <dgm:t>
        <a:bodyPr/>
        <a:lstStyle/>
        <a:p>
          <a:endParaRPr lang="zh-CN" altLang="en-US"/>
        </a:p>
      </dgm:t>
    </dgm:pt>
    <dgm:pt modelId="{C457292E-592A-4479-A17B-55B6CC9FE4AB}">
      <dgm:prSet/>
      <dgm:spPr/>
      <dgm:t>
        <a:bodyPr/>
        <a:lstStyle/>
        <a:p>
          <a:pPr rtl="0"/>
          <a:r>
            <a:rPr lang="en-US"/>
            <a:t>zhoujian@hfut.edu.cn</a:t>
          </a:r>
          <a:endParaRPr lang="zh-CN"/>
        </a:p>
      </dgm:t>
    </dgm:pt>
    <dgm:pt modelId="{27A59CC2-E343-4E25-9734-AF0FB6CDB56F}" type="parTrans" cxnId="{7223A511-F0C0-42E6-9F8B-862A88EB6B7E}">
      <dgm:prSet/>
      <dgm:spPr/>
      <dgm:t>
        <a:bodyPr/>
        <a:lstStyle/>
        <a:p>
          <a:endParaRPr lang="zh-CN" altLang="en-US"/>
        </a:p>
      </dgm:t>
    </dgm:pt>
    <dgm:pt modelId="{81E9A52A-D07F-4B65-8B3B-9BD7FC1DF6E5}" type="sibTrans" cxnId="{7223A511-F0C0-42E6-9F8B-862A88EB6B7E}">
      <dgm:prSet/>
      <dgm:spPr/>
      <dgm:t>
        <a:bodyPr/>
        <a:lstStyle/>
        <a:p>
          <a:endParaRPr lang="zh-CN" altLang="en-US"/>
        </a:p>
      </dgm:t>
    </dgm:pt>
    <dgm:pt modelId="{366A662F-A16A-4FAB-862A-2F81D6EE2689}" type="pres">
      <dgm:prSet presAssocID="{2BF83653-A821-4DF7-AD14-B0F67E4DAFBC}" presName="Name0" presStyleCnt="0">
        <dgm:presLayoutVars>
          <dgm:chMax val="7"/>
          <dgm:dir/>
          <dgm:animLvl val="lvl"/>
          <dgm:resizeHandles val="exact"/>
        </dgm:presLayoutVars>
      </dgm:prSet>
      <dgm:spPr/>
    </dgm:pt>
    <dgm:pt modelId="{A908C9DE-B650-4A92-B357-61CD354E5598}" type="pres">
      <dgm:prSet presAssocID="{2BE45158-6C27-4A1F-80F6-B9CEC313573F}" presName="circle1" presStyleLbl="node1" presStyleIdx="0" presStyleCnt="2"/>
      <dgm:spPr/>
    </dgm:pt>
    <dgm:pt modelId="{645E2457-50CD-4ABD-A293-00F9AA3B4619}" type="pres">
      <dgm:prSet presAssocID="{2BE45158-6C27-4A1F-80F6-B9CEC313573F}" presName="space" presStyleCnt="0"/>
      <dgm:spPr/>
    </dgm:pt>
    <dgm:pt modelId="{A378E637-5923-48F4-9049-6C7A6CE39AB2}" type="pres">
      <dgm:prSet presAssocID="{2BE45158-6C27-4A1F-80F6-B9CEC313573F}" presName="rect1" presStyleLbl="alignAcc1" presStyleIdx="0" presStyleCnt="2"/>
      <dgm:spPr/>
    </dgm:pt>
    <dgm:pt modelId="{1A08D317-CCA8-4C49-9758-81B947F6315B}" type="pres">
      <dgm:prSet presAssocID="{C457292E-592A-4479-A17B-55B6CC9FE4AB}" presName="vertSpace2" presStyleLbl="node1" presStyleIdx="0" presStyleCnt="2"/>
      <dgm:spPr/>
    </dgm:pt>
    <dgm:pt modelId="{3E3072CE-2F60-4873-894A-301C1B6B425D}" type="pres">
      <dgm:prSet presAssocID="{C457292E-592A-4479-A17B-55B6CC9FE4AB}" presName="circle2" presStyleLbl="node1" presStyleIdx="1" presStyleCnt="2"/>
      <dgm:spPr/>
    </dgm:pt>
    <dgm:pt modelId="{D8316908-BAB1-468B-BE14-72018B77DC6A}" type="pres">
      <dgm:prSet presAssocID="{C457292E-592A-4479-A17B-55B6CC9FE4AB}" presName="rect2" presStyleLbl="alignAcc1" presStyleIdx="1" presStyleCnt="2"/>
      <dgm:spPr/>
    </dgm:pt>
    <dgm:pt modelId="{50BC84E3-8291-41B2-864B-261722841D9A}" type="pres">
      <dgm:prSet presAssocID="{2BE45158-6C27-4A1F-80F6-B9CEC313573F}" presName="rect1ParTxNoCh" presStyleLbl="alignAcc1" presStyleIdx="1" presStyleCnt="2">
        <dgm:presLayoutVars>
          <dgm:chMax val="1"/>
          <dgm:bulletEnabled val="1"/>
        </dgm:presLayoutVars>
      </dgm:prSet>
      <dgm:spPr/>
    </dgm:pt>
    <dgm:pt modelId="{1556C218-5878-403A-B07D-D0E0A3A564F4}" type="pres">
      <dgm:prSet presAssocID="{C457292E-592A-4479-A17B-55B6CC9FE4AB}" presName="rect2ParTxNoCh" presStyleLbl="alignAcc1" presStyleIdx="1" presStyleCnt="2">
        <dgm:presLayoutVars>
          <dgm:chMax val="1"/>
          <dgm:bulletEnabled val="1"/>
        </dgm:presLayoutVars>
      </dgm:prSet>
      <dgm:spPr/>
    </dgm:pt>
  </dgm:ptLst>
  <dgm:cxnLst>
    <dgm:cxn modelId="{7223A511-F0C0-42E6-9F8B-862A88EB6B7E}" srcId="{2BF83653-A821-4DF7-AD14-B0F67E4DAFBC}" destId="{C457292E-592A-4479-A17B-55B6CC9FE4AB}" srcOrd="1" destOrd="0" parTransId="{27A59CC2-E343-4E25-9734-AF0FB6CDB56F}" sibTransId="{81E9A52A-D07F-4B65-8B3B-9BD7FC1DF6E5}"/>
    <dgm:cxn modelId="{5D5F5422-63BA-4BD3-A459-9B05711C64D0}" type="presOf" srcId="{C457292E-592A-4479-A17B-55B6CC9FE4AB}" destId="{D8316908-BAB1-468B-BE14-72018B77DC6A}" srcOrd="0" destOrd="0" presId="urn:microsoft.com/office/officeart/2005/8/layout/target3"/>
    <dgm:cxn modelId="{2E6E2E2B-22C6-46F1-BFCF-2445B9B0B423}" type="presOf" srcId="{2BE45158-6C27-4A1F-80F6-B9CEC313573F}" destId="{A378E637-5923-48F4-9049-6C7A6CE39AB2}" srcOrd="0" destOrd="0" presId="urn:microsoft.com/office/officeart/2005/8/layout/target3"/>
    <dgm:cxn modelId="{BC3FAA38-D9DA-4366-B854-D2119A702B91}" srcId="{2BF83653-A821-4DF7-AD14-B0F67E4DAFBC}" destId="{2BE45158-6C27-4A1F-80F6-B9CEC313573F}" srcOrd="0" destOrd="0" parTransId="{41578B86-7567-4997-9C5D-17962425F758}" sibTransId="{75030936-FFDC-4144-A8C1-A2F25C07F706}"/>
    <dgm:cxn modelId="{8E14585C-29C2-4824-8AE4-373FA730B730}" type="presOf" srcId="{2BF83653-A821-4DF7-AD14-B0F67E4DAFBC}" destId="{366A662F-A16A-4FAB-862A-2F81D6EE2689}" srcOrd="0" destOrd="0" presId="urn:microsoft.com/office/officeart/2005/8/layout/target3"/>
    <dgm:cxn modelId="{3148ED91-F490-412E-9C10-ACFB69351B3C}" type="presOf" srcId="{2BE45158-6C27-4A1F-80F6-B9CEC313573F}" destId="{50BC84E3-8291-41B2-864B-261722841D9A}" srcOrd="1" destOrd="0" presId="urn:microsoft.com/office/officeart/2005/8/layout/target3"/>
    <dgm:cxn modelId="{86DD39A6-0BFF-4BA5-B264-049235BF9CE7}" type="presOf" srcId="{C457292E-592A-4479-A17B-55B6CC9FE4AB}" destId="{1556C218-5878-403A-B07D-D0E0A3A564F4}" srcOrd="1" destOrd="0" presId="urn:microsoft.com/office/officeart/2005/8/layout/target3"/>
    <dgm:cxn modelId="{F5F221DC-76A5-43A0-810B-0AB145A555E1}" type="presParOf" srcId="{366A662F-A16A-4FAB-862A-2F81D6EE2689}" destId="{A908C9DE-B650-4A92-B357-61CD354E5598}" srcOrd="0" destOrd="0" presId="urn:microsoft.com/office/officeart/2005/8/layout/target3"/>
    <dgm:cxn modelId="{6DBB95D0-622B-4179-B90B-214C2C976132}" type="presParOf" srcId="{366A662F-A16A-4FAB-862A-2F81D6EE2689}" destId="{645E2457-50CD-4ABD-A293-00F9AA3B4619}" srcOrd="1" destOrd="0" presId="urn:microsoft.com/office/officeart/2005/8/layout/target3"/>
    <dgm:cxn modelId="{381C3789-C7E0-473F-8FA2-865361EE83DB}" type="presParOf" srcId="{366A662F-A16A-4FAB-862A-2F81D6EE2689}" destId="{A378E637-5923-48F4-9049-6C7A6CE39AB2}" srcOrd="2" destOrd="0" presId="urn:microsoft.com/office/officeart/2005/8/layout/target3"/>
    <dgm:cxn modelId="{E94EEA34-B501-47E0-86B1-EACE5D80279E}" type="presParOf" srcId="{366A662F-A16A-4FAB-862A-2F81D6EE2689}" destId="{1A08D317-CCA8-4C49-9758-81B947F6315B}" srcOrd="3" destOrd="0" presId="urn:microsoft.com/office/officeart/2005/8/layout/target3"/>
    <dgm:cxn modelId="{00AB483B-BDDF-43E7-9B2E-36C9E2D47C2D}" type="presParOf" srcId="{366A662F-A16A-4FAB-862A-2F81D6EE2689}" destId="{3E3072CE-2F60-4873-894A-301C1B6B425D}" srcOrd="4" destOrd="0" presId="urn:microsoft.com/office/officeart/2005/8/layout/target3"/>
    <dgm:cxn modelId="{74D52C7B-2886-461D-8F8A-76B035E55A21}" type="presParOf" srcId="{366A662F-A16A-4FAB-862A-2F81D6EE2689}" destId="{D8316908-BAB1-468B-BE14-72018B77DC6A}" srcOrd="5" destOrd="0" presId="urn:microsoft.com/office/officeart/2005/8/layout/target3"/>
    <dgm:cxn modelId="{EA241DC5-F264-47B2-B3F3-6528E8971EA9}" type="presParOf" srcId="{366A662F-A16A-4FAB-862A-2F81D6EE2689}" destId="{50BC84E3-8291-41B2-864B-261722841D9A}" srcOrd="6" destOrd="0" presId="urn:microsoft.com/office/officeart/2005/8/layout/target3"/>
    <dgm:cxn modelId="{282FA07C-789E-45FE-BCF9-0C123285BE21}" type="presParOf" srcId="{366A662F-A16A-4FAB-862A-2F81D6EE2689}" destId="{1556C218-5878-403A-B07D-D0E0A3A564F4}" srcOrd="7" destOrd="0" presId="urn:microsoft.com/office/officeart/2005/8/layout/target3"/>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D10A45-91B4-4A64-A87E-F79FEB5E184B}">
      <dsp:nvSpPr>
        <dsp:cNvPr id="0" name=""/>
        <dsp:cNvSpPr/>
      </dsp:nvSpPr>
      <dsp:spPr>
        <a:xfrm>
          <a:off x="0" y="31005"/>
          <a:ext cx="7242571" cy="1635075"/>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rtl="0">
            <a:lnSpc>
              <a:spcPct val="90000"/>
            </a:lnSpc>
            <a:spcBef>
              <a:spcPct val="0"/>
            </a:spcBef>
            <a:spcAft>
              <a:spcPct val="35000"/>
            </a:spcAft>
            <a:buNone/>
          </a:pPr>
          <a:r>
            <a:rPr lang="zh-CN" altLang="en-US" sz="6500" kern="1200" dirty="0"/>
            <a:t>信息安全技术</a:t>
          </a:r>
          <a:endParaRPr lang="zh-CN" sz="6500" kern="1200" dirty="0"/>
        </a:p>
      </dsp:txBody>
      <dsp:txXfrm>
        <a:off x="79818" y="110823"/>
        <a:ext cx="7082935" cy="147543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D018C2-6B1B-415C-ABEB-8B0F53B19AC5}">
      <dsp:nvSpPr>
        <dsp:cNvPr id="0" name=""/>
        <dsp:cNvSpPr/>
      </dsp:nvSpPr>
      <dsp:spPr>
        <a:xfrm>
          <a:off x="0" y="0"/>
          <a:ext cx="7102079" cy="0"/>
        </a:xfrm>
        <a:prstGeom prst="line">
          <a:avLst/>
        </a:prstGeom>
        <a:solidFill>
          <a:schemeClr val="lt1">
            <a:hueOff val="0"/>
            <a:satOff val="0"/>
            <a:lumOff val="0"/>
            <a:alphaOff val="0"/>
          </a:schemeClr>
        </a:solidFill>
        <a:ln w="9525" cap="rnd" cmpd="sng" algn="ctr">
          <a:solidFill>
            <a:schemeClr val="accent1">
              <a:shade val="80000"/>
              <a:hueOff val="0"/>
              <a:satOff val="0"/>
              <a:lumOff val="0"/>
              <a:alphaOff val="0"/>
            </a:schemeClr>
          </a:solidFill>
          <a:prstDash val="solid"/>
        </a:ln>
        <a:effectLst>
          <a:outerShdw blurRad="38100" dist="25400" dir="5400000" rotWithShape="0">
            <a:srgbClr val="000000">
              <a:alpha val="25000"/>
            </a:srgbClr>
          </a:outerShdw>
        </a:effectLst>
        <a:sp3d prstMaterial="plastic">
          <a:bevelT w="50800" h="50800"/>
          <a:bevelB w="50800" h="50800"/>
        </a:sp3d>
      </dsp:spPr>
      <dsp:style>
        <a:lnRef idx="1">
          <a:scrgbClr r="0" g="0" b="0"/>
        </a:lnRef>
        <a:fillRef idx="1">
          <a:scrgbClr r="0" g="0" b="0"/>
        </a:fillRef>
        <a:effectRef idx="2">
          <a:scrgbClr r="0" g="0" b="0"/>
        </a:effectRef>
        <a:fontRef idx="minor">
          <a:schemeClr val="lt1"/>
        </a:fontRef>
      </dsp:style>
    </dsp:sp>
    <dsp:sp modelId="{6B765497-208F-42E9-87E6-2E9CC97B63EC}">
      <dsp:nvSpPr>
        <dsp:cNvPr id="0" name=""/>
        <dsp:cNvSpPr/>
      </dsp:nvSpPr>
      <dsp:spPr>
        <a:xfrm>
          <a:off x="0" y="0"/>
          <a:ext cx="7102079" cy="844712"/>
        </a:xfrm>
        <a:prstGeom prst="rect">
          <a:avLst/>
        </a:prstGeom>
        <a:solidFill>
          <a:schemeClr val="lt1">
            <a:alpha val="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rtl="0">
            <a:lnSpc>
              <a:spcPct val="90000"/>
            </a:lnSpc>
            <a:spcBef>
              <a:spcPct val="0"/>
            </a:spcBef>
            <a:spcAft>
              <a:spcPct val="35000"/>
            </a:spcAft>
            <a:buNone/>
          </a:pPr>
          <a:r>
            <a:rPr lang="en-US" altLang="zh-CN" sz="3800" kern="1200" dirty="0"/>
            <a:t>                     Network Security</a:t>
          </a:r>
          <a:endParaRPr lang="zh-CN" sz="3800" kern="1200" dirty="0"/>
        </a:p>
      </dsp:txBody>
      <dsp:txXfrm>
        <a:off x="0" y="0"/>
        <a:ext cx="7102079" cy="84471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08C9DE-B650-4A92-B357-61CD354E5598}">
      <dsp:nvSpPr>
        <dsp:cNvPr id="0" name=""/>
        <dsp:cNvSpPr/>
      </dsp:nvSpPr>
      <dsp:spPr>
        <a:xfrm>
          <a:off x="0" y="0"/>
          <a:ext cx="715580" cy="715580"/>
        </a:xfrm>
        <a:prstGeom prst="pie">
          <a:avLst>
            <a:gd name="adj1" fmla="val 5400000"/>
            <a:gd name="adj2" fmla="val 16200000"/>
          </a:avLst>
        </a:prstGeom>
        <a:solidFill>
          <a:schemeClr val="accent1">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A378E637-5923-48F4-9049-6C7A6CE39AB2}">
      <dsp:nvSpPr>
        <dsp:cNvPr id="0" name=""/>
        <dsp:cNvSpPr/>
      </dsp:nvSpPr>
      <dsp:spPr>
        <a:xfrm>
          <a:off x="357790" y="0"/>
          <a:ext cx="3492691" cy="715580"/>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zh-CN" sz="1500" kern="1200"/>
            <a:t>周健</a:t>
          </a:r>
        </a:p>
      </dsp:txBody>
      <dsp:txXfrm>
        <a:off x="357790" y="0"/>
        <a:ext cx="3492691" cy="339900"/>
      </dsp:txXfrm>
    </dsp:sp>
    <dsp:sp modelId="{3E3072CE-2F60-4873-894A-301C1B6B425D}">
      <dsp:nvSpPr>
        <dsp:cNvPr id="0" name=""/>
        <dsp:cNvSpPr/>
      </dsp:nvSpPr>
      <dsp:spPr>
        <a:xfrm>
          <a:off x="187839" y="339900"/>
          <a:ext cx="339900" cy="339900"/>
        </a:xfrm>
        <a:prstGeom prst="pie">
          <a:avLst>
            <a:gd name="adj1" fmla="val 5400000"/>
            <a:gd name="adj2" fmla="val 16200000"/>
          </a:avLst>
        </a:prstGeom>
        <a:solidFill>
          <a:schemeClr val="accent1">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D8316908-BAB1-468B-BE14-72018B77DC6A}">
      <dsp:nvSpPr>
        <dsp:cNvPr id="0" name=""/>
        <dsp:cNvSpPr/>
      </dsp:nvSpPr>
      <dsp:spPr>
        <a:xfrm>
          <a:off x="357790" y="339900"/>
          <a:ext cx="3492691" cy="339900"/>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kern="1200"/>
            <a:t>zhoujian@hfut.edu.cn</a:t>
          </a:r>
          <a:endParaRPr lang="zh-CN" sz="1500" kern="1200"/>
        </a:p>
      </dsp:txBody>
      <dsp:txXfrm>
        <a:off x="357790" y="339900"/>
        <a:ext cx="3492691" cy="3399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3.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D649D7-FB86-4E8A-9A2C-63707FAA5806}" type="datetimeFigureOut">
              <a:rPr lang="zh-CN" altLang="en-US" smtClean="0"/>
              <a:pPr/>
              <a:t>2020/12/29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F46C68-9647-4767-99D0-22144D2A843D}" type="slidenum">
              <a:rPr lang="zh-CN" altLang="en-US" smtClean="0"/>
              <a:pPr/>
              <a:t>‹#›</a:t>
            </a:fld>
            <a:endParaRPr lang="zh-CN" altLang="en-US"/>
          </a:p>
        </p:txBody>
      </p:sp>
    </p:spTree>
    <p:extLst>
      <p:ext uri="{BB962C8B-B14F-4D97-AF65-F5344CB8AC3E}">
        <p14:creationId xmlns:p14="http://schemas.microsoft.com/office/powerpoint/2010/main" val="34887997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942416" y="2514601"/>
            <a:ext cx="6600451" cy="2262781"/>
          </a:xfrm>
        </p:spPr>
        <p:txBody>
          <a:bodyPr anchor="b">
            <a:normAutofit/>
          </a:bodyPr>
          <a:lstStyle>
            <a:lvl1pPr>
              <a:defRPr sz="5400"/>
            </a:lvl1pPr>
          </a:lstStyle>
          <a:p>
            <a:r>
              <a:rPr lang="zh-CN" altLang="en-US" dirty="0"/>
              <a:t>封面</a:t>
            </a:r>
            <a:endParaRPr lang="en-US" dirty="0"/>
          </a:p>
        </p:txBody>
      </p:sp>
      <p:sp>
        <p:nvSpPr>
          <p:cNvPr id="3" name="Subtitle 2"/>
          <p:cNvSpPr>
            <a:spLocks noGrp="1"/>
          </p:cNvSpPr>
          <p:nvPr>
            <p:ph type="subTitle" idx="1"/>
          </p:nvPr>
        </p:nvSpPr>
        <p:spPr>
          <a:xfrm>
            <a:off x="1942416" y="4777380"/>
            <a:ext cx="6600451"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8"/>
          <p:cNvSpPr/>
          <p:nvPr/>
        </p:nvSpPr>
        <p:spPr bwMode="auto">
          <a:xfrm>
            <a:off x="-31719" y="4321158"/>
            <a:ext cx="1395473" cy="781781"/>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423334" y="4529541"/>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73201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942415" y="609600"/>
            <a:ext cx="6591985" cy="3117040"/>
          </a:xfrm>
        </p:spPr>
        <p:txBody>
          <a:bodyPr anchor="ctr">
            <a:normAutofit/>
          </a:bodyPr>
          <a:lstStyle>
            <a:lvl1pPr algn="l">
              <a:defRPr sz="48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66549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D57F1E4F-1CFF-5643-939E-217C01CDF565}" type="slidenum">
              <a:rPr lang="en-US" smtClean="0"/>
              <a:pPr/>
              <a:t>‹#›</a:t>
            </a:fld>
            <a:endParaRPr lang="en-US" dirty="0"/>
          </a:p>
        </p:txBody>
      </p:sp>
      <p:sp>
        <p:nvSpPr>
          <p:cNvPr id="14" name="TextBox 13"/>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5959699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942415" y="2438401"/>
            <a:ext cx="6591985" cy="2724845"/>
          </a:xfrm>
        </p:spPr>
        <p:txBody>
          <a:bodyPr anchor="b">
            <a:normAutofit/>
          </a:bodyPr>
          <a:lstStyle>
            <a:lvl1pPr algn="l">
              <a:defRPr sz="4800" b="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892910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3"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1942415"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1942415"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2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D57F1E4F-1CFF-5643-939E-217C01CDF565}" type="slidenum">
              <a:rPr lang="en-US" smtClean="0"/>
              <a:pPr/>
              <a:t>‹#›</a:t>
            </a:fld>
            <a:endParaRPr lang="en-US" dirty="0"/>
          </a:p>
        </p:txBody>
      </p:sp>
      <p:sp>
        <p:nvSpPr>
          <p:cNvPr id="11" name="TextBox 10"/>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361800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1942415"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23930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382957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6"/>
            <a:ext cx="1656132" cy="5283817"/>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942416" y="627406"/>
            <a:ext cx="4716348" cy="5283817"/>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pic>
        <p:nvPicPr>
          <p:cNvPr id="8" name="Picture 2" descr="001"/>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8" y="-1"/>
            <a:ext cx="711213"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66405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章节目录">
    <p:bg>
      <p:bgPr>
        <a:gradFill>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45201" y="624110"/>
            <a:ext cx="6589199" cy="1280890"/>
          </a:xfrm>
        </p:spPr>
        <p:txBody>
          <a:bodyPr/>
          <a:lstStyle/>
          <a:p>
            <a:r>
              <a:rPr lang="zh-CN" altLang="en-US" dirty="0"/>
              <a:t>章节目录</a:t>
            </a:r>
            <a:endParaRPr lang="en-US" dirty="0"/>
          </a:p>
        </p:txBody>
      </p:sp>
      <p:sp>
        <p:nvSpPr>
          <p:cNvPr id="3" name="Content Placeholder 2"/>
          <p:cNvSpPr>
            <a:spLocks noGrp="1"/>
          </p:cNvSpPr>
          <p:nvPr>
            <p:ph idx="1"/>
          </p:nvPr>
        </p:nvSpPr>
        <p:spPr>
          <a:xfrm>
            <a:off x="1942415" y="2133600"/>
            <a:ext cx="6591985" cy="377762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pic>
        <p:nvPicPr>
          <p:cNvPr id="8" name="Picture 2" descr="001"/>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8" y="-1"/>
            <a:ext cx="711213"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287539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942415"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79437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942416" y="2136706"/>
            <a:ext cx="3197531" cy="3767397"/>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5337307" y="2136706"/>
            <a:ext cx="3197093" cy="3767397"/>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0" name="Slide Number Placeholder 5"/>
          <p:cNvSpPr>
            <a:spLocks noGrp="1"/>
          </p:cNvSpPr>
          <p:nvPr>
            <p:ph type="sldNum" sz="quarter" idx="12"/>
          </p:nvPr>
        </p:nvSpPr>
        <p:spPr>
          <a:xfrm>
            <a:off x="511228" y="787783"/>
            <a:ext cx="584978" cy="365125"/>
          </a:xfrm>
        </p:spPr>
        <p:txBody>
          <a:bodyPr/>
          <a:lstStyle/>
          <a:p>
            <a:fld id="{D57F1E4F-1CFF-5643-939E-217C01CDF565}" type="slidenum">
              <a:rPr lang="en-US" smtClean="0"/>
              <a:pPr/>
              <a:t>‹#›</a:t>
            </a:fld>
            <a:endParaRPr lang="en-US" dirty="0"/>
          </a:p>
        </p:txBody>
      </p:sp>
      <p:pic>
        <p:nvPicPr>
          <p:cNvPr id="11" name="Picture 2" descr="001"/>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8" y="-1"/>
            <a:ext cx="711213"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09286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gradFill rotWithShape="1">
          <a:gsLst>
            <a:gs pos="0">
              <a:schemeClr val="accent4">
                <a:lumMod val="20000"/>
                <a:lumOff val="8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0" name="Title 9"/>
          <p:cNvSpPr>
            <a:spLocks noGrp="1"/>
          </p:cNvSpPr>
          <p:nvPr>
            <p:ph type="title" hasCustomPrompt="1"/>
          </p:nvPr>
        </p:nvSpPr>
        <p:spPr/>
        <p:txBody>
          <a:bodyPr/>
          <a:lstStyle/>
          <a:p>
            <a:r>
              <a:rPr lang="zh-CN" altLang="en-US" dirty="0"/>
              <a:t>课程目录</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942415" y="2802888"/>
            <a:ext cx="3197532" cy="3105703"/>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5656154"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5333715" y="2799660"/>
            <a:ext cx="3195680" cy="3105703"/>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3"/>
            <a:ext cx="584978" cy="365125"/>
          </a:xfrm>
        </p:spPr>
        <p:txBody>
          <a:bodyPr/>
          <a:lstStyle/>
          <a:p>
            <a:fld id="{D57F1E4F-1CFF-5643-939E-217C01CDF565}" type="slidenum">
              <a:rPr lang="en-US" smtClean="0"/>
              <a:pPr/>
              <a:t>‹#›</a:t>
            </a:fld>
            <a:endParaRPr lang="en-US" dirty="0"/>
          </a:p>
        </p:txBody>
      </p:sp>
      <p:pic>
        <p:nvPicPr>
          <p:cNvPr id="13" name="Picture 2" descr="001"/>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8" y="-1"/>
            <a:ext cx="711213"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01215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84021" y="175074"/>
            <a:ext cx="5595257" cy="674011"/>
          </a:xfrm>
        </p:spPr>
        <p:txBody>
          <a:bodyPr/>
          <a:lstStyle/>
          <a:p>
            <a:r>
              <a:rPr lang="zh-CN" altLang="en-US" dirty="0"/>
              <a:t>具体内容</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pic>
        <p:nvPicPr>
          <p:cNvPr id="7" name="Picture 2" descr="001"/>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8" y="-1"/>
            <a:ext cx="711213"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0" name="直接连接符 19"/>
          <p:cNvCxnSpPr/>
          <p:nvPr userDrawn="1"/>
        </p:nvCxnSpPr>
        <p:spPr>
          <a:xfrm>
            <a:off x="1445079" y="965196"/>
            <a:ext cx="7290707" cy="0"/>
          </a:xfrm>
          <a:prstGeom prst="line">
            <a:avLst/>
          </a:prstGeom>
          <a:ln w="28575">
            <a:prstDash val="lgDashDot"/>
            <a:headEnd type="diamond"/>
            <a:tailEnd type="diamond"/>
          </a:ln>
          <a:effectLst>
            <a:glow rad="63500">
              <a:schemeClr val="accent6">
                <a:satMod val="175000"/>
                <a:alpha val="40000"/>
              </a:scheme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778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图片">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pic>
        <p:nvPicPr>
          <p:cNvPr id="7" name="Picture 2" descr="001"/>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8" y="-1"/>
            <a:ext cx="711213"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40070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zh-CN" altLang="en-US"/>
              <a:t>单击此处编辑母版标题样式</a:t>
            </a:r>
            <a:endParaRPr lang="en-US" dirty="0"/>
          </a:p>
        </p:txBody>
      </p:sp>
      <p:sp>
        <p:nvSpPr>
          <p:cNvPr id="3" name="Content Placeholder 2"/>
          <p:cNvSpPr>
            <a:spLocks noGrp="1"/>
          </p:cNvSpPr>
          <p:nvPr>
            <p:ph idx="1"/>
          </p:nvPr>
        </p:nvSpPr>
        <p:spPr>
          <a:xfrm>
            <a:off x="4743494" y="446089"/>
            <a:ext cx="3790906" cy="5414963"/>
          </a:xfrm>
        </p:spPr>
        <p:txBody>
          <a:bodyPr anchor="ct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pic>
        <p:nvPicPr>
          <p:cNvPr id="9" name="Picture 2" descr="001"/>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8" y="-1"/>
            <a:ext cx="711213"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02565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942415" y="4800600"/>
            <a:ext cx="6591985"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942415"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942415"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pPr/>
              <a:t>2020-12-29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84861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36" name="Group 35"/>
          <p:cNvGrpSpPr/>
          <p:nvPr/>
        </p:nvGrpSpPr>
        <p:grpSpPr>
          <a:xfrm>
            <a:off x="1" y="228600"/>
            <a:ext cx="1981200" cy="6638628"/>
            <a:chOff x="2487613" y="285750"/>
            <a:chExt cx="2428875" cy="5654676"/>
          </a:xfrm>
        </p:grpSpPr>
        <p:sp>
          <p:nvSpPr>
            <p:cNvPr id="37"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8"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9"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0"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2"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3"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4"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45"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46"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7"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8"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9" name="Group 48"/>
          <p:cNvGrpSpPr/>
          <p:nvPr/>
        </p:nvGrpSpPr>
        <p:grpSpPr>
          <a:xfrm>
            <a:off x="20421" y="285"/>
            <a:ext cx="1952272" cy="6852968"/>
            <a:chOff x="6627813" y="195717"/>
            <a:chExt cx="1952625" cy="5678034"/>
          </a:xfrm>
        </p:grpSpPr>
        <p:sp>
          <p:nvSpPr>
            <p:cNvPr id="50" name="Freeform 27"/>
            <p:cNvSpPr/>
            <p:nvPr/>
          </p:nvSpPr>
          <p:spPr bwMode="auto">
            <a:xfrm>
              <a:off x="6627813" y="195717"/>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1"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2"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53"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54"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55"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6"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7"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8"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9"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0"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1"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61"/>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5200" y="624110"/>
            <a:ext cx="6589200" cy="128089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942415" y="2133600"/>
            <a:ext cx="6591985" cy="38862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7772400" y="6135089"/>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2020-12-29</a:t>
            </a:fld>
            <a:endParaRPr lang="en-US" dirty="0"/>
          </a:p>
        </p:txBody>
      </p:sp>
      <p:sp>
        <p:nvSpPr>
          <p:cNvPr id="5" name="Footer Placeholder 4"/>
          <p:cNvSpPr>
            <a:spLocks noGrp="1"/>
          </p:cNvSpPr>
          <p:nvPr>
            <p:ph type="ftr" sz="quarter" idx="3"/>
          </p:nvPr>
        </p:nvSpPr>
        <p:spPr>
          <a:xfrm>
            <a:off x="1942415" y="6135809"/>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11228" y="787783"/>
            <a:ext cx="584978"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0783807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diagramData" Target="../diagrams/data3.xml"/><Relationship Id="rId2" Type="http://schemas.openxmlformats.org/officeDocument/2006/relationships/diagramData" Target="../diagrams/data1.xml"/><Relationship Id="rId16" Type="http://schemas.microsoft.com/office/2007/relationships/diagramDrawing" Target="../diagrams/drawing3.xml"/><Relationship Id="rId1" Type="http://schemas.openxmlformats.org/officeDocument/2006/relationships/slideLayout" Target="../slideLayouts/slideLayout1.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6.xml"/><Relationship Id="rId5" Type="http://schemas.openxmlformats.org/officeDocument/2006/relationships/image" Target="../media/image5.emf"/><Relationship Id="rId4" Type="http://schemas.openxmlformats.org/officeDocument/2006/relationships/image" Target="../media/image4.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oleObject" Target="../embeddings/oleObject1.bin"/><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3" Type="http://schemas.openxmlformats.org/officeDocument/2006/relationships/hyperlink" Target="http://baike.baidu.com/view/547482.htm" TargetMode="External"/><Relationship Id="rId2" Type="http://schemas.openxmlformats.org/officeDocument/2006/relationships/hyperlink" Target="http://baike.baidu.com/view/2398549.htm" TargetMode="External"/><Relationship Id="rId1" Type="http://schemas.openxmlformats.org/officeDocument/2006/relationships/slideLayout" Target="../slideLayouts/slideLayout6.xml"/><Relationship Id="rId4" Type="http://schemas.openxmlformats.org/officeDocument/2006/relationships/hyperlink" Target="http://baike.baidu.com/view/25880.htm"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hyperlink" Target="http://baike.baidu.com/view/330120.htm" TargetMode="External"/><Relationship Id="rId2" Type="http://schemas.openxmlformats.org/officeDocument/2006/relationships/hyperlink" Target="http://baike.baidu.com/view/934.htm" TargetMode="External"/><Relationship Id="rId1" Type="http://schemas.openxmlformats.org/officeDocument/2006/relationships/slideLayout" Target="../slideLayouts/slideLayout6.xml"/><Relationship Id="rId4" Type="http://schemas.openxmlformats.org/officeDocument/2006/relationships/hyperlink" Target="http://baike.baidu.com/view/592964.ht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示 3"/>
          <p:cNvGraphicFramePr/>
          <p:nvPr/>
        </p:nvGraphicFramePr>
        <p:xfrm>
          <a:off x="1385888" y="1500188"/>
          <a:ext cx="7242571" cy="16970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图示 4"/>
          <p:cNvGraphicFramePr/>
          <p:nvPr/>
        </p:nvGraphicFramePr>
        <p:xfrm>
          <a:off x="1941909" y="3215577"/>
          <a:ext cx="7102079" cy="84471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7" name="图示 6"/>
          <p:cNvGraphicFramePr/>
          <p:nvPr/>
        </p:nvGraphicFramePr>
        <p:xfrm>
          <a:off x="4836319" y="4157663"/>
          <a:ext cx="3850481" cy="715580"/>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EB3CF550-1BD0-4948-8085-155CBF9155EE}"/>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矩形 3">
            <a:extLst>
              <a:ext uri="{FF2B5EF4-FFF2-40B4-BE49-F238E27FC236}">
                <a16:creationId xmlns:a16="http://schemas.microsoft.com/office/drawing/2014/main" id="{EC06565F-1123-42CD-916F-3BDD60BEAB8B}"/>
              </a:ext>
            </a:extLst>
          </p:cNvPr>
          <p:cNvSpPr/>
          <p:nvPr/>
        </p:nvSpPr>
        <p:spPr>
          <a:xfrm>
            <a:off x="925173" y="1372672"/>
            <a:ext cx="1909497" cy="369332"/>
          </a:xfrm>
          <a:prstGeom prst="rect">
            <a:avLst/>
          </a:prstGeom>
        </p:spPr>
        <p:txBody>
          <a:bodyPr wrap="none">
            <a:spAutoFit/>
          </a:bodyPr>
          <a:lstStyle/>
          <a:p>
            <a:r>
              <a:rPr lang="en-US" altLang="zh-CN" dirty="0"/>
              <a:t>MAC</a:t>
            </a:r>
            <a:r>
              <a:rPr lang="zh-CN" altLang="en-US" dirty="0"/>
              <a:t>应用方式：</a:t>
            </a:r>
          </a:p>
        </p:txBody>
      </p:sp>
      <p:sp>
        <p:nvSpPr>
          <p:cNvPr id="5" name="矩形 4">
            <a:extLst>
              <a:ext uri="{FF2B5EF4-FFF2-40B4-BE49-F238E27FC236}">
                <a16:creationId xmlns:a16="http://schemas.microsoft.com/office/drawing/2014/main" id="{BF6B7046-DFC5-4ECA-B7F9-354EE8612348}"/>
              </a:ext>
            </a:extLst>
          </p:cNvPr>
          <p:cNvSpPr/>
          <p:nvPr/>
        </p:nvSpPr>
        <p:spPr>
          <a:xfrm>
            <a:off x="925173" y="1908453"/>
            <a:ext cx="1396536" cy="369332"/>
          </a:xfrm>
          <a:prstGeom prst="rect">
            <a:avLst/>
          </a:prstGeom>
        </p:spPr>
        <p:txBody>
          <a:bodyPr wrap="none">
            <a:spAutoFit/>
          </a:bodyPr>
          <a:lstStyle/>
          <a:p>
            <a:pPr marL="285750" indent="-285750">
              <a:buClr>
                <a:srgbClr val="C00000"/>
              </a:buClr>
              <a:buFont typeface="Wingdings" panose="05000000000000000000" pitchFamily="2" charset="2"/>
              <a:buChar char="q"/>
            </a:pPr>
            <a:r>
              <a:rPr lang="zh-CN" altLang="en-US" dirty="0"/>
              <a:t>报文鉴别</a:t>
            </a:r>
          </a:p>
        </p:txBody>
      </p:sp>
      <p:sp>
        <p:nvSpPr>
          <p:cNvPr id="6" name="Rectangle 3">
            <a:extLst>
              <a:ext uri="{FF2B5EF4-FFF2-40B4-BE49-F238E27FC236}">
                <a16:creationId xmlns:a16="http://schemas.microsoft.com/office/drawing/2014/main" id="{869FAE25-8272-4E96-907E-0849CA5A9B20}"/>
              </a:ext>
            </a:extLst>
          </p:cNvPr>
          <p:cNvSpPr>
            <a:spLocks noChangeArrowheads="1"/>
          </p:cNvSpPr>
          <p:nvPr/>
        </p:nvSpPr>
        <p:spPr bwMode="ltGray">
          <a:xfrm>
            <a:off x="827088" y="2482850"/>
            <a:ext cx="608012" cy="91440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dirty="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7" name="Oval 4">
            <a:extLst>
              <a:ext uri="{FF2B5EF4-FFF2-40B4-BE49-F238E27FC236}">
                <a16:creationId xmlns:a16="http://schemas.microsoft.com/office/drawing/2014/main" id="{72D16B3F-577C-468D-B932-DBEE60FE3159}"/>
              </a:ext>
            </a:extLst>
          </p:cNvPr>
          <p:cNvSpPr>
            <a:spLocks noChangeArrowheads="1"/>
          </p:cNvSpPr>
          <p:nvPr/>
        </p:nvSpPr>
        <p:spPr bwMode="ltGray">
          <a:xfrm>
            <a:off x="2124075" y="3244850"/>
            <a:ext cx="609600" cy="609600"/>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C</a:t>
            </a:r>
          </a:p>
        </p:txBody>
      </p:sp>
      <p:sp>
        <p:nvSpPr>
          <p:cNvPr id="8" name="Line 5">
            <a:extLst>
              <a:ext uri="{FF2B5EF4-FFF2-40B4-BE49-F238E27FC236}">
                <a16:creationId xmlns:a16="http://schemas.microsoft.com/office/drawing/2014/main" id="{5971D1BF-50AD-4D81-8115-DD8DE1ABA908}"/>
              </a:ext>
            </a:extLst>
          </p:cNvPr>
          <p:cNvSpPr>
            <a:spLocks noChangeShapeType="1"/>
          </p:cNvSpPr>
          <p:nvPr/>
        </p:nvSpPr>
        <p:spPr bwMode="ltGray">
          <a:xfrm>
            <a:off x="1438275" y="3092450"/>
            <a:ext cx="381000" cy="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9" name="Line 6">
            <a:extLst>
              <a:ext uri="{FF2B5EF4-FFF2-40B4-BE49-F238E27FC236}">
                <a16:creationId xmlns:a16="http://schemas.microsoft.com/office/drawing/2014/main" id="{7302266E-22B0-480E-B111-A008FD880D0D}"/>
              </a:ext>
            </a:extLst>
          </p:cNvPr>
          <p:cNvSpPr>
            <a:spLocks noChangeShapeType="1"/>
          </p:cNvSpPr>
          <p:nvPr/>
        </p:nvSpPr>
        <p:spPr bwMode="ltGray">
          <a:xfrm>
            <a:off x="1819275" y="3092450"/>
            <a:ext cx="0" cy="4572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0" name="Line 7">
            <a:extLst>
              <a:ext uri="{FF2B5EF4-FFF2-40B4-BE49-F238E27FC236}">
                <a16:creationId xmlns:a16="http://schemas.microsoft.com/office/drawing/2014/main" id="{7198BE06-9ECF-4BB7-94F4-D5D717CE8594}"/>
              </a:ext>
            </a:extLst>
          </p:cNvPr>
          <p:cNvSpPr>
            <a:spLocks noChangeShapeType="1"/>
          </p:cNvSpPr>
          <p:nvPr/>
        </p:nvSpPr>
        <p:spPr bwMode="ltGray">
          <a:xfrm>
            <a:off x="1819275" y="3549650"/>
            <a:ext cx="3048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1" name="Oval 8">
            <a:extLst>
              <a:ext uri="{FF2B5EF4-FFF2-40B4-BE49-F238E27FC236}">
                <a16:creationId xmlns:a16="http://schemas.microsoft.com/office/drawing/2014/main" id="{97D185D0-B4AC-42B1-8556-6B6D51169FD7}"/>
              </a:ext>
            </a:extLst>
          </p:cNvPr>
          <p:cNvSpPr>
            <a:spLocks noChangeArrowheads="1"/>
          </p:cNvSpPr>
          <p:nvPr/>
        </p:nvSpPr>
        <p:spPr bwMode="ltGray">
          <a:xfrm>
            <a:off x="3540125" y="2711450"/>
            <a:ext cx="685800" cy="609600"/>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a:t>
            </a:r>
          </a:p>
        </p:txBody>
      </p:sp>
      <p:sp>
        <p:nvSpPr>
          <p:cNvPr id="12" name="Line 9">
            <a:extLst>
              <a:ext uri="{FF2B5EF4-FFF2-40B4-BE49-F238E27FC236}">
                <a16:creationId xmlns:a16="http://schemas.microsoft.com/office/drawing/2014/main" id="{A15FB1BF-E8C9-4E07-AEA4-836671E284BA}"/>
              </a:ext>
            </a:extLst>
          </p:cNvPr>
          <p:cNvSpPr>
            <a:spLocks noChangeShapeType="1"/>
          </p:cNvSpPr>
          <p:nvPr/>
        </p:nvSpPr>
        <p:spPr bwMode="ltGray">
          <a:xfrm>
            <a:off x="1403350" y="2852738"/>
            <a:ext cx="2212975" cy="11112"/>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3" name="Line 10">
            <a:extLst>
              <a:ext uri="{FF2B5EF4-FFF2-40B4-BE49-F238E27FC236}">
                <a16:creationId xmlns:a16="http://schemas.microsoft.com/office/drawing/2014/main" id="{7EFBA511-F74C-4FCB-8726-8BFEE7402DBA}"/>
              </a:ext>
            </a:extLst>
          </p:cNvPr>
          <p:cNvSpPr>
            <a:spLocks noChangeShapeType="1"/>
          </p:cNvSpPr>
          <p:nvPr/>
        </p:nvSpPr>
        <p:spPr bwMode="ltGray">
          <a:xfrm>
            <a:off x="2733675" y="3549650"/>
            <a:ext cx="273050" cy="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4" name="Line 11">
            <a:extLst>
              <a:ext uri="{FF2B5EF4-FFF2-40B4-BE49-F238E27FC236}">
                <a16:creationId xmlns:a16="http://schemas.microsoft.com/office/drawing/2014/main" id="{32E8FEDE-59B9-47CE-AE83-5BDD9721AB39}"/>
              </a:ext>
            </a:extLst>
          </p:cNvPr>
          <p:cNvSpPr>
            <a:spLocks noChangeShapeType="1"/>
          </p:cNvSpPr>
          <p:nvPr/>
        </p:nvSpPr>
        <p:spPr bwMode="ltGray">
          <a:xfrm flipV="1">
            <a:off x="3006725" y="3092450"/>
            <a:ext cx="0" cy="4572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5" name="Line 12">
            <a:extLst>
              <a:ext uri="{FF2B5EF4-FFF2-40B4-BE49-F238E27FC236}">
                <a16:creationId xmlns:a16="http://schemas.microsoft.com/office/drawing/2014/main" id="{7836925B-FC00-4EF8-89BD-88A1FE7F47AA}"/>
              </a:ext>
            </a:extLst>
          </p:cNvPr>
          <p:cNvSpPr>
            <a:spLocks noChangeShapeType="1"/>
          </p:cNvSpPr>
          <p:nvPr/>
        </p:nvSpPr>
        <p:spPr bwMode="ltGray">
          <a:xfrm>
            <a:off x="3006725" y="3092450"/>
            <a:ext cx="5334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6" name="Line 13">
            <a:extLst>
              <a:ext uri="{FF2B5EF4-FFF2-40B4-BE49-F238E27FC236}">
                <a16:creationId xmlns:a16="http://schemas.microsoft.com/office/drawing/2014/main" id="{C1E1601F-6890-4FA4-89B1-E4FC0A944641}"/>
              </a:ext>
            </a:extLst>
          </p:cNvPr>
          <p:cNvSpPr>
            <a:spLocks noChangeShapeType="1"/>
          </p:cNvSpPr>
          <p:nvPr/>
        </p:nvSpPr>
        <p:spPr bwMode="ltGray">
          <a:xfrm>
            <a:off x="4225925" y="3016250"/>
            <a:ext cx="6858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7" name="Oval 14">
            <a:extLst>
              <a:ext uri="{FF2B5EF4-FFF2-40B4-BE49-F238E27FC236}">
                <a16:creationId xmlns:a16="http://schemas.microsoft.com/office/drawing/2014/main" id="{355A7728-9836-40D3-A2CF-EFF83E3F6B99}"/>
              </a:ext>
            </a:extLst>
          </p:cNvPr>
          <p:cNvSpPr>
            <a:spLocks noChangeArrowheads="1"/>
          </p:cNvSpPr>
          <p:nvPr/>
        </p:nvSpPr>
        <p:spPr bwMode="ltGray">
          <a:xfrm>
            <a:off x="6359525" y="2711450"/>
            <a:ext cx="609600" cy="609600"/>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C</a:t>
            </a:r>
          </a:p>
        </p:txBody>
      </p:sp>
      <p:sp>
        <p:nvSpPr>
          <p:cNvPr id="18" name="Line 15">
            <a:extLst>
              <a:ext uri="{FF2B5EF4-FFF2-40B4-BE49-F238E27FC236}">
                <a16:creationId xmlns:a16="http://schemas.microsoft.com/office/drawing/2014/main" id="{21F6B533-9734-42E0-B865-008131E04B5B}"/>
              </a:ext>
            </a:extLst>
          </p:cNvPr>
          <p:cNvSpPr>
            <a:spLocks noChangeShapeType="1"/>
          </p:cNvSpPr>
          <p:nvPr/>
        </p:nvSpPr>
        <p:spPr bwMode="ltGray">
          <a:xfrm flipV="1">
            <a:off x="6664325" y="3357563"/>
            <a:ext cx="0" cy="30480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9" name="Text Box 16">
            <a:extLst>
              <a:ext uri="{FF2B5EF4-FFF2-40B4-BE49-F238E27FC236}">
                <a16:creationId xmlns:a16="http://schemas.microsoft.com/office/drawing/2014/main" id="{BBED0249-BDE4-4C9E-93A3-D3FCF7AE8032}"/>
              </a:ext>
            </a:extLst>
          </p:cNvPr>
          <p:cNvSpPr txBox="1">
            <a:spLocks noChangeArrowheads="1"/>
          </p:cNvSpPr>
          <p:nvPr/>
        </p:nvSpPr>
        <p:spPr bwMode="ltGray">
          <a:xfrm>
            <a:off x="6435725" y="3625850"/>
            <a:ext cx="4048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K</a:t>
            </a:r>
          </a:p>
        </p:txBody>
      </p:sp>
      <p:sp>
        <p:nvSpPr>
          <p:cNvPr id="20" name="Line 17">
            <a:extLst>
              <a:ext uri="{FF2B5EF4-FFF2-40B4-BE49-F238E27FC236}">
                <a16:creationId xmlns:a16="http://schemas.microsoft.com/office/drawing/2014/main" id="{6E7B997A-FE3E-42EF-909C-615BBED45680}"/>
              </a:ext>
            </a:extLst>
          </p:cNvPr>
          <p:cNvSpPr>
            <a:spLocks noChangeShapeType="1"/>
          </p:cNvSpPr>
          <p:nvPr/>
        </p:nvSpPr>
        <p:spPr bwMode="ltGray">
          <a:xfrm>
            <a:off x="5521325" y="3016250"/>
            <a:ext cx="8382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1" name="Line 18">
            <a:extLst>
              <a:ext uri="{FF2B5EF4-FFF2-40B4-BE49-F238E27FC236}">
                <a16:creationId xmlns:a16="http://schemas.microsoft.com/office/drawing/2014/main" id="{FC944CBF-6ACC-4503-9199-D1121BE36821}"/>
              </a:ext>
            </a:extLst>
          </p:cNvPr>
          <p:cNvSpPr>
            <a:spLocks noChangeShapeType="1"/>
          </p:cNvSpPr>
          <p:nvPr/>
        </p:nvSpPr>
        <p:spPr bwMode="ltGray">
          <a:xfrm>
            <a:off x="2428875" y="3854450"/>
            <a:ext cx="0" cy="304800"/>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2" name="Text Box 19">
            <a:extLst>
              <a:ext uri="{FF2B5EF4-FFF2-40B4-BE49-F238E27FC236}">
                <a16:creationId xmlns:a16="http://schemas.microsoft.com/office/drawing/2014/main" id="{B57AAAA6-E43F-421B-9A8A-88A6E9ECADC0}"/>
              </a:ext>
            </a:extLst>
          </p:cNvPr>
          <p:cNvSpPr txBox="1">
            <a:spLocks noChangeArrowheads="1"/>
          </p:cNvSpPr>
          <p:nvPr/>
        </p:nvSpPr>
        <p:spPr bwMode="ltGray">
          <a:xfrm>
            <a:off x="2260600" y="4124325"/>
            <a:ext cx="4048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a:t>
            </a:r>
          </a:p>
        </p:txBody>
      </p:sp>
      <p:sp>
        <p:nvSpPr>
          <p:cNvPr id="23" name="Text Box 20">
            <a:extLst>
              <a:ext uri="{FF2B5EF4-FFF2-40B4-BE49-F238E27FC236}">
                <a16:creationId xmlns:a16="http://schemas.microsoft.com/office/drawing/2014/main" id="{B9426DB2-512A-4A84-84C8-06EF64AD16B6}"/>
              </a:ext>
            </a:extLst>
          </p:cNvPr>
          <p:cNvSpPr txBox="1">
            <a:spLocks noChangeArrowheads="1"/>
          </p:cNvSpPr>
          <p:nvPr/>
        </p:nvSpPr>
        <p:spPr bwMode="ltGray">
          <a:xfrm>
            <a:off x="7229475" y="3244850"/>
            <a:ext cx="1098550" cy="366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b="1">
                <a:solidFill>
                  <a:srgbClr val="4D4D4D"/>
                </a:solidFill>
                <a:latin typeface="Times New Roman" panose="02020603050405020304" pitchFamily="18" charset="0"/>
              </a:rPr>
              <a:t>Compare</a:t>
            </a:r>
          </a:p>
        </p:txBody>
      </p:sp>
      <p:sp>
        <p:nvSpPr>
          <p:cNvPr id="24" name="Rectangle 21">
            <a:extLst>
              <a:ext uri="{FF2B5EF4-FFF2-40B4-BE49-F238E27FC236}">
                <a16:creationId xmlns:a16="http://schemas.microsoft.com/office/drawing/2014/main" id="{0A855ACB-AA15-4D8B-BB2B-347F0FDB39EF}"/>
              </a:ext>
            </a:extLst>
          </p:cNvPr>
          <p:cNvSpPr>
            <a:spLocks noChangeArrowheads="1"/>
          </p:cNvSpPr>
          <p:nvPr/>
        </p:nvSpPr>
        <p:spPr bwMode="ltGray">
          <a:xfrm>
            <a:off x="4714875" y="2559050"/>
            <a:ext cx="762000" cy="91440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25" name="Rectangle 22">
            <a:extLst>
              <a:ext uri="{FF2B5EF4-FFF2-40B4-BE49-F238E27FC236}">
                <a16:creationId xmlns:a16="http://schemas.microsoft.com/office/drawing/2014/main" id="{B4E37310-B648-4566-B76B-94C89EB0BCB3}"/>
              </a:ext>
            </a:extLst>
          </p:cNvPr>
          <p:cNvSpPr>
            <a:spLocks noChangeArrowheads="1"/>
          </p:cNvSpPr>
          <p:nvPr/>
        </p:nvSpPr>
        <p:spPr bwMode="ltGray">
          <a:xfrm>
            <a:off x="4714875" y="3473450"/>
            <a:ext cx="762000" cy="304800"/>
          </a:xfrm>
          <a:prstGeom prst="rect">
            <a:avLst/>
          </a:prstGeom>
          <a:solidFill>
            <a:srgbClr val="F28C1C"/>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16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C</a:t>
            </a:r>
            <a:r>
              <a:rPr kumimoji="0" lang="en-US" altLang="zh-CN" sz="1600" b="0" i="0" u="none" strike="noStrike" kern="0" cap="none" spc="0" normalizeH="0" baseline="-25000" noProof="0">
                <a:ln>
                  <a:noFill/>
                </a:ln>
                <a:solidFill>
                  <a:srgbClr val="4D4D4D"/>
                </a:solidFill>
                <a:effectLst/>
                <a:uLnTx/>
                <a:uFillTx/>
                <a:latin typeface="Times New Roman" panose="02020603050405020304" pitchFamily="18" charset="0"/>
                <a:ea typeface="宋体" panose="02010600030101010101" pitchFamily="2" charset="-122"/>
              </a:rPr>
              <a:t>k</a:t>
            </a:r>
            <a:r>
              <a:rPr kumimoji="0" lang="en-US" altLang="zh-CN" sz="16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cxnSp>
        <p:nvCxnSpPr>
          <p:cNvPr id="26" name="AutoShape 23">
            <a:extLst>
              <a:ext uri="{FF2B5EF4-FFF2-40B4-BE49-F238E27FC236}">
                <a16:creationId xmlns:a16="http://schemas.microsoft.com/office/drawing/2014/main" id="{8E76D672-74B4-402C-A5A6-D8A995BF533E}"/>
              </a:ext>
            </a:extLst>
          </p:cNvPr>
          <p:cNvCxnSpPr>
            <a:cxnSpLocks noChangeShapeType="1"/>
            <a:stCxn id="17" idx="6"/>
            <a:endCxn id="23" idx="0"/>
          </p:cNvCxnSpPr>
          <p:nvPr/>
        </p:nvCxnSpPr>
        <p:spPr bwMode="auto">
          <a:xfrm>
            <a:off x="6969125" y="3016250"/>
            <a:ext cx="809625" cy="228600"/>
          </a:xfrm>
          <a:prstGeom prst="bentConnector2">
            <a:avLst/>
          </a:prstGeom>
          <a:noFill/>
          <a:ln w="12700" cap="sq">
            <a:solidFill>
              <a:srgbClr val="4D4D4D"/>
            </a:solidFill>
            <a:miter lim="800000"/>
            <a:headEnd type="none" w="sm" len="sm"/>
            <a:tailEnd type="triangl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AutoShape 24">
            <a:extLst>
              <a:ext uri="{FF2B5EF4-FFF2-40B4-BE49-F238E27FC236}">
                <a16:creationId xmlns:a16="http://schemas.microsoft.com/office/drawing/2014/main" id="{AA9F76D7-C355-4304-A70D-43004710AF12}"/>
              </a:ext>
            </a:extLst>
          </p:cNvPr>
          <p:cNvCxnSpPr>
            <a:cxnSpLocks noChangeShapeType="1"/>
            <a:endCxn id="23" idx="2"/>
          </p:cNvCxnSpPr>
          <p:nvPr/>
        </p:nvCxnSpPr>
        <p:spPr bwMode="auto">
          <a:xfrm flipV="1">
            <a:off x="5895975" y="3611563"/>
            <a:ext cx="1882775" cy="623887"/>
          </a:xfrm>
          <a:prstGeom prst="bentConnector2">
            <a:avLst/>
          </a:prstGeom>
          <a:noFill/>
          <a:ln w="12700" cap="sq">
            <a:solidFill>
              <a:srgbClr val="4D4D4D"/>
            </a:solidFill>
            <a:miter lim="800000"/>
            <a:headEnd type="none" w="sm" len="sm"/>
            <a:tailEnd type="triangl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AutoShape 25">
            <a:extLst>
              <a:ext uri="{FF2B5EF4-FFF2-40B4-BE49-F238E27FC236}">
                <a16:creationId xmlns:a16="http://schemas.microsoft.com/office/drawing/2014/main" id="{7F4AED93-670A-45C7-B1B9-798879C0E60D}"/>
              </a:ext>
            </a:extLst>
          </p:cNvPr>
          <p:cNvCxnSpPr>
            <a:cxnSpLocks noChangeShapeType="1"/>
            <a:stCxn id="25" idx="3"/>
          </p:cNvCxnSpPr>
          <p:nvPr/>
        </p:nvCxnSpPr>
        <p:spPr bwMode="auto">
          <a:xfrm>
            <a:off x="5476875" y="3625850"/>
            <a:ext cx="381000" cy="609600"/>
          </a:xfrm>
          <a:prstGeom prst="bentConnector2">
            <a:avLst/>
          </a:prstGeom>
          <a:noFill/>
          <a:ln w="12700" cap="sq">
            <a:solidFill>
              <a:srgbClr val="4D4D4D"/>
            </a:solidFill>
            <a:miter lim="800000"/>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0" name="矩形 29">
            <a:extLst>
              <a:ext uri="{FF2B5EF4-FFF2-40B4-BE49-F238E27FC236}">
                <a16:creationId xmlns:a16="http://schemas.microsoft.com/office/drawing/2014/main" id="{32576932-4682-42AF-A964-7E0290684D16}"/>
              </a:ext>
            </a:extLst>
          </p:cNvPr>
          <p:cNvSpPr/>
          <p:nvPr/>
        </p:nvSpPr>
        <p:spPr>
          <a:xfrm>
            <a:off x="904875" y="5019843"/>
            <a:ext cx="4572000" cy="646331"/>
          </a:xfrm>
          <a:prstGeom prst="rect">
            <a:avLst/>
          </a:prstGeom>
        </p:spPr>
        <p:txBody>
          <a:bodyPr>
            <a:spAutoFit/>
          </a:bodyPr>
          <a:lstStyle/>
          <a:p>
            <a:r>
              <a:rPr lang="zh-CN" altLang="en-US" dirty="0"/>
              <a:t>（</a:t>
            </a:r>
            <a:r>
              <a:rPr lang="en-US" altLang="zh-CN" dirty="0"/>
              <a:t>1</a:t>
            </a:r>
            <a:r>
              <a:rPr lang="zh-CN" altLang="en-US" dirty="0"/>
              <a:t>）明文传输</a:t>
            </a:r>
          </a:p>
          <a:p>
            <a:r>
              <a:rPr lang="zh-CN" altLang="en-US" dirty="0"/>
              <a:t>（</a:t>
            </a:r>
            <a:r>
              <a:rPr lang="en-US" altLang="zh-CN" dirty="0"/>
              <a:t>2</a:t>
            </a:r>
            <a:r>
              <a:rPr lang="zh-CN" altLang="en-US" dirty="0"/>
              <a:t>）可以进行攻击，计算出密钥</a:t>
            </a:r>
            <a:r>
              <a:rPr lang="en-US" altLang="zh-CN" dirty="0"/>
              <a:t>K</a:t>
            </a:r>
          </a:p>
        </p:txBody>
      </p:sp>
    </p:spTree>
    <p:extLst>
      <p:ext uri="{BB962C8B-B14F-4D97-AF65-F5344CB8AC3E}">
        <p14:creationId xmlns:p14="http://schemas.microsoft.com/office/powerpoint/2010/main" val="10311823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B8F1384-415F-48CA-8164-C525CAEB88A9}"/>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矩形 3">
            <a:extLst>
              <a:ext uri="{FF2B5EF4-FFF2-40B4-BE49-F238E27FC236}">
                <a16:creationId xmlns:a16="http://schemas.microsoft.com/office/drawing/2014/main" id="{B1DE254B-F978-4C6A-BCF0-B046BCBBA7FB}"/>
              </a:ext>
            </a:extLst>
          </p:cNvPr>
          <p:cNvSpPr/>
          <p:nvPr/>
        </p:nvSpPr>
        <p:spPr>
          <a:xfrm>
            <a:off x="1117640" y="1579839"/>
            <a:ext cx="2550698" cy="369332"/>
          </a:xfrm>
          <a:prstGeom prst="rect">
            <a:avLst/>
          </a:prstGeom>
        </p:spPr>
        <p:txBody>
          <a:bodyPr wrap="none">
            <a:spAutoFit/>
          </a:bodyPr>
          <a:lstStyle/>
          <a:p>
            <a:pPr marL="285750" indent="-285750">
              <a:buClr>
                <a:srgbClr val="C00000"/>
              </a:buClr>
              <a:buFont typeface="Wingdings" panose="05000000000000000000" pitchFamily="2" charset="2"/>
              <a:buChar char="q"/>
            </a:pPr>
            <a:r>
              <a:rPr lang="zh-CN" altLang="en-US" dirty="0"/>
              <a:t>消息认证和保密性：</a:t>
            </a:r>
          </a:p>
        </p:txBody>
      </p:sp>
      <p:sp>
        <p:nvSpPr>
          <p:cNvPr id="5" name="矩形 4">
            <a:extLst>
              <a:ext uri="{FF2B5EF4-FFF2-40B4-BE49-F238E27FC236}">
                <a16:creationId xmlns:a16="http://schemas.microsoft.com/office/drawing/2014/main" id="{D017E20A-EBFA-40CE-9AE7-228591214659}"/>
              </a:ext>
            </a:extLst>
          </p:cNvPr>
          <p:cNvSpPr/>
          <p:nvPr/>
        </p:nvSpPr>
        <p:spPr>
          <a:xfrm>
            <a:off x="1117640" y="5278161"/>
            <a:ext cx="1697901" cy="369332"/>
          </a:xfrm>
          <a:prstGeom prst="rect">
            <a:avLst/>
          </a:prstGeom>
        </p:spPr>
        <p:txBody>
          <a:bodyPr wrap="none">
            <a:spAutoFit/>
          </a:bodyPr>
          <a:lstStyle/>
          <a:p>
            <a:r>
              <a:rPr lang="zh-CN" altLang="en-US" dirty="0"/>
              <a:t>（</a:t>
            </a:r>
            <a:r>
              <a:rPr lang="en-US" altLang="zh-CN" dirty="0"/>
              <a:t>1</a:t>
            </a:r>
            <a:r>
              <a:rPr lang="zh-CN" altLang="en-US" dirty="0"/>
              <a:t>）明文相关</a:t>
            </a:r>
          </a:p>
        </p:txBody>
      </p:sp>
      <p:sp>
        <p:nvSpPr>
          <p:cNvPr id="42" name="Rectangle 3">
            <a:extLst>
              <a:ext uri="{FF2B5EF4-FFF2-40B4-BE49-F238E27FC236}">
                <a16:creationId xmlns:a16="http://schemas.microsoft.com/office/drawing/2014/main" id="{10CEAB57-2A72-4086-9E06-E6FCDE012C18}"/>
              </a:ext>
            </a:extLst>
          </p:cNvPr>
          <p:cNvSpPr>
            <a:spLocks noChangeArrowheads="1"/>
          </p:cNvSpPr>
          <p:nvPr/>
        </p:nvSpPr>
        <p:spPr bwMode="ltGray">
          <a:xfrm>
            <a:off x="444500" y="2722843"/>
            <a:ext cx="425450" cy="74930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43" name="Oval 4">
            <a:extLst>
              <a:ext uri="{FF2B5EF4-FFF2-40B4-BE49-F238E27FC236}">
                <a16:creationId xmlns:a16="http://schemas.microsoft.com/office/drawing/2014/main" id="{FB40517B-1308-4558-9B9C-1D40A0C230EE}"/>
              </a:ext>
            </a:extLst>
          </p:cNvPr>
          <p:cNvSpPr>
            <a:spLocks noChangeArrowheads="1"/>
          </p:cNvSpPr>
          <p:nvPr/>
        </p:nvSpPr>
        <p:spPr bwMode="ltGray">
          <a:xfrm>
            <a:off x="1350962" y="3346730"/>
            <a:ext cx="427038" cy="500063"/>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C</a:t>
            </a:r>
          </a:p>
        </p:txBody>
      </p:sp>
      <p:sp>
        <p:nvSpPr>
          <p:cNvPr id="44" name="Line 5">
            <a:extLst>
              <a:ext uri="{FF2B5EF4-FFF2-40B4-BE49-F238E27FC236}">
                <a16:creationId xmlns:a16="http://schemas.microsoft.com/office/drawing/2014/main" id="{5DBB94C6-2EE9-4F38-88BF-8CB946EC0FB5}"/>
              </a:ext>
            </a:extLst>
          </p:cNvPr>
          <p:cNvSpPr>
            <a:spLocks noChangeShapeType="1"/>
          </p:cNvSpPr>
          <p:nvPr/>
        </p:nvSpPr>
        <p:spPr bwMode="ltGray">
          <a:xfrm>
            <a:off x="871537" y="3222905"/>
            <a:ext cx="266700" cy="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45" name="Line 6">
            <a:extLst>
              <a:ext uri="{FF2B5EF4-FFF2-40B4-BE49-F238E27FC236}">
                <a16:creationId xmlns:a16="http://schemas.microsoft.com/office/drawing/2014/main" id="{985E6798-EEB6-4FA3-BCBB-9741D253B9A6}"/>
              </a:ext>
            </a:extLst>
          </p:cNvPr>
          <p:cNvSpPr>
            <a:spLocks noChangeShapeType="1"/>
          </p:cNvSpPr>
          <p:nvPr/>
        </p:nvSpPr>
        <p:spPr bwMode="ltGray">
          <a:xfrm>
            <a:off x="1138237" y="3222905"/>
            <a:ext cx="0" cy="37465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46" name="Line 7">
            <a:extLst>
              <a:ext uri="{FF2B5EF4-FFF2-40B4-BE49-F238E27FC236}">
                <a16:creationId xmlns:a16="http://schemas.microsoft.com/office/drawing/2014/main" id="{91D09B74-AC77-4183-A965-78C4D19AC94E}"/>
              </a:ext>
            </a:extLst>
          </p:cNvPr>
          <p:cNvSpPr>
            <a:spLocks noChangeShapeType="1"/>
          </p:cNvSpPr>
          <p:nvPr/>
        </p:nvSpPr>
        <p:spPr bwMode="ltGray">
          <a:xfrm>
            <a:off x="1138237" y="3597555"/>
            <a:ext cx="212725"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47" name="Oval 8">
            <a:extLst>
              <a:ext uri="{FF2B5EF4-FFF2-40B4-BE49-F238E27FC236}">
                <a16:creationId xmlns:a16="http://schemas.microsoft.com/office/drawing/2014/main" id="{6535B4BC-73AD-44FC-92DD-6EBA81BB5F6B}"/>
              </a:ext>
            </a:extLst>
          </p:cNvPr>
          <p:cNvSpPr>
            <a:spLocks noChangeArrowheads="1"/>
          </p:cNvSpPr>
          <p:nvPr/>
        </p:nvSpPr>
        <p:spPr bwMode="ltGray">
          <a:xfrm>
            <a:off x="2341562" y="2910168"/>
            <a:ext cx="479425" cy="500062"/>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a:t>
            </a:r>
          </a:p>
        </p:txBody>
      </p:sp>
      <p:sp>
        <p:nvSpPr>
          <p:cNvPr id="48" name="Line 9">
            <a:extLst>
              <a:ext uri="{FF2B5EF4-FFF2-40B4-BE49-F238E27FC236}">
                <a16:creationId xmlns:a16="http://schemas.microsoft.com/office/drawing/2014/main" id="{0236CE6C-B317-4E88-B449-84B7CEBAE81B}"/>
              </a:ext>
            </a:extLst>
          </p:cNvPr>
          <p:cNvSpPr>
            <a:spLocks noChangeShapeType="1"/>
          </p:cNvSpPr>
          <p:nvPr/>
        </p:nvSpPr>
        <p:spPr bwMode="ltGray">
          <a:xfrm flipV="1">
            <a:off x="876300" y="3083205"/>
            <a:ext cx="1512887"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49" name="Line 10">
            <a:extLst>
              <a:ext uri="{FF2B5EF4-FFF2-40B4-BE49-F238E27FC236}">
                <a16:creationId xmlns:a16="http://schemas.microsoft.com/office/drawing/2014/main" id="{622F6D78-2503-43ED-82ED-ED236D6E200D}"/>
              </a:ext>
            </a:extLst>
          </p:cNvPr>
          <p:cNvSpPr>
            <a:spLocks noChangeShapeType="1"/>
          </p:cNvSpPr>
          <p:nvPr/>
        </p:nvSpPr>
        <p:spPr bwMode="ltGray">
          <a:xfrm>
            <a:off x="1778000" y="3597555"/>
            <a:ext cx="190500" cy="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50" name="Line 11">
            <a:extLst>
              <a:ext uri="{FF2B5EF4-FFF2-40B4-BE49-F238E27FC236}">
                <a16:creationId xmlns:a16="http://schemas.microsoft.com/office/drawing/2014/main" id="{F4F2F5E1-4F6F-4FED-BF59-20990F445A23}"/>
              </a:ext>
            </a:extLst>
          </p:cNvPr>
          <p:cNvSpPr>
            <a:spLocks noChangeShapeType="1"/>
          </p:cNvSpPr>
          <p:nvPr/>
        </p:nvSpPr>
        <p:spPr bwMode="ltGray">
          <a:xfrm flipV="1">
            <a:off x="1968500" y="3222905"/>
            <a:ext cx="0" cy="37465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51" name="Line 12">
            <a:extLst>
              <a:ext uri="{FF2B5EF4-FFF2-40B4-BE49-F238E27FC236}">
                <a16:creationId xmlns:a16="http://schemas.microsoft.com/office/drawing/2014/main" id="{6871D5A3-D01A-41E4-8E7F-7AC3BD0CD7FE}"/>
              </a:ext>
            </a:extLst>
          </p:cNvPr>
          <p:cNvSpPr>
            <a:spLocks noChangeShapeType="1"/>
          </p:cNvSpPr>
          <p:nvPr/>
        </p:nvSpPr>
        <p:spPr bwMode="ltGray">
          <a:xfrm>
            <a:off x="1968500" y="3222905"/>
            <a:ext cx="373062"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52" name="Line 13">
            <a:extLst>
              <a:ext uri="{FF2B5EF4-FFF2-40B4-BE49-F238E27FC236}">
                <a16:creationId xmlns:a16="http://schemas.microsoft.com/office/drawing/2014/main" id="{C5D292A5-EA1C-4C0B-B20C-6C0DC03BAA40}"/>
              </a:ext>
            </a:extLst>
          </p:cNvPr>
          <p:cNvSpPr>
            <a:spLocks noChangeShapeType="1"/>
          </p:cNvSpPr>
          <p:nvPr/>
        </p:nvSpPr>
        <p:spPr bwMode="ltGray">
          <a:xfrm>
            <a:off x="1563687" y="3846793"/>
            <a:ext cx="0" cy="249237"/>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53" name="Text Box 14">
            <a:extLst>
              <a:ext uri="{FF2B5EF4-FFF2-40B4-BE49-F238E27FC236}">
                <a16:creationId xmlns:a16="http://schemas.microsoft.com/office/drawing/2014/main" id="{AB01044B-EA38-4D1A-A0C3-C6679A58FA2A}"/>
              </a:ext>
            </a:extLst>
          </p:cNvPr>
          <p:cNvSpPr txBox="1">
            <a:spLocks noChangeArrowheads="1"/>
          </p:cNvSpPr>
          <p:nvPr/>
        </p:nvSpPr>
        <p:spPr bwMode="ltGray">
          <a:xfrm>
            <a:off x="1446212" y="4067455"/>
            <a:ext cx="557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K1</a:t>
            </a:r>
          </a:p>
        </p:txBody>
      </p:sp>
      <p:sp>
        <p:nvSpPr>
          <p:cNvPr id="54" name="Line 15">
            <a:extLst>
              <a:ext uri="{FF2B5EF4-FFF2-40B4-BE49-F238E27FC236}">
                <a16:creationId xmlns:a16="http://schemas.microsoft.com/office/drawing/2014/main" id="{4F6D3AB2-0D6B-4EB5-8533-4535F9087E86}"/>
              </a:ext>
            </a:extLst>
          </p:cNvPr>
          <p:cNvSpPr>
            <a:spLocks noChangeShapeType="1"/>
          </p:cNvSpPr>
          <p:nvPr/>
        </p:nvSpPr>
        <p:spPr bwMode="ltGray">
          <a:xfrm>
            <a:off x="3613150" y="3154643"/>
            <a:ext cx="611187"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55" name="Oval 16">
            <a:extLst>
              <a:ext uri="{FF2B5EF4-FFF2-40B4-BE49-F238E27FC236}">
                <a16:creationId xmlns:a16="http://schemas.microsoft.com/office/drawing/2014/main" id="{513AA6EC-AE59-4AF7-876C-57C233C543AF}"/>
              </a:ext>
            </a:extLst>
          </p:cNvPr>
          <p:cNvSpPr>
            <a:spLocks noChangeArrowheads="1"/>
          </p:cNvSpPr>
          <p:nvPr/>
        </p:nvSpPr>
        <p:spPr bwMode="ltGray">
          <a:xfrm>
            <a:off x="7429500" y="2794280"/>
            <a:ext cx="542925" cy="450850"/>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C</a:t>
            </a:r>
          </a:p>
        </p:txBody>
      </p:sp>
      <p:sp>
        <p:nvSpPr>
          <p:cNvPr id="56" name="Text Box 17">
            <a:extLst>
              <a:ext uri="{FF2B5EF4-FFF2-40B4-BE49-F238E27FC236}">
                <a16:creationId xmlns:a16="http://schemas.microsoft.com/office/drawing/2014/main" id="{0526D4BA-B3E5-430B-A545-0E15A8D03204}"/>
              </a:ext>
            </a:extLst>
          </p:cNvPr>
          <p:cNvSpPr txBox="1">
            <a:spLocks noChangeArrowheads="1"/>
          </p:cNvSpPr>
          <p:nvPr/>
        </p:nvSpPr>
        <p:spPr bwMode="ltGray">
          <a:xfrm>
            <a:off x="7500937" y="2146580"/>
            <a:ext cx="557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K1</a:t>
            </a:r>
          </a:p>
        </p:txBody>
      </p:sp>
      <p:sp>
        <p:nvSpPr>
          <p:cNvPr id="57" name="Line 18">
            <a:extLst>
              <a:ext uri="{FF2B5EF4-FFF2-40B4-BE49-F238E27FC236}">
                <a16:creationId xmlns:a16="http://schemas.microsoft.com/office/drawing/2014/main" id="{D0B643A7-0743-49E2-8CB8-A08412734F14}"/>
              </a:ext>
            </a:extLst>
          </p:cNvPr>
          <p:cNvSpPr>
            <a:spLocks noChangeShapeType="1"/>
          </p:cNvSpPr>
          <p:nvPr/>
        </p:nvSpPr>
        <p:spPr bwMode="ltGray">
          <a:xfrm>
            <a:off x="5700712" y="3154643"/>
            <a:ext cx="433388"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58" name="Text Box 19">
            <a:extLst>
              <a:ext uri="{FF2B5EF4-FFF2-40B4-BE49-F238E27FC236}">
                <a16:creationId xmlns:a16="http://schemas.microsoft.com/office/drawing/2014/main" id="{0F084F0C-07E0-4FAC-A4E1-65C4C01ED84A}"/>
              </a:ext>
            </a:extLst>
          </p:cNvPr>
          <p:cNvSpPr txBox="1">
            <a:spLocks noChangeArrowheads="1"/>
          </p:cNvSpPr>
          <p:nvPr/>
        </p:nvSpPr>
        <p:spPr bwMode="ltGray">
          <a:xfrm>
            <a:off x="7947025" y="3373718"/>
            <a:ext cx="1098550" cy="366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b="1">
                <a:solidFill>
                  <a:srgbClr val="347436"/>
                </a:solidFill>
                <a:latin typeface="Times New Roman" panose="02020603050405020304" pitchFamily="18" charset="0"/>
              </a:rPr>
              <a:t>Compare</a:t>
            </a:r>
          </a:p>
        </p:txBody>
      </p:sp>
      <p:sp>
        <p:nvSpPr>
          <p:cNvPr id="59" name="Rectangle 20">
            <a:extLst>
              <a:ext uri="{FF2B5EF4-FFF2-40B4-BE49-F238E27FC236}">
                <a16:creationId xmlns:a16="http://schemas.microsoft.com/office/drawing/2014/main" id="{790396E5-D742-4FE0-BB15-6F632B882763}"/>
              </a:ext>
            </a:extLst>
          </p:cNvPr>
          <p:cNvSpPr>
            <a:spLocks noChangeArrowheads="1"/>
          </p:cNvSpPr>
          <p:nvPr/>
        </p:nvSpPr>
        <p:spPr bwMode="ltGray">
          <a:xfrm>
            <a:off x="4191000" y="2695855"/>
            <a:ext cx="574675" cy="81915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endParaRPr>
          </a:p>
        </p:txBody>
      </p:sp>
      <p:cxnSp>
        <p:nvCxnSpPr>
          <p:cNvPr id="60" name="AutoShape 21">
            <a:extLst>
              <a:ext uri="{FF2B5EF4-FFF2-40B4-BE49-F238E27FC236}">
                <a16:creationId xmlns:a16="http://schemas.microsoft.com/office/drawing/2014/main" id="{41B7CFF4-FFC1-4B62-AAFC-D1A3CB6E8EA2}"/>
              </a:ext>
            </a:extLst>
          </p:cNvPr>
          <p:cNvCxnSpPr>
            <a:cxnSpLocks noChangeShapeType="1"/>
            <a:stCxn id="55" idx="6"/>
            <a:endCxn id="58" idx="0"/>
          </p:cNvCxnSpPr>
          <p:nvPr/>
        </p:nvCxnSpPr>
        <p:spPr bwMode="auto">
          <a:xfrm>
            <a:off x="7972425" y="3019705"/>
            <a:ext cx="523875" cy="354013"/>
          </a:xfrm>
          <a:prstGeom prst="bentConnector2">
            <a:avLst/>
          </a:prstGeom>
          <a:noFill/>
          <a:ln w="12700" cap="sq">
            <a:solidFill>
              <a:srgbClr val="4D4D4D"/>
            </a:solidFill>
            <a:miter lim="800000"/>
            <a:headEnd type="none" w="sm" len="sm"/>
            <a:tailEnd type="triangl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 name="AutoShape 22">
            <a:extLst>
              <a:ext uri="{FF2B5EF4-FFF2-40B4-BE49-F238E27FC236}">
                <a16:creationId xmlns:a16="http://schemas.microsoft.com/office/drawing/2014/main" id="{CF27BA8E-7930-4195-95C5-338A8BC23A35}"/>
              </a:ext>
            </a:extLst>
          </p:cNvPr>
          <p:cNvCxnSpPr>
            <a:cxnSpLocks noChangeShapeType="1"/>
            <a:stCxn id="73" idx="3"/>
            <a:endCxn id="58" idx="2"/>
          </p:cNvCxnSpPr>
          <p:nvPr/>
        </p:nvCxnSpPr>
        <p:spPr bwMode="auto">
          <a:xfrm>
            <a:off x="6708775" y="3622955"/>
            <a:ext cx="1787525" cy="117475"/>
          </a:xfrm>
          <a:prstGeom prst="bentConnector4">
            <a:avLst>
              <a:gd name="adj1" fmla="val 34634"/>
              <a:gd name="adj2" fmla="val 293245"/>
            </a:avLst>
          </a:prstGeom>
          <a:noFill/>
          <a:ln w="12700" cap="sq">
            <a:solidFill>
              <a:srgbClr val="4D4D4D"/>
            </a:solidFill>
            <a:miter lim="800000"/>
            <a:headEnd type="none" w="sm" len="sm"/>
            <a:tailEnd type="triangl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2" name="AutoShape 23">
            <a:extLst>
              <a:ext uri="{FF2B5EF4-FFF2-40B4-BE49-F238E27FC236}">
                <a16:creationId xmlns:a16="http://schemas.microsoft.com/office/drawing/2014/main" id="{64D7E3C2-5E93-4D89-9F99-47891300B421}"/>
              </a:ext>
            </a:extLst>
          </p:cNvPr>
          <p:cNvSpPr>
            <a:spLocks noChangeArrowheads="1"/>
          </p:cNvSpPr>
          <p:nvPr/>
        </p:nvSpPr>
        <p:spPr bwMode="auto">
          <a:xfrm>
            <a:off x="3252787" y="2867305"/>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p>
        </p:txBody>
      </p:sp>
      <p:sp>
        <p:nvSpPr>
          <p:cNvPr id="63" name="Line 24">
            <a:extLst>
              <a:ext uri="{FF2B5EF4-FFF2-40B4-BE49-F238E27FC236}">
                <a16:creationId xmlns:a16="http://schemas.microsoft.com/office/drawing/2014/main" id="{25606C2B-11B2-403B-918B-253DDCC8541D}"/>
              </a:ext>
            </a:extLst>
          </p:cNvPr>
          <p:cNvSpPr>
            <a:spLocks noChangeShapeType="1"/>
          </p:cNvSpPr>
          <p:nvPr/>
        </p:nvSpPr>
        <p:spPr bwMode="auto">
          <a:xfrm>
            <a:off x="2820987" y="3154643"/>
            <a:ext cx="431800"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64" name="Line 25">
            <a:extLst>
              <a:ext uri="{FF2B5EF4-FFF2-40B4-BE49-F238E27FC236}">
                <a16:creationId xmlns:a16="http://schemas.microsoft.com/office/drawing/2014/main" id="{F5A875F3-45F0-4E74-97A0-345C9533771C}"/>
              </a:ext>
            </a:extLst>
          </p:cNvPr>
          <p:cNvSpPr>
            <a:spLocks noChangeShapeType="1"/>
          </p:cNvSpPr>
          <p:nvPr/>
        </p:nvSpPr>
        <p:spPr bwMode="auto">
          <a:xfrm flipV="1">
            <a:off x="4333875" y="3370543"/>
            <a:ext cx="142875" cy="1223962"/>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65" name="Text Box 26">
            <a:extLst>
              <a:ext uri="{FF2B5EF4-FFF2-40B4-BE49-F238E27FC236}">
                <a16:creationId xmlns:a16="http://schemas.microsoft.com/office/drawing/2014/main" id="{46AD2158-BB62-47C8-B644-4EB360EBCB39}"/>
              </a:ext>
            </a:extLst>
          </p:cNvPr>
          <p:cNvSpPr txBox="1">
            <a:spLocks noChangeArrowheads="1"/>
          </p:cNvSpPr>
          <p:nvPr/>
        </p:nvSpPr>
        <p:spPr bwMode="auto">
          <a:xfrm>
            <a:off x="3592512" y="4542118"/>
            <a:ext cx="19589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k2</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【M||C</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k1</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(M)】</a:t>
            </a:r>
          </a:p>
        </p:txBody>
      </p:sp>
      <p:sp>
        <p:nvSpPr>
          <p:cNvPr id="66" name="Line 27">
            <a:extLst>
              <a:ext uri="{FF2B5EF4-FFF2-40B4-BE49-F238E27FC236}">
                <a16:creationId xmlns:a16="http://schemas.microsoft.com/office/drawing/2014/main" id="{804AAE68-B3FD-4452-A53B-418EAE10F9EB}"/>
              </a:ext>
            </a:extLst>
          </p:cNvPr>
          <p:cNvSpPr>
            <a:spLocks noChangeShapeType="1"/>
          </p:cNvSpPr>
          <p:nvPr/>
        </p:nvSpPr>
        <p:spPr bwMode="ltGray">
          <a:xfrm>
            <a:off x="3460750" y="3413405"/>
            <a:ext cx="0"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67" name="Text Box 28">
            <a:extLst>
              <a:ext uri="{FF2B5EF4-FFF2-40B4-BE49-F238E27FC236}">
                <a16:creationId xmlns:a16="http://schemas.microsoft.com/office/drawing/2014/main" id="{96EF0718-3327-4526-AA95-771026A29A44}"/>
              </a:ext>
            </a:extLst>
          </p:cNvPr>
          <p:cNvSpPr txBox="1">
            <a:spLocks noChangeArrowheads="1"/>
          </p:cNvSpPr>
          <p:nvPr/>
        </p:nvSpPr>
        <p:spPr bwMode="ltGray">
          <a:xfrm>
            <a:off x="3343275" y="3634068"/>
            <a:ext cx="557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K2</a:t>
            </a:r>
          </a:p>
        </p:txBody>
      </p:sp>
      <p:sp>
        <p:nvSpPr>
          <p:cNvPr id="68" name="AutoShape 29">
            <a:extLst>
              <a:ext uri="{FF2B5EF4-FFF2-40B4-BE49-F238E27FC236}">
                <a16:creationId xmlns:a16="http://schemas.microsoft.com/office/drawing/2014/main" id="{F96EA3B9-496A-4A64-A8DB-E2FCAC2C924D}"/>
              </a:ext>
            </a:extLst>
          </p:cNvPr>
          <p:cNvSpPr>
            <a:spLocks noChangeArrowheads="1"/>
          </p:cNvSpPr>
          <p:nvPr/>
        </p:nvSpPr>
        <p:spPr bwMode="auto">
          <a:xfrm>
            <a:off x="5197475" y="2938743"/>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D</a:t>
            </a:r>
          </a:p>
        </p:txBody>
      </p:sp>
      <p:sp>
        <p:nvSpPr>
          <p:cNvPr id="69" name="Line 30">
            <a:extLst>
              <a:ext uri="{FF2B5EF4-FFF2-40B4-BE49-F238E27FC236}">
                <a16:creationId xmlns:a16="http://schemas.microsoft.com/office/drawing/2014/main" id="{EF36561A-1E18-436C-80B7-E2270E87516C}"/>
              </a:ext>
            </a:extLst>
          </p:cNvPr>
          <p:cNvSpPr>
            <a:spLocks noChangeShapeType="1"/>
          </p:cNvSpPr>
          <p:nvPr/>
        </p:nvSpPr>
        <p:spPr bwMode="auto">
          <a:xfrm>
            <a:off x="4765675" y="3154643"/>
            <a:ext cx="431800"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70" name="Line 31">
            <a:extLst>
              <a:ext uri="{FF2B5EF4-FFF2-40B4-BE49-F238E27FC236}">
                <a16:creationId xmlns:a16="http://schemas.microsoft.com/office/drawing/2014/main" id="{777B63B7-A961-47BC-99EE-9CD49D686D78}"/>
              </a:ext>
            </a:extLst>
          </p:cNvPr>
          <p:cNvSpPr>
            <a:spLocks noChangeShapeType="1"/>
          </p:cNvSpPr>
          <p:nvPr/>
        </p:nvSpPr>
        <p:spPr bwMode="ltGray">
          <a:xfrm>
            <a:off x="5413375" y="3515005"/>
            <a:ext cx="0"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71" name="Text Box 32">
            <a:extLst>
              <a:ext uri="{FF2B5EF4-FFF2-40B4-BE49-F238E27FC236}">
                <a16:creationId xmlns:a16="http://schemas.microsoft.com/office/drawing/2014/main" id="{5FCAD928-AED2-4A67-BCD1-366AF6D5DFBA}"/>
              </a:ext>
            </a:extLst>
          </p:cNvPr>
          <p:cNvSpPr txBox="1">
            <a:spLocks noChangeArrowheads="1"/>
          </p:cNvSpPr>
          <p:nvPr/>
        </p:nvSpPr>
        <p:spPr bwMode="ltGray">
          <a:xfrm>
            <a:off x="5341937" y="3730905"/>
            <a:ext cx="557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K2</a:t>
            </a:r>
          </a:p>
        </p:txBody>
      </p:sp>
      <p:sp>
        <p:nvSpPr>
          <p:cNvPr id="72" name="Rectangle 33">
            <a:extLst>
              <a:ext uri="{FF2B5EF4-FFF2-40B4-BE49-F238E27FC236}">
                <a16:creationId xmlns:a16="http://schemas.microsoft.com/office/drawing/2014/main" id="{0E72BEE2-1E9F-4D61-B11F-5E3591C89D34}"/>
              </a:ext>
            </a:extLst>
          </p:cNvPr>
          <p:cNvSpPr>
            <a:spLocks noChangeArrowheads="1"/>
          </p:cNvSpPr>
          <p:nvPr/>
        </p:nvSpPr>
        <p:spPr bwMode="ltGray">
          <a:xfrm>
            <a:off x="6134100" y="2695855"/>
            <a:ext cx="574675" cy="81915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73" name="Rectangle 34">
            <a:extLst>
              <a:ext uri="{FF2B5EF4-FFF2-40B4-BE49-F238E27FC236}">
                <a16:creationId xmlns:a16="http://schemas.microsoft.com/office/drawing/2014/main" id="{E6F3C782-1A4E-4FBD-BEFB-D0BCC6CFA099}"/>
              </a:ext>
            </a:extLst>
          </p:cNvPr>
          <p:cNvSpPr>
            <a:spLocks noChangeArrowheads="1"/>
          </p:cNvSpPr>
          <p:nvPr/>
        </p:nvSpPr>
        <p:spPr bwMode="auto">
          <a:xfrm>
            <a:off x="6134100" y="3515005"/>
            <a:ext cx="574675" cy="215900"/>
          </a:xfrm>
          <a:prstGeom prst="rect">
            <a:avLst/>
          </a:prstGeom>
          <a:solidFill>
            <a:srgbClr val="F28C1C"/>
          </a:solidFill>
          <a:ln w="9525">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74" name="Line 35">
            <a:extLst>
              <a:ext uri="{FF2B5EF4-FFF2-40B4-BE49-F238E27FC236}">
                <a16:creationId xmlns:a16="http://schemas.microsoft.com/office/drawing/2014/main" id="{EE9A9BB1-BE3A-4DA5-84E2-962E6B9A7B57}"/>
              </a:ext>
            </a:extLst>
          </p:cNvPr>
          <p:cNvSpPr>
            <a:spLocks noChangeShapeType="1"/>
          </p:cNvSpPr>
          <p:nvPr/>
        </p:nvSpPr>
        <p:spPr bwMode="auto">
          <a:xfrm flipV="1">
            <a:off x="6350000" y="3659468"/>
            <a:ext cx="0" cy="576262"/>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75" name="Text Box 36">
            <a:extLst>
              <a:ext uri="{FF2B5EF4-FFF2-40B4-BE49-F238E27FC236}">
                <a16:creationId xmlns:a16="http://schemas.microsoft.com/office/drawing/2014/main" id="{D7939370-1F51-47DC-8710-CD02CB638EB6}"/>
              </a:ext>
            </a:extLst>
          </p:cNvPr>
          <p:cNvSpPr txBox="1">
            <a:spLocks noChangeArrowheads="1"/>
          </p:cNvSpPr>
          <p:nvPr/>
        </p:nvSpPr>
        <p:spPr bwMode="auto">
          <a:xfrm>
            <a:off x="5916612" y="4378605"/>
            <a:ext cx="8604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C</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k1</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(M)</a:t>
            </a:r>
          </a:p>
        </p:txBody>
      </p:sp>
      <p:sp>
        <p:nvSpPr>
          <p:cNvPr id="76" name="Line 37">
            <a:extLst>
              <a:ext uri="{FF2B5EF4-FFF2-40B4-BE49-F238E27FC236}">
                <a16:creationId xmlns:a16="http://schemas.microsoft.com/office/drawing/2014/main" id="{602C2EB6-242E-41A8-A64D-810A61A39509}"/>
              </a:ext>
            </a:extLst>
          </p:cNvPr>
          <p:cNvSpPr>
            <a:spLocks noChangeShapeType="1"/>
          </p:cNvSpPr>
          <p:nvPr/>
        </p:nvSpPr>
        <p:spPr bwMode="auto">
          <a:xfrm>
            <a:off x="6708775" y="3083205"/>
            <a:ext cx="792162"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77" name="Line 38">
            <a:extLst>
              <a:ext uri="{FF2B5EF4-FFF2-40B4-BE49-F238E27FC236}">
                <a16:creationId xmlns:a16="http://schemas.microsoft.com/office/drawing/2014/main" id="{909E17D9-BE07-4561-9170-07C78503B5A8}"/>
              </a:ext>
            </a:extLst>
          </p:cNvPr>
          <p:cNvSpPr>
            <a:spLocks noChangeShapeType="1"/>
          </p:cNvSpPr>
          <p:nvPr/>
        </p:nvSpPr>
        <p:spPr bwMode="auto">
          <a:xfrm>
            <a:off x="7645400" y="2578380"/>
            <a:ext cx="0" cy="21590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78" name="矩形 77">
            <a:extLst>
              <a:ext uri="{FF2B5EF4-FFF2-40B4-BE49-F238E27FC236}">
                <a16:creationId xmlns:a16="http://schemas.microsoft.com/office/drawing/2014/main" id="{D398FC01-07E1-4AA2-B97E-DCD4BB25CADF}"/>
              </a:ext>
            </a:extLst>
          </p:cNvPr>
          <p:cNvSpPr/>
          <p:nvPr/>
        </p:nvSpPr>
        <p:spPr>
          <a:xfrm>
            <a:off x="1119186" y="5797550"/>
            <a:ext cx="2852063" cy="369332"/>
          </a:xfrm>
          <a:prstGeom prst="rect">
            <a:avLst/>
          </a:prstGeom>
        </p:spPr>
        <p:txBody>
          <a:bodyPr wrap="none">
            <a:spAutoFit/>
          </a:bodyPr>
          <a:lstStyle/>
          <a:p>
            <a:r>
              <a:rPr lang="zh-CN" altLang="en-US" dirty="0"/>
              <a:t>（</a:t>
            </a:r>
            <a:r>
              <a:rPr lang="en-US" altLang="zh-CN" dirty="0"/>
              <a:t>2</a:t>
            </a:r>
            <a:r>
              <a:rPr lang="zh-CN" altLang="en-US" dirty="0"/>
              <a:t>）保密性取决加密函数</a:t>
            </a:r>
          </a:p>
        </p:txBody>
      </p:sp>
    </p:spTree>
    <p:extLst>
      <p:ext uri="{BB962C8B-B14F-4D97-AF65-F5344CB8AC3E}">
        <p14:creationId xmlns:p14="http://schemas.microsoft.com/office/powerpoint/2010/main" val="30993124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B75529B-C893-40B2-84D3-7036A365C4EB}"/>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矩形 3">
            <a:extLst>
              <a:ext uri="{FF2B5EF4-FFF2-40B4-BE49-F238E27FC236}">
                <a16:creationId xmlns:a16="http://schemas.microsoft.com/office/drawing/2014/main" id="{F92ECB25-1228-4ECA-BFC2-FF70DF92FD75}"/>
              </a:ext>
            </a:extLst>
          </p:cNvPr>
          <p:cNvSpPr/>
          <p:nvPr/>
        </p:nvSpPr>
        <p:spPr>
          <a:xfrm>
            <a:off x="871850" y="1422677"/>
            <a:ext cx="2319866" cy="369332"/>
          </a:xfrm>
          <a:prstGeom prst="rect">
            <a:avLst/>
          </a:prstGeom>
        </p:spPr>
        <p:txBody>
          <a:bodyPr wrap="none">
            <a:spAutoFit/>
          </a:bodyPr>
          <a:lstStyle/>
          <a:p>
            <a:pPr marL="285750" indent="-285750">
              <a:buClr>
                <a:srgbClr val="C00000"/>
              </a:buClr>
              <a:buFont typeface="Wingdings" panose="05000000000000000000" pitchFamily="2" charset="2"/>
              <a:buChar char="q"/>
            </a:pPr>
            <a:r>
              <a:rPr lang="zh-CN" altLang="en-US" dirty="0"/>
              <a:t>消息认证和保密性</a:t>
            </a:r>
          </a:p>
        </p:txBody>
      </p:sp>
      <p:sp>
        <p:nvSpPr>
          <p:cNvPr id="5" name="矩形 4">
            <a:extLst>
              <a:ext uri="{FF2B5EF4-FFF2-40B4-BE49-F238E27FC236}">
                <a16:creationId xmlns:a16="http://schemas.microsoft.com/office/drawing/2014/main" id="{1D17D15E-DDFD-44A2-957D-75598C745218}"/>
              </a:ext>
            </a:extLst>
          </p:cNvPr>
          <p:cNvSpPr/>
          <p:nvPr/>
        </p:nvSpPr>
        <p:spPr>
          <a:xfrm>
            <a:off x="896456" y="5212833"/>
            <a:ext cx="1697901" cy="369332"/>
          </a:xfrm>
          <a:prstGeom prst="rect">
            <a:avLst/>
          </a:prstGeom>
        </p:spPr>
        <p:txBody>
          <a:bodyPr wrap="none">
            <a:spAutoFit/>
          </a:bodyPr>
          <a:lstStyle/>
          <a:p>
            <a:r>
              <a:rPr lang="zh-CN" altLang="en-US" dirty="0"/>
              <a:t>（</a:t>
            </a:r>
            <a:r>
              <a:rPr lang="en-US" altLang="zh-CN" dirty="0"/>
              <a:t>1</a:t>
            </a:r>
            <a:r>
              <a:rPr lang="zh-CN" altLang="en-US" dirty="0"/>
              <a:t>）密文相关</a:t>
            </a:r>
          </a:p>
        </p:txBody>
      </p:sp>
      <p:sp>
        <p:nvSpPr>
          <p:cNvPr id="6" name="Rectangle 3">
            <a:extLst>
              <a:ext uri="{FF2B5EF4-FFF2-40B4-BE49-F238E27FC236}">
                <a16:creationId xmlns:a16="http://schemas.microsoft.com/office/drawing/2014/main" id="{326F90F8-0768-4C6F-B7F7-44D806FFA4E5}"/>
              </a:ext>
            </a:extLst>
          </p:cNvPr>
          <p:cNvSpPr>
            <a:spLocks noChangeArrowheads="1"/>
          </p:cNvSpPr>
          <p:nvPr/>
        </p:nvSpPr>
        <p:spPr bwMode="ltGray">
          <a:xfrm>
            <a:off x="566738" y="2751138"/>
            <a:ext cx="425450" cy="74930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7" name="Oval 4">
            <a:extLst>
              <a:ext uri="{FF2B5EF4-FFF2-40B4-BE49-F238E27FC236}">
                <a16:creationId xmlns:a16="http://schemas.microsoft.com/office/drawing/2014/main" id="{600C1E8F-6B68-4EA6-93C4-6517CB7F5D06}"/>
              </a:ext>
            </a:extLst>
          </p:cNvPr>
          <p:cNvSpPr>
            <a:spLocks noChangeArrowheads="1"/>
          </p:cNvSpPr>
          <p:nvPr/>
        </p:nvSpPr>
        <p:spPr bwMode="ltGray">
          <a:xfrm>
            <a:off x="2265363" y="3375025"/>
            <a:ext cx="427037" cy="500063"/>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C</a:t>
            </a:r>
          </a:p>
        </p:txBody>
      </p:sp>
      <p:sp>
        <p:nvSpPr>
          <p:cNvPr id="8" name="Line 5">
            <a:extLst>
              <a:ext uri="{FF2B5EF4-FFF2-40B4-BE49-F238E27FC236}">
                <a16:creationId xmlns:a16="http://schemas.microsoft.com/office/drawing/2014/main" id="{A9BFD652-DC52-4DAE-B3E3-832CF405B1B3}"/>
              </a:ext>
            </a:extLst>
          </p:cNvPr>
          <p:cNvSpPr>
            <a:spLocks noChangeShapeType="1"/>
          </p:cNvSpPr>
          <p:nvPr/>
        </p:nvSpPr>
        <p:spPr bwMode="ltGray">
          <a:xfrm>
            <a:off x="1790700" y="3255963"/>
            <a:ext cx="266700" cy="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9" name="Line 6">
            <a:extLst>
              <a:ext uri="{FF2B5EF4-FFF2-40B4-BE49-F238E27FC236}">
                <a16:creationId xmlns:a16="http://schemas.microsoft.com/office/drawing/2014/main" id="{E93A07B0-C666-4DB1-8C68-9F453F33E494}"/>
              </a:ext>
            </a:extLst>
          </p:cNvPr>
          <p:cNvSpPr>
            <a:spLocks noChangeShapeType="1"/>
          </p:cNvSpPr>
          <p:nvPr/>
        </p:nvSpPr>
        <p:spPr bwMode="ltGray">
          <a:xfrm>
            <a:off x="2052638" y="3251200"/>
            <a:ext cx="0" cy="37465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0" name="Line 7">
            <a:extLst>
              <a:ext uri="{FF2B5EF4-FFF2-40B4-BE49-F238E27FC236}">
                <a16:creationId xmlns:a16="http://schemas.microsoft.com/office/drawing/2014/main" id="{ABEB44EC-2401-4F3B-9C18-2986C3A98332}"/>
              </a:ext>
            </a:extLst>
          </p:cNvPr>
          <p:cNvSpPr>
            <a:spLocks noChangeShapeType="1"/>
          </p:cNvSpPr>
          <p:nvPr/>
        </p:nvSpPr>
        <p:spPr bwMode="ltGray">
          <a:xfrm>
            <a:off x="2052638" y="3625850"/>
            <a:ext cx="212725"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1" name="Oval 8">
            <a:extLst>
              <a:ext uri="{FF2B5EF4-FFF2-40B4-BE49-F238E27FC236}">
                <a16:creationId xmlns:a16="http://schemas.microsoft.com/office/drawing/2014/main" id="{1465352D-19EE-4234-ACE2-A5BB35EA89B6}"/>
              </a:ext>
            </a:extLst>
          </p:cNvPr>
          <p:cNvSpPr>
            <a:spLocks noChangeArrowheads="1"/>
          </p:cNvSpPr>
          <p:nvPr/>
        </p:nvSpPr>
        <p:spPr bwMode="ltGray">
          <a:xfrm>
            <a:off x="3255963" y="2938463"/>
            <a:ext cx="479425" cy="500062"/>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a:t>
            </a:r>
          </a:p>
        </p:txBody>
      </p:sp>
      <p:sp>
        <p:nvSpPr>
          <p:cNvPr id="12" name="Line 9">
            <a:extLst>
              <a:ext uri="{FF2B5EF4-FFF2-40B4-BE49-F238E27FC236}">
                <a16:creationId xmlns:a16="http://schemas.microsoft.com/office/drawing/2014/main" id="{D8E1B6BB-FC1B-4E6D-8C52-237B95A1E55A}"/>
              </a:ext>
            </a:extLst>
          </p:cNvPr>
          <p:cNvSpPr>
            <a:spLocks noChangeShapeType="1"/>
          </p:cNvSpPr>
          <p:nvPr/>
        </p:nvSpPr>
        <p:spPr bwMode="ltGray">
          <a:xfrm flipV="1">
            <a:off x="1719263" y="3111500"/>
            <a:ext cx="15113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3" name="Line 10">
            <a:extLst>
              <a:ext uri="{FF2B5EF4-FFF2-40B4-BE49-F238E27FC236}">
                <a16:creationId xmlns:a16="http://schemas.microsoft.com/office/drawing/2014/main" id="{93A4A016-D13F-43EA-8849-F2BD039BECEF}"/>
              </a:ext>
            </a:extLst>
          </p:cNvPr>
          <p:cNvSpPr>
            <a:spLocks noChangeShapeType="1"/>
          </p:cNvSpPr>
          <p:nvPr/>
        </p:nvSpPr>
        <p:spPr bwMode="ltGray">
          <a:xfrm>
            <a:off x="2692400" y="3625850"/>
            <a:ext cx="190500" cy="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4" name="Line 11">
            <a:extLst>
              <a:ext uri="{FF2B5EF4-FFF2-40B4-BE49-F238E27FC236}">
                <a16:creationId xmlns:a16="http://schemas.microsoft.com/office/drawing/2014/main" id="{7F42CE14-B8FF-457B-B244-D32287B14183}"/>
              </a:ext>
            </a:extLst>
          </p:cNvPr>
          <p:cNvSpPr>
            <a:spLocks noChangeShapeType="1"/>
          </p:cNvSpPr>
          <p:nvPr/>
        </p:nvSpPr>
        <p:spPr bwMode="ltGray">
          <a:xfrm flipV="1">
            <a:off x="2882900" y="3251200"/>
            <a:ext cx="0" cy="37465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5" name="Line 12">
            <a:extLst>
              <a:ext uri="{FF2B5EF4-FFF2-40B4-BE49-F238E27FC236}">
                <a16:creationId xmlns:a16="http://schemas.microsoft.com/office/drawing/2014/main" id="{9817BDC1-1647-403F-AF3A-39B74D07C541}"/>
              </a:ext>
            </a:extLst>
          </p:cNvPr>
          <p:cNvSpPr>
            <a:spLocks noChangeShapeType="1"/>
          </p:cNvSpPr>
          <p:nvPr/>
        </p:nvSpPr>
        <p:spPr bwMode="ltGray">
          <a:xfrm>
            <a:off x="2882900" y="3251200"/>
            <a:ext cx="373063"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6" name="Line 13">
            <a:extLst>
              <a:ext uri="{FF2B5EF4-FFF2-40B4-BE49-F238E27FC236}">
                <a16:creationId xmlns:a16="http://schemas.microsoft.com/office/drawing/2014/main" id="{EF54B824-D6C0-4B3D-9B8E-4E4C1091008A}"/>
              </a:ext>
            </a:extLst>
          </p:cNvPr>
          <p:cNvSpPr>
            <a:spLocks noChangeShapeType="1"/>
          </p:cNvSpPr>
          <p:nvPr/>
        </p:nvSpPr>
        <p:spPr bwMode="ltGray">
          <a:xfrm>
            <a:off x="2478088" y="3875088"/>
            <a:ext cx="0" cy="249237"/>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7" name="Text Box 14">
            <a:extLst>
              <a:ext uri="{FF2B5EF4-FFF2-40B4-BE49-F238E27FC236}">
                <a16:creationId xmlns:a16="http://schemas.microsoft.com/office/drawing/2014/main" id="{50FF2213-B005-4C93-A46E-4E39E8FD75F4}"/>
              </a:ext>
            </a:extLst>
          </p:cNvPr>
          <p:cNvSpPr txBox="1">
            <a:spLocks noChangeArrowheads="1"/>
          </p:cNvSpPr>
          <p:nvPr/>
        </p:nvSpPr>
        <p:spPr bwMode="ltGray">
          <a:xfrm>
            <a:off x="2360613" y="4095750"/>
            <a:ext cx="557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K1</a:t>
            </a:r>
          </a:p>
        </p:txBody>
      </p:sp>
      <p:sp>
        <p:nvSpPr>
          <p:cNvPr id="18" name="Line 15">
            <a:extLst>
              <a:ext uri="{FF2B5EF4-FFF2-40B4-BE49-F238E27FC236}">
                <a16:creationId xmlns:a16="http://schemas.microsoft.com/office/drawing/2014/main" id="{43799A84-94E7-4716-96E8-A48D5C219AFE}"/>
              </a:ext>
            </a:extLst>
          </p:cNvPr>
          <p:cNvSpPr>
            <a:spLocks noChangeShapeType="1"/>
          </p:cNvSpPr>
          <p:nvPr/>
        </p:nvSpPr>
        <p:spPr bwMode="ltGray">
          <a:xfrm>
            <a:off x="3735388" y="3182938"/>
            <a:ext cx="611187"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9" name="Oval 16">
            <a:extLst>
              <a:ext uri="{FF2B5EF4-FFF2-40B4-BE49-F238E27FC236}">
                <a16:creationId xmlns:a16="http://schemas.microsoft.com/office/drawing/2014/main" id="{F3390C7C-B5A3-4834-AE59-055C137DDCC6}"/>
              </a:ext>
            </a:extLst>
          </p:cNvPr>
          <p:cNvSpPr>
            <a:spLocks noChangeArrowheads="1"/>
          </p:cNvSpPr>
          <p:nvPr/>
        </p:nvSpPr>
        <p:spPr bwMode="ltGray">
          <a:xfrm>
            <a:off x="6183313" y="3182938"/>
            <a:ext cx="431800" cy="450850"/>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C</a:t>
            </a:r>
          </a:p>
        </p:txBody>
      </p:sp>
      <p:sp>
        <p:nvSpPr>
          <p:cNvPr id="20" name="Text Box 17">
            <a:extLst>
              <a:ext uri="{FF2B5EF4-FFF2-40B4-BE49-F238E27FC236}">
                <a16:creationId xmlns:a16="http://schemas.microsoft.com/office/drawing/2014/main" id="{9AA4D95A-17B0-4FE0-9555-E40EF8DC1EA7}"/>
              </a:ext>
            </a:extLst>
          </p:cNvPr>
          <p:cNvSpPr txBox="1">
            <a:spLocks noChangeArrowheads="1"/>
          </p:cNvSpPr>
          <p:nvPr/>
        </p:nvSpPr>
        <p:spPr bwMode="ltGray">
          <a:xfrm>
            <a:off x="6183313" y="2463800"/>
            <a:ext cx="557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K1</a:t>
            </a:r>
          </a:p>
        </p:txBody>
      </p:sp>
      <p:sp>
        <p:nvSpPr>
          <p:cNvPr id="21" name="Line 18">
            <a:extLst>
              <a:ext uri="{FF2B5EF4-FFF2-40B4-BE49-F238E27FC236}">
                <a16:creationId xmlns:a16="http://schemas.microsoft.com/office/drawing/2014/main" id="{B4293317-149D-4771-BEDD-8C2468CE2524}"/>
              </a:ext>
            </a:extLst>
          </p:cNvPr>
          <p:cNvSpPr>
            <a:spLocks noChangeShapeType="1"/>
          </p:cNvSpPr>
          <p:nvPr/>
        </p:nvSpPr>
        <p:spPr bwMode="ltGray">
          <a:xfrm>
            <a:off x="4887913" y="3038475"/>
            <a:ext cx="2592387"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2" name="Text Box 19">
            <a:extLst>
              <a:ext uri="{FF2B5EF4-FFF2-40B4-BE49-F238E27FC236}">
                <a16:creationId xmlns:a16="http://schemas.microsoft.com/office/drawing/2014/main" id="{838AA750-9538-46D1-9D59-5CDAB85CB519}"/>
              </a:ext>
            </a:extLst>
          </p:cNvPr>
          <p:cNvSpPr txBox="1">
            <a:spLocks noChangeArrowheads="1"/>
          </p:cNvSpPr>
          <p:nvPr/>
        </p:nvSpPr>
        <p:spPr bwMode="ltGray">
          <a:xfrm>
            <a:off x="6975475" y="3614738"/>
            <a:ext cx="1098550" cy="366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b="1">
                <a:solidFill>
                  <a:srgbClr val="347436"/>
                </a:solidFill>
                <a:latin typeface="Times New Roman" panose="02020603050405020304" pitchFamily="18" charset="0"/>
              </a:rPr>
              <a:t>Compare</a:t>
            </a:r>
          </a:p>
        </p:txBody>
      </p:sp>
      <p:sp>
        <p:nvSpPr>
          <p:cNvPr id="23" name="Rectangle 20">
            <a:extLst>
              <a:ext uri="{FF2B5EF4-FFF2-40B4-BE49-F238E27FC236}">
                <a16:creationId xmlns:a16="http://schemas.microsoft.com/office/drawing/2014/main" id="{9507CBF8-63AA-4B43-BE53-22F8D52437FF}"/>
              </a:ext>
            </a:extLst>
          </p:cNvPr>
          <p:cNvSpPr>
            <a:spLocks noChangeArrowheads="1"/>
          </p:cNvSpPr>
          <p:nvPr/>
        </p:nvSpPr>
        <p:spPr bwMode="ltGray">
          <a:xfrm>
            <a:off x="4313238" y="2724150"/>
            <a:ext cx="574675" cy="81915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endParaRPr>
          </a:p>
        </p:txBody>
      </p:sp>
      <p:sp>
        <p:nvSpPr>
          <p:cNvPr id="24" name="AutoShape 21">
            <a:extLst>
              <a:ext uri="{FF2B5EF4-FFF2-40B4-BE49-F238E27FC236}">
                <a16:creationId xmlns:a16="http://schemas.microsoft.com/office/drawing/2014/main" id="{DA2EDC67-D2F6-402A-BEC0-E62965E13180}"/>
              </a:ext>
            </a:extLst>
          </p:cNvPr>
          <p:cNvSpPr>
            <a:spLocks noChangeArrowheads="1"/>
          </p:cNvSpPr>
          <p:nvPr/>
        </p:nvSpPr>
        <p:spPr bwMode="auto">
          <a:xfrm>
            <a:off x="1358900" y="2822575"/>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p>
        </p:txBody>
      </p:sp>
      <p:sp>
        <p:nvSpPr>
          <p:cNvPr id="25" name="Line 22">
            <a:extLst>
              <a:ext uri="{FF2B5EF4-FFF2-40B4-BE49-F238E27FC236}">
                <a16:creationId xmlns:a16="http://schemas.microsoft.com/office/drawing/2014/main" id="{4478CFDA-7B4B-4532-B12D-DFB0A174B171}"/>
              </a:ext>
            </a:extLst>
          </p:cNvPr>
          <p:cNvSpPr>
            <a:spLocks noChangeShapeType="1"/>
          </p:cNvSpPr>
          <p:nvPr/>
        </p:nvSpPr>
        <p:spPr bwMode="auto">
          <a:xfrm>
            <a:off x="998538" y="3111500"/>
            <a:ext cx="360362"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6" name="Text Box 23">
            <a:extLst>
              <a:ext uri="{FF2B5EF4-FFF2-40B4-BE49-F238E27FC236}">
                <a16:creationId xmlns:a16="http://schemas.microsoft.com/office/drawing/2014/main" id="{88C4CA20-8240-4C96-A1A6-BF402F0FEF81}"/>
              </a:ext>
            </a:extLst>
          </p:cNvPr>
          <p:cNvSpPr txBox="1">
            <a:spLocks noChangeArrowheads="1"/>
          </p:cNvSpPr>
          <p:nvPr/>
        </p:nvSpPr>
        <p:spPr bwMode="auto">
          <a:xfrm>
            <a:off x="3714750" y="4570413"/>
            <a:ext cx="13335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C</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k1</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k2</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(M))</a:t>
            </a:r>
          </a:p>
        </p:txBody>
      </p:sp>
      <p:sp>
        <p:nvSpPr>
          <p:cNvPr id="27" name="Line 24">
            <a:extLst>
              <a:ext uri="{FF2B5EF4-FFF2-40B4-BE49-F238E27FC236}">
                <a16:creationId xmlns:a16="http://schemas.microsoft.com/office/drawing/2014/main" id="{9F58A6DB-155C-41D7-B58D-AD7C0B2CD863}"/>
              </a:ext>
            </a:extLst>
          </p:cNvPr>
          <p:cNvSpPr>
            <a:spLocks noChangeShapeType="1"/>
          </p:cNvSpPr>
          <p:nvPr/>
        </p:nvSpPr>
        <p:spPr bwMode="ltGray">
          <a:xfrm>
            <a:off x="1574800" y="3398838"/>
            <a:ext cx="0" cy="249237"/>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8" name="Text Box 25">
            <a:extLst>
              <a:ext uri="{FF2B5EF4-FFF2-40B4-BE49-F238E27FC236}">
                <a16:creationId xmlns:a16="http://schemas.microsoft.com/office/drawing/2014/main" id="{AF6DAF04-46EF-4603-BCE5-98178A230BA7}"/>
              </a:ext>
            </a:extLst>
          </p:cNvPr>
          <p:cNvSpPr txBox="1">
            <a:spLocks noChangeArrowheads="1"/>
          </p:cNvSpPr>
          <p:nvPr/>
        </p:nvSpPr>
        <p:spPr bwMode="ltGray">
          <a:xfrm>
            <a:off x="1304925" y="3589338"/>
            <a:ext cx="557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K2</a:t>
            </a:r>
          </a:p>
        </p:txBody>
      </p:sp>
      <p:sp>
        <p:nvSpPr>
          <p:cNvPr id="29" name="AutoShape 26">
            <a:extLst>
              <a:ext uri="{FF2B5EF4-FFF2-40B4-BE49-F238E27FC236}">
                <a16:creationId xmlns:a16="http://schemas.microsoft.com/office/drawing/2014/main" id="{E4E4CAD5-CEBE-463A-97FC-E6A5ADB8991B}"/>
              </a:ext>
            </a:extLst>
          </p:cNvPr>
          <p:cNvSpPr>
            <a:spLocks noChangeArrowheads="1"/>
          </p:cNvSpPr>
          <p:nvPr/>
        </p:nvSpPr>
        <p:spPr bwMode="auto">
          <a:xfrm>
            <a:off x="7407275" y="2751138"/>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D</a:t>
            </a:r>
          </a:p>
        </p:txBody>
      </p:sp>
      <p:sp>
        <p:nvSpPr>
          <p:cNvPr id="30" name="Line 27">
            <a:extLst>
              <a:ext uri="{FF2B5EF4-FFF2-40B4-BE49-F238E27FC236}">
                <a16:creationId xmlns:a16="http://schemas.microsoft.com/office/drawing/2014/main" id="{832329E4-6C99-4703-B229-66B5BD661098}"/>
              </a:ext>
            </a:extLst>
          </p:cNvPr>
          <p:cNvSpPr>
            <a:spLocks noChangeShapeType="1"/>
          </p:cNvSpPr>
          <p:nvPr/>
        </p:nvSpPr>
        <p:spPr bwMode="auto">
          <a:xfrm>
            <a:off x="4887913" y="3398838"/>
            <a:ext cx="1295400"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1" name="Text Box 28">
            <a:extLst>
              <a:ext uri="{FF2B5EF4-FFF2-40B4-BE49-F238E27FC236}">
                <a16:creationId xmlns:a16="http://schemas.microsoft.com/office/drawing/2014/main" id="{25760624-3A83-4F75-8220-99793AF58710}"/>
              </a:ext>
            </a:extLst>
          </p:cNvPr>
          <p:cNvSpPr txBox="1">
            <a:spLocks noChangeArrowheads="1"/>
          </p:cNvSpPr>
          <p:nvPr/>
        </p:nvSpPr>
        <p:spPr bwMode="ltGray">
          <a:xfrm>
            <a:off x="7407275" y="2030413"/>
            <a:ext cx="557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K2</a:t>
            </a:r>
          </a:p>
        </p:txBody>
      </p:sp>
      <p:sp>
        <p:nvSpPr>
          <p:cNvPr id="32" name="Rectangle 29">
            <a:extLst>
              <a:ext uri="{FF2B5EF4-FFF2-40B4-BE49-F238E27FC236}">
                <a16:creationId xmlns:a16="http://schemas.microsoft.com/office/drawing/2014/main" id="{B7FEE68C-0E45-460C-8631-D7A2221C4D2A}"/>
              </a:ext>
            </a:extLst>
          </p:cNvPr>
          <p:cNvSpPr>
            <a:spLocks noChangeArrowheads="1"/>
          </p:cNvSpPr>
          <p:nvPr/>
        </p:nvSpPr>
        <p:spPr bwMode="ltGray">
          <a:xfrm>
            <a:off x="8415338" y="2751138"/>
            <a:ext cx="574675" cy="81915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33" name="Line 30">
            <a:extLst>
              <a:ext uri="{FF2B5EF4-FFF2-40B4-BE49-F238E27FC236}">
                <a16:creationId xmlns:a16="http://schemas.microsoft.com/office/drawing/2014/main" id="{07ADE628-8429-45E3-8150-5B75C1EC2338}"/>
              </a:ext>
            </a:extLst>
          </p:cNvPr>
          <p:cNvSpPr>
            <a:spLocks noChangeShapeType="1"/>
          </p:cNvSpPr>
          <p:nvPr/>
        </p:nvSpPr>
        <p:spPr bwMode="auto">
          <a:xfrm flipV="1">
            <a:off x="6399213" y="3687763"/>
            <a:ext cx="0" cy="64770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4" name="Text Box 31">
            <a:extLst>
              <a:ext uri="{FF2B5EF4-FFF2-40B4-BE49-F238E27FC236}">
                <a16:creationId xmlns:a16="http://schemas.microsoft.com/office/drawing/2014/main" id="{FAE5E157-93E2-463B-A0A8-2E19271880CE}"/>
              </a:ext>
            </a:extLst>
          </p:cNvPr>
          <p:cNvSpPr txBox="1">
            <a:spLocks noChangeArrowheads="1"/>
          </p:cNvSpPr>
          <p:nvPr/>
        </p:nvSpPr>
        <p:spPr bwMode="auto">
          <a:xfrm>
            <a:off x="6038850" y="4406900"/>
            <a:ext cx="8604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dirty="0">
                <a:ln>
                  <a:noFill/>
                </a:ln>
                <a:solidFill>
                  <a:srgbClr val="4D4D4D"/>
                </a:solidFill>
                <a:effectLst/>
                <a:uLnTx/>
                <a:uFillTx/>
                <a:latin typeface="Arial" panose="020B0604020202020204" pitchFamily="34" charset="0"/>
                <a:ea typeface="宋体" panose="02010600030101010101" pitchFamily="2" charset="-122"/>
              </a:rPr>
              <a:t>C</a:t>
            </a:r>
            <a:r>
              <a:rPr kumimoji="0" lang="en-US" altLang="zh-CN" sz="1800" b="1" i="0" u="none" strike="noStrike" kern="0" cap="none" spc="0" normalizeH="0" baseline="-25000" noProof="0" dirty="0">
                <a:ln>
                  <a:noFill/>
                </a:ln>
                <a:solidFill>
                  <a:srgbClr val="4D4D4D"/>
                </a:solidFill>
                <a:effectLst/>
                <a:uLnTx/>
                <a:uFillTx/>
                <a:latin typeface="Arial" panose="020B0604020202020204" pitchFamily="34" charset="0"/>
                <a:ea typeface="宋体" panose="02010600030101010101" pitchFamily="2" charset="-122"/>
              </a:rPr>
              <a:t>k1</a:t>
            </a:r>
            <a:r>
              <a:rPr kumimoji="0" lang="en-US" altLang="zh-CN" sz="1800" b="1" i="0" u="none" strike="noStrike" kern="0" cap="none" spc="0" normalizeH="0" baseline="0" noProof="0" dirty="0">
                <a:ln>
                  <a:noFill/>
                </a:ln>
                <a:solidFill>
                  <a:srgbClr val="4D4D4D"/>
                </a:solidFill>
                <a:effectLst/>
                <a:uLnTx/>
                <a:uFillTx/>
                <a:latin typeface="Arial" panose="020B0604020202020204" pitchFamily="34" charset="0"/>
                <a:ea typeface="宋体" panose="02010600030101010101" pitchFamily="2" charset="-122"/>
              </a:rPr>
              <a:t>(M)</a:t>
            </a:r>
          </a:p>
        </p:txBody>
      </p:sp>
      <p:sp>
        <p:nvSpPr>
          <p:cNvPr id="35" name="Line 32">
            <a:extLst>
              <a:ext uri="{FF2B5EF4-FFF2-40B4-BE49-F238E27FC236}">
                <a16:creationId xmlns:a16="http://schemas.microsoft.com/office/drawing/2014/main" id="{73EC204C-33E4-42E8-862D-16CD1B48140E}"/>
              </a:ext>
            </a:extLst>
          </p:cNvPr>
          <p:cNvSpPr>
            <a:spLocks noChangeShapeType="1"/>
          </p:cNvSpPr>
          <p:nvPr/>
        </p:nvSpPr>
        <p:spPr bwMode="auto">
          <a:xfrm>
            <a:off x="6399213" y="2967038"/>
            <a:ext cx="0" cy="21590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6" name="Rectangle 33">
            <a:extLst>
              <a:ext uri="{FF2B5EF4-FFF2-40B4-BE49-F238E27FC236}">
                <a16:creationId xmlns:a16="http://schemas.microsoft.com/office/drawing/2014/main" id="{8A266293-8926-4DE2-B128-B1F240C6905D}"/>
              </a:ext>
            </a:extLst>
          </p:cNvPr>
          <p:cNvSpPr>
            <a:spLocks noChangeArrowheads="1"/>
          </p:cNvSpPr>
          <p:nvPr/>
        </p:nvSpPr>
        <p:spPr bwMode="ltGray">
          <a:xfrm>
            <a:off x="4313238" y="3543300"/>
            <a:ext cx="574675" cy="215900"/>
          </a:xfrm>
          <a:prstGeom prst="rect">
            <a:avLst/>
          </a:prstGeom>
          <a:solidFill>
            <a:srgbClr val="CCFFFF"/>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endParaRPr lang="zh-CN" altLang="zh-CN" sz="2400">
              <a:solidFill>
                <a:srgbClr val="4D4D4D"/>
              </a:solidFill>
              <a:latin typeface="Times New Roman" panose="02020603050405020304" pitchFamily="18" charset="0"/>
            </a:endParaRPr>
          </a:p>
        </p:txBody>
      </p:sp>
      <p:sp>
        <p:nvSpPr>
          <p:cNvPr id="37" name="Line 34">
            <a:extLst>
              <a:ext uri="{FF2B5EF4-FFF2-40B4-BE49-F238E27FC236}">
                <a16:creationId xmlns:a16="http://schemas.microsoft.com/office/drawing/2014/main" id="{22FF5B10-2062-48DF-A2AF-62B611A82DEE}"/>
              </a:ext>
            </a:extLst>
          </p:cNvPr>
          <p:cNvSpPr>
            <a:spLocks noChangeShapeType="1"/>
          </p:cNvSpPr>
          <p:nvPr/>
        </p:nvSpPr>
        <p:spPr bwMode="auto">
          <a:xfrm flipV="1">
            <a:off x="4456113" y="3614738"/>
            <a:ext cx="142875" cy="1008062"/>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8" name="Text Box 35">
            <a:extLst>
              <a:ext uri="{FF2B5EF4-FFF2-40B4-BE49-F238E27FC236}">
                <a16:creationId xmlns:a16="http://schemas.microsoft.com/office/drawing/2014/main" id="{6338B4A1-553A-4FB4-97D3-3961B0500397}"/>
              </a:ext>
            </a:extLst>
          </p:cNvPr>
          <p:cNvSpPr txBox="1">
            <a:spLocks noChangeArrowheads="1"/>
          </p:cNvSpPr>
          <p:nvPr/>
        </p:nvSpPr>
        <p:spPr bwMode="auto">
          <a:xfrm>
            <a:off x="4095750" y="1958975"/>
            <a:ext cx="8477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k2</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(M)</a:t>
            </a:r>
          </a:p>
        </p:txBody>
      </p:sp>
      <p:sp>
        <p:nvSpPr>
          <p:cNvPr id="39" name="Line 36">
            <a:extLst>
              <a:ext uri="{FF2B5EF4-FFF2-40B4-BE49-F238E27FC236}">
                <a16:creationId xmlns:a16="http://schemas.microsoft.com/office/drawing/2014/main" id="{4B9DA484-5D96-48A0-8D31-A36749EEC4AC}"/>
              </a:ext>
            </a:extLst>
          </p:cNvPr>
          <p:cNvSpPr>
            <a:spLocks noChangeShapeType="1"/>
          </p:cNvSpPr>
          <p:nvPr/>
        </p:nvSpPr>
        <p:spPr bwMode="auto">
          <a:xfrm>
            <a:off x="4527550" y="2390775"/>
            <a:ext cx="71438" cy="64770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40" name="Line 37">
            <a:extLst>
              <a:ext uri="{FF2B5EF4-FFF2-40B4-BE49-F238E27FC236}">
                <a16:creationId xmlns:a16="http://schemas.microsoft.com/office/drawing/2014/main" id="{8B9E4AB2-3E44-41C6-8710-465FC8CD6082}"/>
              </a:ext>
            </a:extLst>
          </p:cNvPr>
          <p:cNvSpPr>
            <a:spLocks noChangeShapeType="1"/>
          </p:cNvSpPr>
          <p:nvPr/>
        </p:nvSpPr>
        <p:spPr bwMode="auto">
          <a:xfrm>
            <a:off x="7696200" y="2463800"/>
            <a:ext cx="0" cy="21590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41" name="Line 38">
            <a:extLst>
              <a:ext uri="{FF2B5EF4-FFF2-40B4-BE49-F238E27FC236}">
                <a16:creationId xmlns:a16="http://schemas.microsoft.com/office/drawing/2014/main" id="{E9D9AB7A-4093-4D91-A5AC-0E87F253B220}"/>
              </a:ext>
            </a:extLst>
          </p:cNvPr>
          <p:cNvSpPr>
            <a:spLocks noChangeShapeType="1"/>
          </p:cNvSpPr>
          <p:nvPr/>
        </p:nvSpPr>
        <p:spPr bwMode="auto">
          <a:xfrm>
            <a:off x="6615113" y="3398838"/>
            <a:ext cx="792162"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42" name="Line 39">
            <a:extLst>
              <a:ext uri="{FF2B5EF4-FFF2-40B4-BE49-F238E27FC236}">
                <a16:creationId xmlns:a16="http://schemas.microsoft.com/office/drawing/2014/main" id="{1D472A12-13D1-4B9D-A922-72D9C05B7057}"/>
              </a:ext>
            </a:extLst>
          </p:cNvPr>
          <p:cNvSpPr>
            <a:spLocks noChangeShapeType="1"/>
          </p:cNvSpPr>
          <p:nvPr/>
        </p:nvSpPr>
        <p:spPr bwMode="auto">
          <a:xfrm>
            <a:off x="7407275" y="3398838"/>
            <a:ext cx="0" cy="21590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cxnSp>
        <p:nvCxnSpPr>
          <p:cNvPr id="43" name="AutoShape 40">
            <a:extLst>
              <a:ext uri="{FF2B5EF4-FFF2-40B4-BE49-F238E27FC236}">
                <a16:creationId xmlns:a16="http://schemas.microsoft.com/office/drawing/2014/main" id="{DB747F28-49E9-45EF-93FC-9C9F30DD0F48}"/>
              </a:ext>
            </a:extLst>
          </p:cNvPr>
          <p:cNvCxnSpPr>
            <a:cxnSpLocks noChangeShapeType="1"/>
            <a:stCxn id="36" idx="3"/>
            <a:endCxn id="22" idx="2"/>
          </p:cNvCxnSpPr>
          <p:nvPr/>
        </p:nvCxnSpPr>
        <p:spPr bwMode="auto">
          <a:xfrm>
            <a:off x="4887913" y="3651250"/>
            <a:ext cx="2636837" cy="330200"/>
          </a:xfrm>
          <a:prstGeom prst="bentConnector4">
            <a:avLst>
              <a:gd name="adj1" fmla="val 39556"/>
              <a:gd name="adj2" fmla="val 168750"/>
            </a:avLst>
          </a:prstGeom>
          <a:noFill/>
          <a:ln w="9525">
            <a:solidFill>
              <a:srgbClr val="4D4D4D"/>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4" name="Line 41">
            <a:extLst>
              <a:ext uri="{FF2B5EF4-FFF2-40B4-BE49-F238E27FC236}">
                <a16:creationId xmlns:a16="http://schemas.microsoft.com/office/drawing/2014/main" id="{0A48A8AC-4905-485E-B753-FCFD3DFF2D4C}"/>
              </a:ext>
            </a:extLst>
          </p:cNvPr>
          <p:cNvSpPr>
            <a:spLocks noChangeShapeType="1"/>
          </p:cNvSpPr>
          <p:nvPr/>
        </p:nvSpPr>
        <p:spPr bwMode="auto">
          <a:xfrm>
            <a:off x="7912100" y="3038475"/>
            <a:ext cx="576263"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45" name="矩形 44">
            <a:extLst>
              <a:ext uri="{FF2B5EF4-FFF2-40B4-BE49-F238E27FC236}">
                <a16:creationId xmlns:a16="http://schemas.microsoft.com/office/drawing/2014/main" id="{22BFFEDE-24DC-4DD4-AA58-0E2261F787DD}"/>
              </a:ext>
            </a:extLst>
          </p:cNvPr>
          <p:cNvSpPr/>
          <p:nvPr/>
        </p:nvSpPr>
        <p:spPr>
          <a:xfrm>
            <a:off x="896457" y="5717933"/>
            <a:ext cx="3680816" cy="369332"/>
          </a:xfrm>
          <a:prstGeom prst="rect">
            <a:avLst/>
          </a:prstGeom>
        </p:spPr>
        <p:txBody>
          <a:bodyPr wrap="none">
            <a:spAutoFit/>
          </a:bodyPr>
          <a:lstStyle/>
          <a:p>
            <a:r>
              <a:rPr lang="zh-CN" altLang="en-US" dirty="0"/>
              <a:t>（</a:t>
            </a:r>
            <a:r>
              <a:rPr lang="en-US" altLang="zh-CN" dirty="0"/>
              <a:t>2</a:t>
            </a:r>
            <a:r>
              <a:rPr lang="zh-CN" altLang="en-US" dirty="0"/>
              <a:t>）可以进行攻击，计算出密钥</a:t>
            </a:r>
            <a:r>
              <a:rPr lang="en-US" altLang="zh-CN" dirty="0"/>
              <a:t>K</a:t>
            </a:r>
            <a:endParaRPr lang="zh-CN" altLang="en-US" dirty="0"/>
          </a:p>
        </p:txBody>
      </p:sp>
    </p:spTree>
    <p:extLst>
      <p:ext uri="{BB962C8B-B14F-4D97-AF65-F5344CB8AC3E}">
        <p14:creationId xmlns:p14="http://schemas.microsoft.com/office/powerpoint/2010/main" val="22570618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79140B6-9574-4EC9-84A9-3436A05AA2C5}"/>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矩形 3">
            <a:extLst>
              <a:ext uri="{FF2B5EF4-FFF2-40B4-BE49-F238E27FC236}">
                <a16:creationId xmlns:a16="http://schemas.microsoft.com/office/drawing/2014/main" id="{44F97B4D-C6EE-40F2-81C9-59A2918283C0}"/>
              </a:ext>
            </a:extLst>
          </p:cNvPr>
          <p:cNvSpPr/>
          <p:nvPr/>
        </p:nvSpPr>
        <p:spPr>
          <a:xfrm>
            <a:off x="936782" y="1436965"/>
            <a:ext cx="1806905" cy="369332"/>
          </a:xfrm>
          <a:prstGeom prst="rect">
            <a:avLst/>
          </a:prstGeom>
        </p:spPr>
        <p:txBody>
          <a:bodyPr wrap="none">
            <a:spAutoFit/>
          </a:bodyPr>
          <a:lstStyle/>
          <a:p>
            <a:r>
              <a:rPr lang="en-US" altLang="zh-CN" dirty="0"/>
              <a:t>2</a:t>
            </a:r>
            <a:r>
              <a:rPr lang="zh-CN" altLang="en-US" dirty="0"/>
              <a:t>、</a:t>
            </a:r>
            <a:r>
              <a:rPr lang="en-US" altLang="zh-CN" dirty="0"/>
              <a:t>MAC</a:t>
            </a:r>
            <a:r>
              <a:rPr lang="zh-CN" altLang="en-US" dirty="0"/>
              <a:t>的需求</a:t>
            </a:r>
          </a:p>
        </p:txBody>
      </p:sp>
      <p:sp>
        <p:nvSpPr>
          <p:cNvPr id="5" name="矩形 4">
            <a:extLst>
              <a:ext uri="{FF2B5EF4-FFF2-40B4-BE49-F238E27FC236}">
                <a16:creationId xmlns:a16="http://schemas.microsoft.com/office/drawing/2014/main" id="{68E979EF-F083-42C6-85C6-101721DD8B54}"/>
              </a:ext>
            </a:extLst>
          </p:cNvPr>
          <p:cNvSpPr/>
          <p:nvPr/>
        </p:nvSpPr>
        <p:spPr>
          <a:xfrm>
            <a:off x="936782" y="2455755"/>
            <a:ext cx="4572000" cy="369332"/>
          </a:xfrm>
          <a:prstGeom prst="rect">
            <a:avLst/>
          </a:prstGeom>
        </p:spPr>
        <p:txBody>
          <a:bodyPr>
            <a:spAutoFit/>
          </a:bodyPr>
          <a:lstStyle/>
          <a:p>
            <a:pPr marL="285750" indent="-285750">
              <a:buClr>
                <a:srgbClr val="C00000"/>
              </a:buClr>
              <a:buFont typeface="Wingdings" panose="05000000000000000000" pitchFamily="2" charset="2"/>
              <a:buChar char="q"/>
            </a:pPr>
            <a:r>
              <a:rPr lang="zh-CN" altLang="en-US" dirty="0">
                <a:latin typeface="+mn-ea"/>
              </a:rPr>
              <a:t>攻击者知道</a:t>
            </a:r>
            <a:r>
              <a:rPr lang="en-US" altLang="zh-CN" dirty="0">
                <a:latin typeface="+mn-ea"/>
              </a:rPr>
              <a:t>MAC</a:t>
            </a:r>
            <a:r>
              <a:rPr lang="zh-CN" altLang="en-US" dirty="0">
                <a:latin typeface="+mn-ea"/>
              </a:rPr>
              <a:t>函数但不知道密钥</a:t>
            </a:r>
            <a:r>
              <a:rPr lang="en-US" altLang="zh-CN" dirty="0">
                <a:latin typeface="+mn-ea"/>
              </a:rPr>
              <a:t>K</a:t>
            </a:r>
          </a:p>
        </p:txBody>
      </p:sp>
      <p:sp>
        <p:nvSpPr>
          <p:cNvPr id="6" name="矩形 5">
            <a:extLst>
              <a:ext uri="{FF2B5EF4-FFF2-40B4-BE49-F238E27FC236}">
                <a16:creationId xmlns:a16="http://schemas.microsoft.com/office/drawing/2014/main" id="{B45EC72D-7150-44ED-9333-CDFA8FDC5535}"/>
              </a:ext>
            </a:extLst>
          </p:cNvPr>
          <p:cNvSpPr/>
          <p:nvPr/>
        </p:nvSpPr>
        <p:spPr>
          <a:xfrm>
            <a:off x="936782" y="1946360"/>
            <a:ext cx="1236236" cy="369332"/>
          </a:xfrm>
          <a:prstGeom prst="rect">
            <a:avLst/>
          </a:prstGeom>
        </p:spPr>
        <p:txBody>
          <a:bodyPr wrap="none">
            <a:spAutoFit/>
          </a:bodyPr>
          <a:lstStyle/>
          <a:p>
            <a:r>
              <a:rPr lang="zh-CN" altLang="en-US" dirty="0"/>
              <a:t>（</a:t>
            </a:r>
            <a:r>
              <a:rPr lang="en-US" altLang="zh-CN" dirty="0"/>
              <a:t>1</a:t>
            </a:r>
            <a:r>
              <a:rPr lang="zh-CN" altLang="en-US" dirty="0"/>
              <a:t>）条件</a:t>
            </a:r>
          </a:p>
        </p:txBody>
      </p:sp>
      <p:sp>
        <p:nvSpPr>
          <p:cNvPr id="7" name="矩形 6">
            <a:extLst>
              <a:ext uri="{FF2B5EF4-FFF2-40B4-BE49-F238E27FC236}">
                <a16:creationId xmlns:a16="http://schemas.microsoft.com/office/drawing/2014/main" id="{7BDDF4D0-0DF3-4F88-AD80-345116641221}"/>
              </a:ext>
            </a:extLst>
          </p:cNvPr>
          <p:cNvSpPr/>
          <p:nvPr/>
        </p:nvSpPr>
        <p:spPr>
          <a:xfrm>
            <a:off x="936781" y="3506330"/>
            <a:ext cx="7957188" cy="1384674"/>
          </a:xfrm>
          <a:prstGeom prst="rect">
            <a:avLst/>
          </a:prstGeom>
        </p:spPr>
        <p:txBody>
          <a:bodyPr wrap="square">
            <a:spAutoFit/>
          </a:bodyPr>
          <a:lstStyle/>
          <a:p>
            <a:pPr marL="285750" lvl="1" indent="-285750" defTabSz="914400" fontAlgn="base">
              <a:lnSpc>
                <a:spcPct val="150000"/>
              </a:lnSpc>
              <a:spcBef>
                <a:spcPct val="20000"/>
              </a:spcBef>
              <a:spcAft>
                <a:spcPct val="0"/>
              </a:spcAft>
              <a:buClr>
                <a:srgbClr val="C00000"/>
              </a:buClr>
              <a:buFont typeface="Wingdings" panose="05000000000000000000" pitchFamily="2" charset="2"/>
              <a:buChar char="q"/>
            </a:pPr>
            <a:r>
              <a:rPr lang="zh-CN" altLang="en-US" kern="0" dirty="0">
                <a:solidFill>
                  <a:srgbClr val="4D4D4D"/>
                </a:solidFill>
                <a:latin typeface="+mn-ea"/>
                <a:sym typeface="Wingdings" panose="05000000000000000000" pitchFamily="2" charset="2"/>
              </a:rPr>
              <a:t>已知</a:t>
            </a:r>
            <a:r>
              <a:rPr lang="en-US" altLang="zh-CN" kern="0" dirty="0">
                <a:solidFill>
                  <a:srgbClr val="4D4D4D"/>
                </a:solidFill>
                <a:latin typeface="+mn-ea"/>
                <a:sym typeface="Wingdings" panose="05000000000000000000" pitchFamily="2" charset="2"/>
              </a:rPr>
              <a:t>M</a:t>
            </a:r>
            <a:r>
              <a:rPr lang="zh-CN" altLang="en-US" kern="0" dirty="0">
                <a:solidFill>
                  <a:srgbClr val="4D4D4D"/>
                </a:solidFill>
                <a:latin typeface="+mn-ea"/>
                <a:sym typeface="Wingdings" panose="05000000000000000000" pitchFamily="2" charset="2"/>
              </a:rPr>
              <a:t>和</a:t>
            </a:r>
            <a:r>
              <a:rPr lang="en-US" altLang="zh-CN" kern="0" dirty="0">
                <a:solidFill>
                  <a:srgbClr val="4D4D4D"/>
                </a:solidFill>
                <a:latin typeface="+mn-ea"/>
              </a:rPr>
              <a:t>C</a:t>
            </a:r>
            <a:r>
              <a:rPr lang="en-US" altLang="zh-CN" kern="0" baseline="-25000" dirty="0">
                <a:solidFill>
                  <a:srgbClr val="4D4D4D"/>
                </a:solidFill>
                <a:latin typeface="+mn-ea"/>
              </a:rPr>
              <a:t>K</a:t>
            </a:r>
            <a:r>
              <a:rPr lang="en-US" altLang="zh-CN" kern="0" dirty="0">
                <a:solidFill>
                  <a:srgbClr val="4D4D4D"/>
                </a:solidFill>
                <a:latin typeface="+mn-ea"/>
              </a:rPr>
              <a:t>(M)</a:t>
            </a:r>
            <a:r>
              <a:rPr lang="zh-CN" altLang="en-US" kern="0" dirty="0">
                <a:solidFill>
                  <a:srgbClr val="4D4D4D"/>
                </a:solidFill>
                <a:latin typeface="+mn-ea"/>
              </a:rPr>
              <a:t>，要想构造</a:t>
            </a:r>
            <a:r>
              <a:rPr lang="en-US" altLang="zh-CN" kern="0" dirty="0">
                <a:solidFill>
                  <a:srgbClr val="4D4D4D"/>
                </a:solidFill>
                <a:latin typeface="+mn-ea"/>
              </a:rPr>
              <a:t>M</a:t>
            </a:r>
            <a:r>
              <a:rPr lang="en-US" altLang="zh-CN" kern="0" dirty="0">
                <a:solidFill>
                  <a:srgbClr val="4D4D4D"/>
                </a:solidFill>
                <a:latin typeface="+mn-ea"/>
                <a:sym typeface="Symbol" panose="05050102010706020507" pitchFamily="18" charset="2"/>
              </a:rPr>
              <a:t></a:t>
            </a:r>
            <a:r>
              <a:rPr lang="zh-CN" altLang="en-US" kern="0" dirty="0">
                <a:solidFill>
                  <a:srgbClr val="4D4D4D"/>
                </a:solidFill>
                <a:latin typeface="+mn-ea"/>
              </a:rPr>
              <a:t>使得</a:t>
            </a:r>
            <a:r>
              <a:rPr lang="en-US" altLang="zh-CN" kern="0" dirty="0">
                <a:solidFill>
                  <a:srgbClr val="4D4D4D"/>
                </a:solidFill>
                <a:latin typeface="+mn-ea"/>
              </a:rPr>
              <a:t>C</a:t>
            </a:r>
            <a:r>
              <a:rPr lang="en-US" altLang="zh-CN" kern="0" baseline="-25000" dirty="0">
                <a:solidFill>
                  <a:srgbClr val="4D4D4D"/>
                </a:solidFill>
                <a:latin typeface="+mn-ea"/>
              </a:rPr>
              <a:t>K</a:t>
            </a:r>
            <a:r>
              <a:rPr lang="en-US" altLang="zh-CN" kern="0" dirty="0">
                <a:solidFill>
                  <a:srgbClr val="4D4D4D"/>
                </a:solidFill>
                <a:latin typeface="+mn-ea"/>
              </a:rPr>
              <a:t>(M)=C</a:t>
            </a:r>
            <a:r>
              <a:rPr lang="en-US" altLang="zh-CN" kern="0" baseline="-25000" dirty="0">
                <a:solidFill>
                  <a:srgbClr val="4D4D4D"/>
                </a:solidFill>
                <a:latin typeface="+mn-ea"/>
              </a:rPr>
              <a:t>K</a:t>
            </a:r>
            <a:r>
              <a:rPr lang="en-US" altLang="zh-CN" kern="0" dirty="0">
                <a:solidFill>
                  <a:srgbClr val="4D4D4D"/>
                </a:solidFill>
                <a:latin typeface="+mn-ea"/>
              </a:rPr>
              <a:t>(M</a:t>
            </a:r>
            <a:r>
              <a:rPr lang="en-US" altLang="zh-CN" kern="0" dirty="0">
                <a:solidFill>
                  <a:srgbClr val="4D4D4D"/>
                </a:solidFill>
                <a:latin typeface="+mn-ea"/>
                <a:sym typeface="Symbol" panose="05050102010706020507" pitchFamily="18" charset="2"/>
              </a:rPr>
              <a:t></a:t>
            </a:r>
            <a:r>
              <a:rPr lang="en-US" altLang="zh-CN" kern="0" dirty="0">
                <a:solidFill>
                  <a:srgbClr val="4D4D4D"/>
                </a:solidFill>
                <a:latin typeface="+mn-ea"/>
              </a:rPr>
              <a:t>)</a:t>
            </a:r>
            <a:r>
              <a:rPr lang="zh-CN" altLang="en-US" kern="0" dirty="0">
                <a:solidFill>
                  <a:srgbClr val="4D4D4D"/>
                </a:solidFill>
                <a:latin typeface="+mn-ea"/>
              </a:rPr>
              <a:t>在计算上不可行</a:t>
            </a:r>
            <a:r>
              <a:rPr lang="en-US" altLang="zh-CN" kern="0" dirty="0">
                <a:solidFill>
                  <a:srgbClr val="4D4D4D"/>
                </a:solidFill>
                <a:latin typeface="+mn-ea"/>
              </a:rPr>
              <a:t>(</a:t>
            </a:r>
            <a:r>
              <a:rPr lang="zh-CN" altLang="en-US" kern="0" dirty="0">
                <a:solidFill>
                  <a:srgbClr val="4D4D4D"/>
                </a:solidFill>
                <a:latin typeface="+mn-ea"/>
              </a:rPr>
              <a:t>计算上无碰撞</a:t>
            </a:r>
            <a:r>
              <a:rPr lang="en-US" altLang="zh-CN" kern="0" dirty="0">
                <a:solidFill>
                  <a:srgbClr val="4D4D4D"/>
                </a:solidFill>
                <a:latin typeface="+mn-ea"/>
              </a:rPr>
              <a:t>)</a:t>
            </a:r>
            <a:endParaRPr lang="en-US" altLang="zh-CN" kern="0" dirty="0">
              <a:solidFill>
                <a:srgbClr val="4D4D4D"/>
              </a:solidFill>
              <a:latin typeface="+mn-ea"/>
              <a:sym typeface="Wingdings" panose="05000000000000000000" pitchFamily="2" charset="2"/>
            </a:endParaRPr>
          </a:p>
          <a:p>
            <a:pPr marL="285750" lvl="1" indent="-285750" defTabSz="914400" fontAlgn="base">
              <a:lnSpc>
                <a:spcPct val="150000"/>
              </a:lnSpc>
              <a:spcBef>
                <a:spcPct val="20000"/>
              </a:spcBef>
              <a:spcAft>
                <a:spcPct val="0"/>
              </a:spcAft>
              <a:buClr>
                <a:srgbClr val="C00000"/>
              </a:buClr>
              <a:buFont typeface="Wingdings" panose="05000000000000000000" pitchFamily="2" charset="2"/>
              <a:buChar char="q"/>
            </a:pPr>
            <a:r>
              <a:rPr lang="en-US" altLang="zh-CN" kern="0" dirty="0">
                <a:solidFill>
                  <a:srgbClr val="4D4D4D"/>
                </a:solidFill>
                <a:latin typeface="+mn-ea"/>
              </a:rPr>
              <a:t>C</a:t>
            </a:r>
            <a:r>
              <a:rPr lang="en-US" altLang="zh-CN" kern="0" baseline="-25000" dirty="0">
                <a:solidFill>
                  <a:srgbClr val="4D4D4D"/>
                </a:solidFill>
                <a:latin typeface="+mn-ea"/>
              </a:rPr>
              <a:t>K</a:t>
            </a:r>
            <a:r>
              <a:rPr lang="en-US" altLang="zh-CN" kern="0" dirty="0">
                <a:solidFill>
                  <a:srgbClr val="4D4D4D"/>
                </a:solidFill>
                <a:latin typeface="+mn-ea"/>
              </a:rPr>
              <a:t>(M)</a:t>
            </a:r>
            <a:r>
              <a:rPr lang="zh-CN" altLang="en-US" kern="0" dirty="0">
                <a:solidFill>
                  <a:srgbClr val="4D4D4D"/>
                </a:solidFill>
                <a:latin typeface="+mn-ea"/>
              </a:rPr>
              <a:t>均匀分布：随机选择</a:t>
            </a:r>
            <a:r>
              <a:rPr lang="en-US" altLang="zh-CN" kern="0" dirty="0">
                <a:solidFill>
                  <a:srgbClr val="4D4D4D"/>
                </a:solidFill>
                <a:latin typeface="+mn-ea"/>
              </a:rPr>
              <a:t>M</a:t>
            </a:r>
            <a:r>
              <a:rPr lang="zh-CN" altLang="en-US" kern="0" dirty="0">
                <a:solidFill>
                  <a:srgbClr val="4D4D4D"/>
                </a:solidFill>
                <a:latin typeface="+mn-ea"/>
              </a:rPr>
              <a:t>和</a:t>
            </a:r>
            <a:r>
              <a:rPr lang="en-US" altLang="zh-CN" kern="0" dirty="0">
                <a:solidFill>
                  <a:srgbClr val="4D4D4D"/>
                </a:solidFill>
                <a:latin typeface="+mn-ea"/>
              </a:rPr>
              <a:t>M</a:t>
            </a:r>
            <a:r>
              <a:rPr lang="en-US" altLang="zh-CN" kern="0" dirty="0">
                <a:solidFill>
                  <a:srgbClr val="4D4D4D"/>
                </a:solidFill>
                <a:latin typeface="+mn-ea"/>
                <a:sym typeface="Symbol" panose="05050102010706020507" pitchFamily="18" charset="2"/>
              </a:rPr>
              <a:t></a:t>
            </a:r>
            <a:r>
              <a:rPr lang="en-US" altLang="zh-CN" kern="0" dirty="0">
                <a:solidFill>
                  <a:srgbClr val="4D4D4D"/>
                </a:solidFill>
                <a:latin typeface="+mn-ea"/>
              </a:rPr>
              <a:t>, Pr[C</a:t>
            </a:r>
            <a:r>
              <a:rPr lang="en-US" altLang="zh-CN" kern="0" baseline="-25000" dirty="0">
                <a:solidFill>
                  <a:srgbClr val="4D4D4D"/>
                </a:solidFill>
                <a:latin typeface="+mn-ea"/>
              </a:rPr>
              <a:t>K</a:t>
            </a:r>
            <a:r>
              <a:rPr lang="en-US" altLang="zh-CN" kern="0" dirty="0">
                <a:solidFill>
                  <a:srgbClr val="4D4D4D"/>
                </a:solidFill>
                <a:latin typeface="+mn-ea"/>
              </a:rPr>
              <a:t>(M) = C</a:t>
            </a:r>
            <a:r>
              <a:rPr lang="en-US" altLang="zh-CN" kern="0" baseline="-25000" dirty="0">
                <a:solidFill>
                  <a:srgbClr val="4D4D4D"/>
                </a:solidFill>
                <a:latin typeface="+mn-ea"/>
              </a:rPr>
              <a:t>K</a:t>
            </a:r>
            <a:r>
              <a:rPr lang="en-US" altLang="zh-CN" kern="0" dirty="0">
                <a:solidFill>
                  <a:srgbClr val="4D4D4D"/>
                </a:solidFill>
                <a:latin typeface="+mn-ea"/>
              </a:rPr>
              <a:t>(M</a:t>
            </a:r>
            <a:r>
              <a:rPr lang="en-US" altLang="zh-CN" kern="0" dirty="0">
                <a:solidFill>
                  <a:srgbClr val="4D4D4D"/>
                </a:solidFill>
                <a:latin typeface="+mn-ea"/>
                <a:sym typeface="Symbol" panose="05050102010706020507" pitchFamily="18" charset="2"/>
              </a:rPr>
              <a:t></a:t>
            </a:r>
            <a:r>
              <a:rPr lang="en-US" altLang="zh-CN" kern="0" dirty="0">
                <a:solidFill>
                  <a:srgbClr val="4D4D4D"/>
                </a:solidFill>
                <a:latin typeface="+mn-ea"/>
              </a:rPr>
              <a:t>)]=2</a:t>
            </a:r>
            <a:r>
              <a:rPr lang="en-US" altLang="zh-CN" kern="0" baseline="30000" dirty="0">
                <a:solidFill>
                  <a:srgbClr val="4D4D4D"/>
                </a:solidFill>
                <a:latin typeface="+mn-ea"/>
              </a:rPr>
              <a:t>-|MAC|</a:t>
            </a:r>
            <a:endParaRPr lang="en-US" altLang="zh-CN" kern="0" baseline="30000" dirty="0">
              <a:solidFill>
                <a:srgbClr val="4D4D4D"/>
              </a:solidFill>
              <a:latin typeface="+mn-ea"/>
              <a:sym typeface="Wingdings" panose="05000000000000000000" pitchFamily="2" charset="2"/>
            </a:endParaRPr>
          </a:p>
          <a:p>
            <a:pPr marL="285750" lvl="1" indent="-285750" defTabSz="914400" fontAlgn="base">
              <a:lnSpc>
                <a:spcPct val="150000"/>
              </a:lnSpc>
              <a:spcBef>
                <a:spcPct val="20000"/>
              </a:spcBef>
              <a:spcAft>
                <a:spcPct val="0"/>
              </a:spcAft>
              <a:buClr>
                <a:srgbClr val="C00000"/>
              </a:buClr>
              <a:buFont typeface="Wingdings" panose="05000000000000000000" pitchFamily="2" charset="2"/>
              <a:buChar char="q"/>
            </a:pPr>
            <a:r>
              <a:rPr lang="en-US" altLang="zh-CN" kern="0" dirty="0">
                <a:solidFill>
                  <a:srgbClr val="4D4D4D"/>
                </a:solidFill>
                <a:latin typeface="+mn-ea"/>
                <a:sym typeface="Wingdings" panose="05000000000000000000" pitchFamily="2" charset="2"/>
              </a:rPr>
              <a:t>f</a:t>
            </a:r>
            <a:r>
              <a:rPr lang="zh-CN" altLang="en-US" kern="0" dirty="0">
                <a:solidFill>
                  <a:srgbClr val="4D4D4D"/>
                </a:solidFill>
                <a:latin typeface="+mn-ea"/>
                <a:sym typeface="Wingdings" panose="05000000000000000000" pitchFamily="2" charset="2"/>
              </a:rPr>
              <a:t>是</a:t>
            </a:r>
            <a:r>
              <a:rPr lang="en-US" altLang="zh-CN" kern="0" dirty="0">
                <a:solidFill>
                  <a:srgbClr val="4D4D4D"/>
                </a:solidFill>
                <a:latin typeface="+mn-ea"/>
                <a:sym typeface="Wingdings" panose="05000000000000000000" pitchFamily="2" charset="2"/>
              </a:rPr>
              <a:t>M</a:t>
            </a:r>
            <a:r>
              <a:rPr lang="zh-CN" altLang="en-US" kern="0" dirty="0">
                <a:solidFill>
                  <a:srgbClr val="4D4D4D"/>
                </a:solidFill>
                <a:latin typeface="+mn-ea"/>
                <a:sym typeface="Wingdings" panose="05000000000000000000" pitchFamily="2" charset="2"/>
              </a:rPr>
              <a:t>的一个变换</a:t>
            </a:r>
            <a:r>
              <a:rPr lang="en-US" altLang="zh-CN" kern="0" dirty="0">
                <a:solidFill>
                  <a:srgbClr val="4D4D4D"/>
                </a:solidFill>
                <a:latin typeface="+mn-ea"/>
                <a:sym typeface="Wingdings" panose="05000000000000000000" pitchFamily="2" charset="2"/>
              </a:rPr>
              <a:t>(</a:t>
            </a:r>
            <a:r>
              <a:rPr lang="zh-CN" altLang="en-US" kern="0" dirty="0">
                <a:solidFill>
                  <a:srgbClr val="4D4D4D"/>
                </a:solidFill>
                <a:latin typeface="+mn-ea"/>
                <a:sym typeface="Wingdings" panose="05000000000000000000" pitchFamily="2" charset="2"/>
              </a:rPr>
              <a:t>例如对某些位取反</a:t>
            </a:r>
            <a:r>
              <a:rPr lang="en-US" altLang="zh-CN" kern="0" dirty="0">
                <a:solidFill>
                  <a:srgbClr val="4D4D4D"/>
                </a:solidFill>
                <a:latin typeface="+mn-ea"/>
                <a:sym typeface="Wingdings" panose="05000000000000000000" pitchFamily="2" charset="2"/>
              </a:rPr>
              <a:t>),</a:t>
            </a:r>
            <a:r>
              <a:rPr lang="zh-CN" altLang="en-US" kern="0" dirty="0">
                <a:solidFill>
                  <a:srgbClr val="4D4D4D"/>
                </a:solidFill>
                <a:latin typeface="+mn-ea"/>
                <a:sym typeface="Wingdings" panose="05000000000000000000" pitchFamily="2" charset="2"/>
              </a:rPr>
              <a:t>那么</a:t>
            </a:r>
            <a:r>
              <a:rPr lang="en-US" altLang="zh-CN" kern="0" dirty="0">
                <a:solidFill>
                  <a:srgbClr val="4D4D4D"/>
                </a:solidFill>
                <a:latin typeface="+mn-ea"/>
              </a:rPr>
              <a:t>, Pr[C</a:t>
            </a:r>
            <a:r>
              <a:rPr lang="en-US" altLang="zh-CN" kern="0" baseline="-25000" dirty="0">
                <a:solidFill>
                  <a:srgbClr val="4D4D4D"/>
                </a:solidFill>
                <a:latin typeface="+mn-ea"/>
              </a:rPr>
              <a:t>K</a:t>
            </a:r>
            <a:r>
              <a:rPr lang="en-US" altLang="zh-CN" kern="0" dirty="0">
                <a:solidFill>
                  <a:srgbClr val="4D4D4D"/>
                </a:solidFill>
                <a:latin typeface="+mn-ea"/>
              </a:rPr>
              <a:t>(M)= C</a:t>
            </a:r>
            <a:r>
              <a:rPr lang="en-US" altLang="zh-CN" kern="0" baseline="-25000" dirty="0">
                <a:solidFill>
                  <a:srgbClr val="4D4D4D"/>
                </a:solidFill>
                <a:latin typeface="+mn-ea"/>
              </a:rPr>
              <a:t>K</a:t>
            </a:r>
            <a:r>
              <a:rPr lang="en-US" altLang="zh-CN" kern="0" dirty="0">
                <a:solidFill>
                  <a:srgbClr val="4D4D4D"/>
                </a:solidFill>
                <a:latin typeface="+mn-ea"/>
              </a:rPr>
              <a:t>(f(M</a:t>
            </a:r>
            <a:r>
              <a:rPr lang="en-US" altLang="zh-CN" kern="0" dirty="0">
                <a:solidFill>
                  <a:srgbClr val="4D4D4D"/>
                </a:solidFill>
                <a:latin typeface="+mn-ea"/>
                <a:sym typeface="Symbol" panose="05050102010706020507" pitchFamily="18" charset="2"/>
              </a:rPr>
              <a:t>)</a:t>
            </a:r>
            <a:r>
              <a:rPr lang="en-US" altLang="zh-CN" kern="0" dirty="0">
                <a:solidFill>
                  <a:srgbClr val="4D4D4D"/>
                </a:solidFill>
                <a:latin typeface="+mn-ea"/>
              </a:rPr>
              <a:t>)]=2</a:t>
            </a:r>
            <a:r>
              <a:rPr lang="en-US" altLang="zh-CN" kern="0" baseline="30000" dirty="0">
                <a:solidFill>
                  <a:srgbClr val="4D4D4D"/>
                </a:solidFill>
                <a:latin typeface="+mn-ea"/>
              </a:rPr>
              <a:t>-|MAC|</a:t>
            </a:r>
          </a:p>
        </p:txBody>
      </p:sp>
      <p:sp>
        <p:nvSpPr>
          <p:cNvPr id="8" name="矩形 7">
            <a:extLst>
              <a:ext uri="{FF2B5EF4-FFF2-40B4-BE49-F238E27FC236}">
                <a16:creationId xmlns:a16="http://schemas.microsoft.com/office/drawing/2014/main" id="{582E15C5-65D0-4241-820E-92FB792EFCAF}"/>
              </a:ext>
            </a:extLst>
          </p:cNvPr>
          <p:cNvSpPr/>
          <p:nvPr/>
        </p:nvSpPr>
        <p:spPr>
          <a:xfrm>
            <a:off x="936782" y="2982339"/>
            <a:ext cx="1231427" cy="369332"/>
          </a:xfrm>
          <a:prstGeom prst="rect">
            <a:avLst/>
          </a:prstGeom>
        </p:spPr>
        <p:txBody>
          <a:bodyPr wrap="none">
            <a:spAutoFit/>
          </a:bodyPr>
          <a:lstStyle/>
          <a:p>
            <a:pPr lvl="0" defTabSz="914400" fontAlgn="base">
              <a:spcBef>
                <a:spcPct val="20000"/>
              </a:spcBef>
              <a:spcAft>
                <a:spcPct val="0"/>
              </a:spcAft>
              <a:buClr>
                <a:srgbClr val="4D4D4D"/>
              </a:buClr>
            </a:pPr>
            <a:r>
              <a:rPr lang="zh-CN" altLang="en-US" b="1" kern="0" dirty="0">
                <a:solidFill>
                  <a:srgbClr val="4D4D4D"/>
                </a:solidFill>
                <a:latin typeface="黑体"/>
                <a:ea typeface="宋体" panose="02010600030101010101" pitchFamily="2" charset="-122"/>
                <a:sym typeface="Wingdings" panose="05000000000000000000" pitchFamily="2" charset="2"/>
              </a:rPr>
              <a:t>（</a:t>
            </a:r>
            <a:r>
              <a:rPr lang="en-US" altLang="zh-CN" b="1" kern="0" dirty="0">
                <a:solidFill>
                  <a:srgbClr val="4D4D4D"/>
                </a:solidFill>
                <a:latin typeface="黑体"/>
                <a:ea typeface="宋体" panose="02010600030101010101" pitchFamily="2" charset="-122"/>
                <a:sym typeface="Wingdings" panose="05000000000000000000" pitchFamily="2" charset="2"/>
              </a:rPr>
              <a:t>2</a:t>
            </a:r>
            <a:r>
              <a:rPr lang="zh-CN" altLang="en-US" b="1" kern="0" dirty="0">
                <a:solidFill>
                  <a:srgbClr val="4D4D4D"/>
                </a:solidFill>
                <a:latin typeface="黑体"/>
                <a:ea typeface="宋体" panose="02010600030101010101" pitchFamily="2" charset="-122"/>
                <a:sym typeface="Wingdings" panose="05000000000000000000" pitchFamily="2" charset="2"/>
              </a:rPr>
              <a:t>）要求</a:t>
            </a:r>
          </a:p>
        </p:txBody>
      </p:sp>
    </p:spTree>
    <p:extLst>
      <p:ext uri="{BB962C8B-B14F-4D97-AF65-F5344CB8AC3E}">
        <p14:creationId xmlns:p14="http://schemas.microsoft.com/office/powerpoint/2010/main" val="1702704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C12211E-3888-4FB6-B942-0B4787426B00}"/>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矩形 3">
            <a:extLst>
              <a:ext uri="{FF2B5EF4-FFF2-40B4-BE49-F238E27FC236}">
                <a16:creationId xmlns:a16="http://schemas.microsoft.com/office/drawing/2014/main" id="{AD7F8DE0-EF6B-4E79-9896-186B76753734}"/>
              </a:ext>
            </a:extLst>
          </p:cNvPr>
          <p:cNvSpPr/>
          <p:nvPr/>
        </p:nvSpPr>
        <p:spPr>
          <a:xfrm>
            <a:off x="1049861" y="1386959"/>
            <a:ext cx="1633781" cy="369332"/>
          </a:xfrm>
          <a:prstGeom prst="rect">
            <a:avLst/>
          </a:prstGeom>
        </p:spPr>
        <p:txBody>
          <a:bodyPr wrap="none">
            <a:spAutoFit/>
          </a:bodyPr>
          <a:lstStyle/>
          <a:p>
            <a:r>
              <a:rPr lang="zh-CN" altLang="en-US" dirty="0"/>
              <a:t>三、散列函数 </a:t>
            </a:r>
          </a:p>
        </p:txBody>
      </p:sp>
      <p:sp>
        <p:nvSpPr>
          <p:cNvPr id="5" name="矩形 4">
            <a:extLst>
              <a:ext uri="{FF2B5EF4-FFF2-40B4-BE49-F238E27FC236}">
                <a16:creationId xmlns:a16="http://schemas.microsoft.com/office/drawing/2014/main" id="{032E46E2-153B-4C9E-B0CB-D5383A9C5360}"/>
              </a:ext>
            </a:extLst>
          </p:cNvPr>
          <p:cNvSpPr/>
          <p:nvPr/>
        </p:nvSpPr>
        <p:spPr>
          <a:xfrm>
            <a:off x="1049860" y="1951672"/>
            <a:ext cx="7422627" cy="646331"/>
          </a:xfrm>
          <a:prstGeom prst="rect">
            <a:avLst/>
          </a:prstGeom>
        </p:spPr>
        <p:txBody>
          <a:bodyPr wrap="square">
            <a:spAutoFit/>
          </a:bodyPr>
          <a:lstStyle/>
          <a:p>
            <a:r>
              <a:rPr lang="zh-CN" altLang="en-US" dirty="0"/>
              <a:t>散列（</a:t>
            </a:r>
            <a:r>
              <a:rPr lang="en-US" altLang="zh-CN" dirty="0"/>
              <a:t>Hash</a:t>
            </a:r>
            <a:r>
              <a:rPr lang="zh-CN" altLang="en-US" dirty="0"/>
              <a:t>，也称为杂凑或哈希），是把任意长度的输入通过散列算法变换成固定长度的输出，该输出就是散列值。这种转换是一种压缩映射。</a:t>
            </a:r>
          </a:p>
        </p:txBody>
      </p:sp>
      <p:sp>
        <p:nvSpPr>
          <p:cNvPr id="6" name="Rectangle 3">
            <a:extLst>
              <a:ext uri="{FF2B5EF4-FFF2-40B4-BE49-F238E27FC236}">
                <a16:creationId xmlns:a16="http://schemas.microsoft.com/office/drawing/2014/main" id="{4BE564F2-BE0A-4E81-B7DF-B671F880BE8F}"/>
              </a:ext>
            </a:extLst>
          </p:cNvPr>
          <p:cNvSpPr txBox="1">
            <a:spLocks noChangeArrowheads="1"/>
          </p:cNvSpPr>
          <p:nvPr/>
        </p:nvSpPr>
        <p:spPr bwMode="gray">
          <a:xfrm>
            <a:off x="1049861" y="2884437"/>
            <a:ext cx="7186884" cy="36732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defTabSz="914400">
              <a:lnSpc>
                <a:spcPct val="80000"/>
              </a:lnSpc>
            </a:pPr>
            <a:r>
              <a:rPr lang="en-US" altLang="zh-CN" sz="1800" kern="0" dirty="0">
                <a:latin typeface="+mn-ea"/>
              </a:rPr>
              <a:t>MAC</a:t>
            </a:r>
            <a:r>
              <a:rPr lang="zh-CN" altLang="en-US" sz="1800" kern="0" dirty="0">
                <a:latin typeface="+mn-ea"/>
              </a:rPr>
              <a:t>需要对全部数据进行加密</a:t>
            </a:r>
          </a:p>
          <a:p>
            <a:pPr lvl="1" defTabSz="914400">
              <a:lnSpc>
                <a:spcPct val="80000"/>
              </a:lnSpc>
            </a:pPr>
            <a:r>
              <a:rPr lang="en-US" altLang="zh-CN" sz="1800" kern="0" dirty="0">
                <a:latin typeface="+mn-ea"/>
              </a:rPr>
              <a:t>MAC</a:t>
            </a:r>
            <a:r>
              <a:rPr lang="zh-CN" altLang="en-US" sz="1800" kern="0" dirty="0">
                <a:latin typeface="+mn-ea"/>
              </a:rPr>
              <a:t>速度慢</a:t>
            </a:r>
          </a:p>
          <a:p>
            <a:pPr defTabSz="914400">
              <a:lnSpc>
                <a:spcPct val="80000"/>
              </a:lnSpc>
            </a:pPr>
            <a:r>
              <a:rPr lang="en-US" altLang="zh-CN" sz="1800" kern="0" dirty="0">
                <a:latin typeface="+mn-ea"/>
              </a:rPr>
              <a:t>Hash</a:t>
            </a:r>
            <a:r>
              <a:rPr lang="zh-CN" altLang="en-US" sz="1800" kern="0" dirty="0">
                <a:latin typeface="+mn-ea"/>
              </a:rPr>
              <a:t>是一种直接产生认证码的方法</a:t>
            </a:r>
          </a:p>
          <a:p>
            <a:pPr lvl="1" defTabSz="914400">
              <a:lnSpc>
                <a:spcPct val="80000"/>
              </a:lnSpc>
            </a:pPr>
            <a:r>
              <a:rPr lang="zh-CN" altLang="en-US" sz="1800" kern="0" dirty="0">
                <a:latin typeface="+mn-ea"/>
              </a:rPr>
              <a:t>没有密钥</a:t>
            </a:r>
          </a:p>
          <a:p>
            <a:pPr lvl="1" defTabSz="914400">
              <a:lnSpc>
                <a:spcPct val="80000"/>
              </a:lnSpc>
            </a:pPr>
            <a:r>
              <a:rPr lang="zh-CN" altLang="en-US" sz="1800" kern="0" dirty="0">
                <a:latin typeface="+mn-ea"/>
              </a:rPr>
              <a:t>消息中任何一位的改变会导致</a:t>
            </a:r>
            <a:r>
              <a:rPr lang="en-US" altLang="zh-CN" sz="1800" kern="0" dirty="0">
                <a:latin typeface="+mn-ea"/>
              </a:rPr>
              <a:t>Hash</a:t>
            </a:r>
            <a:r>
              <a:rPr lang="zh-CN" altLang="en-US" sz="1800" kern="0" dirty="0">
                <a:latin typeface="+mn-ea"/>
              </a:rPr>
              <a:t>码的改变</a:t>
            </a:r>
          </a:p>
          <a:p>
            <a:pPr defTabSz="914400">
              <a:lnSpc>
                <a:spcPct val="80000"/>
              </a:lnSpc>
            </a:pPr>
            <a:r>
              <a:rPr lang="en-US" altLang="zh-CN" sz="1800" kern="0" dirty="0">
                <a:latin typeface="+mn-ea"/>
              </a:rPr>
              <a:t>Hash</a:t>
            </a:r>
            <a:r>
              <a:rPr lang="zh-CN" altLang="en-US" sz="1800" kern="0" dirty="0">
                <a:latin typeface="+mn-ea"/>
              </a:rPr>
              <a:t>函数</a:t>
            </a:r>
            <a:r>
              <a:rPr lang="en-US" altLang="zh-CN" sz="1800" kern="0" dirty="0">
                <a:latin typeface="+mn-ea"/>
              </a:rPr>
              <a:t>: h=H(x), </a:t>
            </a:r>
            <a:r>
              <a:rPr lang="zh-CN" altLang="en-US" sz="1800" kern="0" dirty="0">
                <a:latin typeface="+mn-ea"/>
              </a:rPr>
              <a:t>要求</a:t>
            </a:r>
            <a:r>
              <a:rPr lang="en-US" altLang="zh-CN" sz="1800" kern="0" dirty="0">
                <a:latin typeface="+mn-ea"/>
              </a:rPr>
              <a:t>:</a:t>
            </a:r>
            <a:endParaRPr lang="en-US" altLang="zh-CN" sz="1800" kern="0" dirty="0">
              <a:latin typeface="+mn-ea"/>
              <a:sym typeface="Wingdings" panose="05000000000000000000" pitchFamily="2" charset="2"/>
            </a:endParaRPr>
          </a:p>
          <a:p>
            <a:pPr lvl="1" defTabSz="914400">
              <a:lnSpc>
                <a:spcPct val="80000"/>
              </a:lnSpc>
            </a:pPr>
            <a:r>
              <a:rPr lang="zh-CN" altLang="en-US" sz="1800" kern="0" dirty="0">
                <a:latin typeface="+mn-ea"/>
              </a:rPr>
              <a:t>散列算法公开</a:t>
            </a:r>
          </a:p>
          <a:p>
            <a:pPr lvl="1" defTabSz="914400">
              <a:lnSpc>
                <a:spcPct val="80000"/>
              </a:lnSpc>
            </a:pPr>
            <a:r>
              <a:rPr lang="zh-CN" altLang="en-US" sz="1800" kern="0" dirty="0">
                <a:latin typeface="+mn-ea"/>
              </a:rPr>
              <a:t>不同的报文不能产生相同的散列码</a:t>
            </a:r>
          </a:p>
          <a:p>
            <a:pPr lvl="1" defTabSz="914400">
              <a:lnSpc>
                <a:spcPct val="80000"/>
              </a:lnSpc>
            </a:pPr>
            <a:r>
              <a:rPr lang="en-US" altLang="zh-CN" sz="1800" kern="0" dirty="0">
                <a:latin typeface="+mn-ea"/>
              </a:rPr>
              <a:t>H(x)</a:t>
            </a:r>
            <a:r>
              <a:rPr lang="zh-CN" altLang="en-US" sz="1800" kern="0" dirty="0">
                <a:latin typeface="+mn-ea"/>
              </a:rPr>
              <a:t>能够快速计算</a:t>
            </a:r>
          </a:p>
          <a:p>
            <a:pPr lvl="1" defTabSz="914400">
              <a:lnSpc>
                <a:spcPct val="80000"/>
              </a:lnSpc>
            </a:pPr>
            <a:r>
              <a:rPr lang="zh-CN" altLang="en-US" sz="1800" kern="0" dirty="0">
                <a:latin typeface="+mn-ea"/>
              </a:rPr>
              <a:t>对于任意报文无法预知它的散列码</a:t>
            </a:r>
          </a:p>
          <a:p>
            <a:pPr lvl="1" defTabSz="914400">
              <a:lnSpc>
                <a:spcPct val="80000"/>
              </a:lnSpc>
            </a:pPr>
            <a:r>
              <a:rPr lang="zh-CN" altLang="en-US" sz="1800" kern="0" dirty="0">
                <a:latin typeface="+mn-ea"/>
              </a:rPr>
              <a:t>无法根据散列码倒推报文</a:t>
            </a:r>
          </a:p>
          <a:p>
            <a:pPr lvl="1" defTabSz="914400">
              <a:lnSpc>
                <a:spcPct val="80000"/>
              </a:lnSpc>
            </a:pPr>
            <a:r>
              <a:rPr lang="zh-CN" altLang="en-US" sz="1800" kern="0" dirty="0">
                <a:latin typeface="+mn-ea"/>
              </a:rPr>
              <a:t>可作用于任何尺寸数据且均产生定长输出</a:t>
            </a:r>
          </a:p>
        </p:txBody>
      </p:sp>
    </p:spTree>
    <p:extLst>
      <p:ext uri="{BB962C8B-B14F-4D97-AF65-F5344CB8AC3E}">
        <p14:creationId xmlns:p14="http://schemas.microsoft.com/office/powerpoint/2010/main" val="1357225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6">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6">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6">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499"/>
                                          </p:stCondLst>
                                        </p:cTn>
                                        <p:tgtEl>
                                          <p:spTgt spid="6">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499"/>
                                          </p:stCondLst>
                                        </p:cTn>
                                        <p:tgtEl>
                                          <p:spTgt spid="6">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A0C261D-2A5E-476C-95ED-8E580EFD39AF}"/>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Rectangle 3">
            <a:extLst>
              <a:ext uri="{FF2B5EF4-FFF2-40B4-BE49-F238E27FC236}">
                <a16:creationId xmlns:a16="http://schemas.microsoft.com/office/drawing/2014/main" id="{F4393C98-E402-499A-A9B8-416DFD7A16A6}"/>
              </a:ext>
            </a:extLst>
          </p:cNvPr>
          <p:cNvSpPr txBox="1">
            <a:spLocks noChangeArrowheads="1"/>
          </p:cNvSpPr>
          <p:nvPr/>
        </p:nvSpPr>
        <p:spPr bwMode="gray">
          <a:xfrm>
            <a:off x="955565" y="1971676"/>
            <a:ext cx="7609791" cy="2586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marL="0" indent="0" defTabSz="914400">
              <a:buNone/>
            </a:pPr>
            <a:r>
              <a:rPr lang="zh-CN" altLang="en-US" sz="1800" kern="0" dirty="0">
                <a:latin typeface="+mn-ea"/>
              </a:rPr>
              <a:t>对于</a:t>
            </a:r>
            <a:r>
              <a:rPr lang="en-US" altLang="zh-CN" sz="1800" kern="0" dirty="0">
                <a:latin typeface="+mn-ea"/>
              </a:rPr>
              <a:t>Hash</a:t>
            </a:r>
            <a:r>
              <a:rPr lang="zh-CN" altLang="en-US" sz="1800" kern="0" dirty="0">
                <a:latin typeface="+mn-ea"/>
              </a:rPr>
              <a:t>函数</a:t>
            </a:r>
            <a:r>
              <a:rPr lang="en-US" altLang="zh-CN" sz="1800" kern="0" dirty="0">
                <a:latin typeface="+mn-ea"/>
              </a:rPr>
              <a:t>: h=H(x)</a:t>
            </a:r>
          </a:p>
          <a:p>
            <a:pPr marL="285750" lvl="1" defTabSz="914400">
              <a:lnSpc>
                <a:spcPct val="150000"/>
              </a:lnSpc>
              <a:buClr>
                <a:srgbClr val="C00000"/>
              </a:buClr>
              <a:buFont typeface="Wingdings" panose="05000000000000000000" pitchFamily="2" charset="2"/>
              <a:buChar char="q"/>
            </a:pPr>
            <a:r>
              <a:rPr lang="zh-CN" altLang="en-US" sz="1800" kern="0" dirty="0">
                <a:latin typeface="+mn-ea"/>
                <a:sym typeface="Wingdings" panose="05000000000000000000" pitchFamily="2" charset="2"/>
              </a:rPr>
              <a:t>单向性</a:t>
            </a:r>
            <a:r>
              <a:rPr lang="en-US" altLang="zh-CN" sz="1800" kern="0" dirty="0">
                <a:latin typeface="+mn-ea"/>
                <a:sym typeface="Wingdings" panose="05000000000000000000" pitchFamily="2" charset="2"/>
              </a:rPr>
              <a:t>: </a:t>
            </a:r>
            <a:r>
              <a:rPr lang="zh-CN" altLang="en-US" sz="1800" kern="0" dirty="0">
                <a:latin typeface="+mn-ea"/>
                <a:sym typeface="Wingdings" panose="05000000000000000000" pitchFamily="2" charset="2"/>
              </a:rPr>
              <a:t>给定</a:t>
            </a:r>
            <a:r>
              <a:rPr lang="en-US" altLang="zh-CN" sz="1800" kern="0" dirty="0">
                <a:latin typeface="+mn-ea"/>
                <a:sym typeface="Wingdings" panose="05000000000000000000" pitchFamily="2" charset="2"/>
              </a:rPr>
              <a:t>h</a:t>
            </a:r>
            <a:r>
              <a:rPr lang="zh-CN" altLang="en-US" sz="1800" kern="0" dirty="0">
                <a:latin typeface="+mn-ea"/>
                <a:sym typeface="Wingdings" panose="05000000000000000000" pitchFamily="2" charset="2"/>
              </a:rPr>
              <a:t>，找到</a:t>
            </a:r>
            <a:r>
              <a:rPr lang="en-US" altLang="zh-CN" sz="1800" kern="0" dirty="0">
                <a:latin typeface="+mn-ea"/>
                <a:sym typeface="Wingdings" panose="05000000000000000000" pitchFamily="2" charset="2"/>
              </a:rPr>
              <a:t>x</a:t>
            </a:r>
            <a:r>
              <a:rPr lang="zh-CN" altLang="en-US" sz="1800" kern="0" dirty="0">
                <a:latin typeface="+mn-ea"/>
                <a:sym typeface="Wingdings" panose="05000000000000000000" pitchFamily="2" charset="2"/>
              </a:rPr>
              <a:t>使</a:t>
            </a:r>
            <a:r>
              <a:rPr lang="en-US" altLang="zh-CN" sz="1800" kern="0" dirty="0">
                <a:latin typeface="+mn-ea"/>
                <a:sym typeface="Wingdings" panose="05000000000000000000" pitchFamily="2" charset="2"/>
              </a:rPr>
              <a:t>h=H(x)</a:t>
            </a:r>
            <a:r>
              <a:rPr lang="zh-CN" altLang="en-US" sz="1800" kern="0" dirty="0">
                <a:latin typeface="+mn-ea"/>
                <a:sym typeface="Wingdings" panose="05000000000000000000" pitchFamily="2" charset="2"/>
              </a:rPr>
              <a:t>在计算上不可行</a:t>
            </a:r>
          </a:p>
          <a:p>
            <a:pPr marL="285750" lvl="1" defTabSz="914400">
              <a:lnSpc>
                <a:spcPct val="150000"/>
              </a:lnSpc>
              <a:buClr>
                <a:srgbClr val="C00000"/>
              </a:buClr>
              <a:buFont typeface="Wingdings" panose="05000000000000000000" pitchFamily="2" charset="2"/>
              <a:buChar char="q"/>
            </a:pPr>
            <a:r>
              <a:rPr lang="zh-CN" altLang="en-US" sz="1800" kern="0" dirty="0">
                <a:latin typeface="+mn-ea"/>
                <a:sym typeface="Wingdings" panose="05000000000000000000" pitchFamily="2" charset="2"/>
              </a:rPr>
              <a:t>抗弱碰撞性（</a:t>
            </a:r>
            <a:r>
              <a:rPr lang="en-US" altLang="zh-CN" sz="1800" kern="0" dirty="0">
                <a:latin typeface="+mn-ea"/>
                <a:sym typeface="Wingdings" panose="05000000000000000000" pitchFamily="2" charset="2"/>
              </a:rPr>
              <a:t>Weak Collision </a:t>
            </a:r>
            <a:r>
              <a:rPr lang="en-US" altLang="zh-CN" sz="1800" kern="0" dirty="0" err="1">
                <a:latin typeface="+mn-ea"/>
                <a:sym typeface="Wingdings" panose="05000000000000000000" pitchFamily="2" charset="2"/>
              </a:rPr>
              <a:t>Resistence</a:t>
            </a:r>
            <a:r>
              <a:rPr lang="zh-CN" altLang="en-US" sz="1800" kern="0" dirty="0">
                <a:latin typeface="+mn-ea"/>
                <a:sym typeface="Wingdings" panose="05000000000000000000" pitchFamily="2" charset="2"/>
              </a:rPr>
              <a:t>，</a:t>
            </a:r>
            <a:r>
              <a:rPr lang="en-US" altLang="zh-CN" sz="1800" kern="0" dirty="0">
                <a:latin typeface="+mn-ea"/>
                <a:sym typeface="Wingdings" panose="05000000000000000000" pitchFamily="2" charset="2"/>
              </a:rPr>
              <a:t>WCR): </a:t>
            </a:r>
            <a:r>
              <a:rPr lang="zh-CN" altLang="en-US" sz="1800" kern="0" dirty="0">
                <a:latin typeface="+mn-ea"/>
                <a:sym typeface="Wingdings" panose="05000000000000000000" pitchFamily="2" charset="2"/>
              </a:rPr>
              <a:t>给定</a:t>
            </a:r>
            <a:r>
              <a:rPr lang="en-US" altLang="zh-CN" sz="1800" kern="0" dirty="0">
                <a:latin typeface="+mn-ea"/>
                <a:sym typeface="Wingdings" panose="05000000000000000000" pitchFamily="2" charset="2"/>
              </a:rPr>
              <a:t>x</a:t>
            </a:r>
            <a:r>
              <a:rPr lang="zh-CN" altLang="en-US" sz="1800" kern="0" dirty="0">
                <a:latin typeface="+mn-ea"/>
                <a:sym typeface="Wingdings" panose="05000000000000000000" pitchFamily="2" charset="2"/>
              </a:rPr>
              <a:t>，找到</a:t>
            </a:r>
            <a:r>
              <a:rPr lang="en-US" altLang="zh-CN" sz="1800" kern="0" dirty="0" err="1">
                <a:latin typeface="+mn-ea"/>
                <a:sym typeface="Wingdings" panose="05000000000000000000" pitchFamily="2" charset="2"/>
              </a:rPr>
              <a:t>y</a:t>
            </a:r>
            <a:r>
              <a:rPr lang="en-US" altLang="zh-CN" sz="1800" kern="0" dirty="0" err="1">
                <a:latin typeface="+mn-ea"/>
                <a:sym typeface="Symbol" panose="05050102010706020507" pitchFamily="18" charset="2"/>
              </a:rPr>
              <a:t>x</a:t>
            </a:r>
            <a:r>
              <a:rPr lang="zh-CN" altLang="en-US" sz="1800" kern="0" dirty="0">
                <a:latin typeface="+mn-ea"/>
                <a:sym typeface="Symbol" panose="05050102010706020507" pitchFamily="18" charset="2"/>
              </a:rPr>
              <a:t>使</a:t>
            </a:r>
            <a:r>
              <a:rPr lang="en-US" altLang="zh-CN" sz="1800" kern="0" dirty="0">
                <a:latin typeface="+mn-ea"/>
                <a:sym typeface="Symbol" panose="05050102010706020507" pitchFamily="18" charset="2"/>
              </a:rPr>
              <a:t>H(x)=H(y)</a:t>
            </a:r>
            <a:r>
              <a:rPr lang="zh-CN" altLang="en-US" sz="1800" kern="0" dirty="0">
                <a:latin typeface="+mn-ea"/>
                <a:sym typeface="Symbol" panose="05050102010706020507" pitchFamily="18" charset="2"/>
              </a:rPr>
              <a:t>在</a:t>
            </a:r>
            <a:r>
              <a:rPr lang="zh-CN" altLang="en-US" sz="1800" kern="0" dirty="0">
                <a:latin typeface="+mn-ea"/>
                <a:sym typeface="Wingdings" panose="05000000000000000000" pitchFamily="2" charset="2"/>
              </a:rPr>
              <a:t>计算上不可行</a:t>
            </a:r>
          </a:p>
          <a:p>
            <a:pPr marL="285750" lvl="1" defTabSz="914400">
              <a:lnSpc>
                <a:spcPct val="150000"/>
              </a:lnSpc>
              <a:buClr>
                <a:srgbClr val="C00000"/>
              </a:buClr>
              <a:buFont typeface="Wingdings" panose="05000000000000000000" pitchFamily="2" charset="2"/>
              <a:buChar char="q"/>
            </a:pPr>
            <a:r>
              <a:rPr lang="zh-CN" altLang="en-US" sz="1800" kern="0" dirty="0">
                <a:latin typeface="+mn-ea"/>
                <a:sym typeface="Wingdings" panose="05000000000000000000" pitchFamily="2" charset="2"/>
              </a:rPr>
              <a:t>抗强碰撞性（</a:t>
            </a:r>
            <a:r>
              <a:rPr lang="en-US" altLang="zh-CN" sz="1800" kern="0" dirty="0">
                <a:latin typeface="+mn-ea"/>
                <a:sym typeface="Wingdings" panose="05000000000000000000" pitchFamily="2" charset="2"/>
              </a:rPr>
              <a:t>Strong Collision </a:t>
            </a:r>
            <a:r>
              <a:rPr lang="en-US" altLang="zh-CN" sz="1800" kern="0" dirty="0" err="1">
                <a:latin typeface="+mn-ea"/>
                <a:sym typeface="Wingdings" panose="05000000000000000000" pitchFamily="2" charset="2"/>
              </a:rPr>
              <a:t>Resistence</a:t>
            </a:r>
            <a:r>
              <a:rPr lang="zh-CN" altLang="en-US" sz="1800" kern="0" dirty="0">
                <a:latin typeface="+mn-ea"/>
                <a:sym typeface="Wingdings" panose="05000000000000000000" pitchFamily="2" charset="2"/>
              </a:rPr>
              <a:t>，</a:t>
            </a:r>
            <a:r>
              <a:rPr lang="en-US" altLang="zh-CN" sz="1800" kern="0" dirty="0">
                <a:latin typeface="+mn-ea"/>
                <a:sym typeface="Wingdings" panose="05000000000000000000" pitchFamily="2" charset="2"/>
              </a:rPr>
              <a:t>SCR): </a:t>
            </a:r>
            <a:r>
              <a:rPr lang="zh-CN" altLang="en-US" sz="1800" kern="0" dirty="0">
                <a:latin typeface="+mn-ea"/>
                <a:sym typeface="Wingdings" panose="05000000000000000000" pitchFamily="2" charset="2"/>
              </a:rPr>
              <a:t>找到任意的</a:t>
            </a:r>
            <a:r>
              <a:rPr lang="en-US" altLang="zh-CN" sz="1800" kern="0" dirty="0" err="1">
                <a:latin typeface="+mn-ea"/>
                <a:sym typeface="Wingdings" panose="05000000000000000000" pitchFamily="2" charset="2"/>
              </a:rPr>
              <a:t>y</a:t>
            </a:r>
            <a:r>
              <a:rPr lang="en-US" altLang="zh-CN" sz="1800" kern="0" dirty="0" err="1">
                <a:latin typeface="+mn-ea"/>
                <a:sym typeface="Symbol" panose="05050102010706020507" pitchFamily="18" charset="2"/>
              </a:rPr>
              <a:t>x</a:t>
            </a:r>
            <a:r>
              <a:rPr lang="zh-CN" altLang="en-US" sz="1800" kern="0" dirty="0">
                <a:latin typeface="+mn-ea"/>
                <a:sym typeface="Symbol" panose="05050102010706020507" pitchFamily="18" charset="2"/>
              </a:rPr>
              <a:t>使</a:t>
            </a:r>
            <a:r>
              <a:rPr lang="en-US" altLang="zh-CN" sz="1800" kern="0" dirty="0">
                <a:latin typeface="+mn-ea"/>
                <a:sym typeface="Symbol" panose="05050102010706020507" pitchFamily="18" charset="2"/>
              </a:rPr>
              <a:t>H(x)=H(y)</a:t>
            </a:r>
            <a:r>
              <a:rPr lang="zh-CN" altLang="en-US" sz="1800" kern="0" dirty="0">
                <a:latin typeface="+mn-ea"/>
                <a:sym typeface="Symbol" panose="05050102010706020507" pitchFamily="18" charset="2"/>
              </a:rPr>
              <a:t>在</a:t>
            </a:r>
            <a:r>
              <a:rPr lang="zh-CN" altLang="en-US" sz="1800" kern="0" dirty="0">
                <a:latin typeface="+mn-ea"/>
                <a:sym typeface="Wingdings" panose="05000000000000000000" pitchFamily="2" charset="2"/>
              </a:rPr>
              <a:t>计算上不可行</a:t>
            </a:r>
            <a:endParaRPr lang="zh-CN" altLang="en-US" sz="1800" kern="0" dirty="0">
              <a:latin typeface="+mn-ea"/>
            </a:endParaRPr>
          </a:p>
        </p:txBody>
      </p:sp>
      <p:sp>
        <p:nvSpPr>
          <p:cNvPr id="5" name="矩形 4">
            <a:extLst>
              <a:ext uri="{FF2B5EF4-FFF2-40B4-BE49-F238E27FC236}">
                <a16:creationId xmlns:a16="http://schemas.microsoft.com/office/drawing/2014/main" id="{856FD31A-9B75-4E0F-A46E-6D3258639CB0}"/>
              </a:ext>
            </a:extLst>
          </p:cNvPr>
          <p:cNvSpPr/>
          <p:nvPr/>
        </p:nvSpPr>
        <p:spPr>
          <a:xfrm>
            <a:off x="955565" y="1415534"/>
            <a:ext cx="1005403" cy="369332"/>
          </a:xfrm>
          <a:prstGeom prst="rect">
            <a:avLst/>
          </a:prstGeom>
        </p:spPr>
        <p:txBody>
          <a:bodyPr wrap="none">
            <a:spAutoFit/>
          </a:bodyPr>
          <a:lstStyle/>
          <a:p>
            <a:r>
              <a:rPr lang="en-US" altLang="zh-CN" dirty="0"/>
              <a:t>1</a:t>
            </a:r>
            <a:r>
              <a:rPr lang="zh-CN" altLang="en-US" dirty="0"/>
              <a:t>、原理</a:t>
            </a:r>
          </a:p>
        </p:txBody>
      </p:sp>
    </p:spTree>
    <p:extLst>
      <p:ext uri="{BB962C8B-B14F-4D97-AF65-F5344CB8AC3E}">
        <p14:creationId xmlns:p14="http://schemas.microsoft.com/office/powerpoint/2010/main" val="1146974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E7B4CB79-7B9A-494A-B71A-A84FC93D7FCC}"/>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矩形 3">
            <a:extLst>
              <a:ext uri="{FF2B5EF4-FFF2-40B4-BE49-F238E27FC236}">
                <a16:creationId xmlns:a16="http://schemas.microsoft.com/office/drawing/2014/main" id="{3D38BBB9-15EC-44AE-8724-B1CF4F1B88D3}"/>
              </a:ext>
            </a:extLst>
          </p:cNvPr>
          <p:cNvSpPr/>
          <p:nvPr/>
        </p:nvSpPr>
        <p:spPr>
          <a:xfrm>
            <a:off x="1020374" y="1358384"/>
            <a:ext cx="3166251" cy="369332"/>
          </a:xfrm>
          <a:prstGeom prst="rect">
            <a:avLst/>
          </a:prstGeom>
        </p:spPr>
        <p:txBody>
          <a:bodyPr wrap="none">
            <a:spAutoFit/>
          </a:bodyPr>
          <a:lstStyle/>
          <a:p>
            <a:r>
              <a:rPr lang="en-US" altLang="zh-CN" dirty="0"/>
              <a:t>2</a:t>
            </a:r>
            <a:r>
              <a:rPr lang="zh-CN" altLang="en-US" dirty="0"/>
              <a:t>、</a:t>
            </a:r>
            <a:r>
              <a:rPr lang="en-US" altLang="zh-CN" dirty="0"/>
              <a:t>Hash</a:t>
            </a:r>
            <a:r>
              <a:rPr lang="zh-CN" altLang="en-US" dirty="0"/>
              <a:t>函数的几种基本用途</a:t>
            </a:r>
          </a:p>
        </p:txBody>
      </p:sp>
      <p:sp>
        <p:nvSpPr>
          <p:cNvPr id="5" name="Rectangle 3">
            <a:extLst>
              <a:ext uri="{FF2B5EF4-FFF2-40B4-BE49-F238E27FC236}">
                <a16:creationId xmlns:a16="http://schemas.microsoft.com/office/drawing/2014/main" id="{70E43735-EBF5-435B-8F86-B69588D97AED}"/>
              </a:ext>
            </a:extLst>
          </p:cNvPr>
          <p:cNvSpPr>
            <a:spLocks noChangeArrowheads="1"/>
          </p:cNvSpPr>
          <p:nvPr/>
        </p:nvSpPr>
        <p:spPr bwMode="ltGray">
          <a:xfrm>
            <a:off x="381001" y="2944298"/>
            <a:ext cx="425450" cy="74930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6" name="Oval 4">
            <a:extLst>
              <a:ext uri="{FF2B5EF4-FFF2-40B4-BE49-F238E27FC236}">
                <a16:creationId xmlns:a16="http://schemas.microsoft.com/office/drawing/2014/main" id="{194A7361-91EA-4601-894B-1BC544B37600}"/>
              </a:ext>
            </a:extLst>
          </p:cNvPr>
          <p:cNvSpPr>
            <a:spLocks noChangeArrowheads="1"/>
          </p:cNvSpPr>
          <p:nvPr/>
        </p:nvSpPr>
        <p:spPr bwMode="ltGray">
          <a:xfrm>
            <a:off x="1287463" y="3568185"/>
            <a:ext cx="427038" cy="500063"/>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H</a:t>
            </a:r>
          </a:p>
        </p:txBody>
      </p:sp>
      <p:sp>
        <p:nvSpPr>
          <p:cNvPr id="7" name="Line 5">
            <a:extLst>
              <a:ext uri="{FF2B5EF4-FFF2-40B4-BE49-F238E27FC236}">
                <a16:creationId xmlns:a16="http://schemas.microsoft.com/office/drawing/2014/main" id="{D5A68B47-3995-4CAF-811A-12587B8715DA}"/>
              </a:ext>
            </a:extLst>
          </p:cNvPr>
          <p:cNvSpPr>
            <a:spLocks noChangeShapeType="1"/>
          </p:cNvSpPr>
          <p:nvPr/>
        </p:nvSpPr>
        <p:spPr bwMode="ltGray">
          <a:xfrm>
            <a:off x="808038" y="3444360"/>
            <a:ext cx="266700" cy="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8" name="Line 6">
            <a:extLst>
              <a:ext uri="{FF2B5EF4-FFF2-40B4-BE49-F238E27FC236}">
                <a16:creationId xmlns:a16="http://schemas.microsoft.com/office/drawing/2014/main" id="{1C10F80B-C5FC-4935-A0FC-49CEB6DC4D3B}"/>
              </a:ext>
            </a:extLst>
          </p:cNvPr>
          <p:cNvSpPr>
            <a:spLocks noChangeShapeType="1"/>
          </p:cNvSpPr>
          <p:nvPr/>
        </p:nvSpPr>
        <p:spPr bwMode="ltGray">
          <a:xfrm>
            <a:off x="1074738" y="3444360"/>
            <a:ext cx="0" cy="37465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9" name="Line 7">
            <a:extLst>
              <a:ext uri="{FF2B5EF4-FFF2-40B4-BE49-F238E27FC236}">
                <a16:creationId xmlns:a16="http://schemas.microsoft.com/office/drawing/2014/main" id="{06D03AF1-59A6-4CFD-8F86-707DC67D11A1}"/>
              </a:ext>
            </a:extLst>
          </p:cNvPr>
          <p:cNvSpPr>
            <a:spLocks noChangeShapeType="1"/>
          </p:cNvSpPr>
          <p:nvPr/>
        </p:nvSpPr>
        <p:spPr bwMode="ltGray">
          <a:xfrm>
            <a:off x="1074738" y="3819010"/>
            <a:ext cx="212725"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0" name="Oval 8">
            <a:extLst>
              <a:ext uri="{FF2B5EF4-FFF2-40B4-BE49-F238E27FC236}">
                <a16:creationId xmlns:a16="http://schemas.microsoft.com/office/drawing/2014/main" id="{FE1F6AB4-F3EC-4A65-A1FD-C92CE7159980}"/>
              </a:ext>
            </a:extLst>
          </p:cNvPr>
          <p:cNvSpPr>
            <a:spLocks noChangeArrowheads="1"/>
          </p:cNvSpPr>
          <p:nvPr/>
        </p:nvSpPr>
        <p:spPr bwMode="ltGray">
          <a:xfrm>
            <a:off x="2278063" y="3131623"/>
            <a:ext cx="479425" cy="500062"/>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a:t>
            </a:r>
          </a:p>
        </p:txBody>
      </p:sp>
      <p:sp>
        <p:nvSpPr>
          <p:cNvPr id="11" name="Line 9">
            <a:extLst>
              <a:ext uri="{FF2B5EF4-FFF2-40B4-BE49-F238E27FC236}">
                <a16:creationId xmlns:a16="http://schemas.microsoft.com/office/drawing/2014/main" id="{10C71C80-C4C7-4975-B0B5-6BA61B5F7B1D}"/>
              </a:ext>
            </a:extLst>
          </p:cNvPr>
          <p:cNvSpPr>
            <a:spLocks noChangeShapeType="1"/>
          </p:cNvSpPr>
          <p:nvPr/>
        </p:nvSpPr>
        <p:spPr bwMode="ltGray">
          <a:xfrm flipV="1">
            <a:off x="812801" y="3304660"/>
            <a:ext cx="1512887"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2" name="Line 10">
            <a:extLst>
              <a:ext uri="{FF2B5EF4-FFF2-40B4-BE49-F238E27FC236}">
                <a16:creationId xmlns:a16="http://schemas.microsoft.com/office/drawing/2014/main" id="{08A68601-E557-4964-95B8-DB4D3E63ED76}"/>
              </a:ext>
            </a:extLst>
          </p:cNvPr>
          <p:cNvSpPr>
            <a:spLocks noChangeShapeType="1"/>
          </p:cNvSpPr>
          <p:nvPr/>
        </p:nvSpPr>
        <p:spPr bwMode="ltGray">
          <a:xfrm>
            <a:off x="1714501" y="3819010"/>
            <a:ext cx="190500" cy="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3" name="Line 11">
            <a:extLst>
              <a:ext uri="{FF2B5EF4-FFF2-40B4-BE49-F238E27FC236}">
                <a16:creationId xmlns:a16="http://schemas.microsoft.com/office/drawing/2014/main" id="{419E640F-93F9-489B-BAAB-6879C7B71289}"/>
              </a:ext>
            </a:extLst>
          </p:cNvPr>
          <p:cNvSpPr>
            <a:spLocks noChangeShapeType="1"/>
          </p:cNvSpPr>
          <p:nvPr/>
        </p:nvSpPr>
        <p:spPr bwMode="ltGray">
          <a:xfrm flipV="1">
            <a:off x="1905001" y="3444360"/>
            <a:ext cx="0" cy="37465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4" name="Line 12">
            <a:extLst>
              <a:ext uri="{FF2B5EF4-FFF2-40B4-BE49-F238E27FC236}">
                <a16:creationId xmlns:a16="http://schemas.microsoft.com/office/drawing/2014/main" id="{634A2858-2521-4246-B878-2941648BE2F6}"/>
              </a:ext>
            </a:extLst>
          </p:cNvPr>
          <p:cNvSpPr>
            <a:spLocks noChangeShapeType="1"/>
          </p:cNvSpPr>
          <p:nvPr/>
        </p:nvSpPr>
        <p:spPr bwMode="ltGray">
          <a:xfrm>
            <a:off x="1905001" y="3444360"/>
            <a:ext cx="373062"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5" name="Line 13">
            <a:extLst>
              <a:ext uri="{FF2B5EF4-FFF2-40B4-BE49-F238E27FC236}">
                <a16:creationId xmlns:a16="http://schemas.microsoft.com/office/drawing/2014/main" id="{F7DCA9E7-8CB0-4F59-B054-FC7FA6272DF1}"/>
              </a:ext>
            </a:extLst>
          </p:cNvPr>
          <p:cNvSpPr>
            <a:spLocks noChangeShapeType="1"/>
          </p:cNvSpPr>
          <p:nvPr/>
        </p:nvSpPr>
        <p:spPr bwMode="ltGray">
          <a:xfrm>
            <a:off x="3549651" y="3376098"/>
            <a:ext cx="611187"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6" name="Oval 14">
            <a:extLst>
              <a:ext uri="{FF2B5EF4-FFF2-40B4-BE49-F238E27FC236}">
                <a16:creationId xmlns:a16="http://schemas.microsoft.com/office/drawing/2014/main" id="{FFBBB811-93DC-499D-8B11-73E39831CCF2}"/>
              </a:ext>
            </a:extLst>
          </p:cNvPr>
          <p:cNvSpPr>
            <a:spLocks noChangeArrowheads="1"/>
          </p:cNvSpPr>
          <p:nvPr/>
        </p:nvSpPr>
        <p:spPr bwMode="ltGray">
          <a:xfrm>
            <a:off x="7366001" y="3015735"/>
            <a:ext cx="542925" cy="450850"/>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H</a:t>
            </a:r>
          </a:p>
        </p:txBody>
      </p:sp>
      <p:sp>
        <p:nvSpPr>
          <p:cNvPr id="17" name="Line 15">
            <a:extLst>
              <a:ext uri="{FF2B5EF4-FFF2-40B4-BE49-F238E27FC236}">
                <a16:creationId xmlns:a16="http://schemas.microsoft.com/office/drawing/2014/main" id="{122986A0-05F9-4B55-B727-A3F936D467C7}"/>
              </a:ext>
            </a:extLst>
          </p:cNvPr>
          <p:cNvSpPr>
            <a:spLocks noChangeShapeType="1"/>
          </p:cNvSpPr>
          <p:nvPr/>
        </p:nvSpPr>
        <p:spPr bwMode="ltGray">
          <a:xfrm>
            <a:off x="5637213" y="3376098"/>
            <a:ext cx="433388"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8" name="Text Box 16">
            <a:extLst>
              <a:ext uri="{FF2B5EF4-FFF2-40B4-BE49-F238E27FC236}">
                <a16:creationId xmlns:a16="http://schemas.microsoft.com/office/drawing/2014/main" id="{C9075C0D-E249-4932-838F-8E589879479E}"/>
              </a:ext>
            </a:extLst>
          </p:cNvPr>
          <p:cNvSpPr txBox="1">
            <a:spLocks noChangeArrowheads="1"/>
          </p:cNvSpPr>
          <p:nvPr/>
        </p:nvSpPr>
        <p:spPr bwMode="ltGray">
          <a:xfrm>
            <a:off x="7883526" y="3595173"/>
            <a:ext cx="1098550" cy="366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b="1">
                <a:solidFill>
                  <a:srgbClr val="347436"/>
                </a:solidFill>
                <a:latin typeface="Times New Roman" panose="02020603050405020304" pitchFamily="18" charset="0"/>
              </a:rPr>
              <a:t>Compare</a:t>
            </a:r>
          </a:p>
        </p:txBody>
      </p:sp>
      <p:sp>
        <p:nvSpPr>
          <p:cNvPr id="19" name="Rectangle 17">
            <a:extLst>
              <a:ext uri="{FF2B5EF4-FFF2-40B4-BE49-F238E27FC236}">
                <a16:creationId xmlns:a16="http://schemas.microsoft.com/office/drawing/2014/main" id="{822D1E18-A241-443E-B54F-31915C2D3CBB}"/>
              </a:ext>
            </a:extLst>
          </p:cNvPr>
          <p:cNvSpPr>
            <a:spLocks noChangeArrowheads="1"/>
          </p:cNvSpPr>
          <p:nvPr/>
        </p:nvSpPr>
        <p:spPr bwMode="ltGray">
          <a:xfrm>
            <a:off x="4127501" y="2917310"/>
            <a:ext cx="574675" cy="81915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endParaRPr>
          </a:p>
        </p:txBody>
      </p:sp>
      <p:cxnSp>
        <p:nvCxnSpPr>
          <p:cNvPr id="20" name="AutoShape 18">
            <a:extLst>
              <a:ext uri="{FF2B5EF4-FFF2-40B4-BE49-F238E27FC236}">
                <a16:creationId xmlns:a16="http://schemas.microsoft.com/office/drawing/2014/main" id="{7F12AECE-DB94-45B4-9450-25E25D4F4B22}"/>
              </a:ext>
            </a:extLst>
          </p:cNvPr>
          <p:cNvCxnSpPr>
            <a:cxnSpLocks noChangeShapeType="1"/>
            <a:stCxn id="16" idx="6"/>
            <a:endCxn id="18" idx="0"/>
          </p:cNvCxnSpPr>
          <p:nvPr/>
        </p:nvCxnSpPr>
        <p:spPr bwMode="auto">
          <a:xfrm>
            <a:off x="7908926" y="3241160"/>
            <a:ext cx="523875" cy="354013"/>
          </a:xfrm>
          <a:prstGeom prst="bentConnector2">
            <a:avLst/>
          </a:prstGeom>
          <a:noFill/>
          <a:ln w="12700" cap="sq">
            <a:solidFill>
              <a:srgbClr val="4D4D4D"/>
            </a:solidFill>
            <a:miter lim="800000"/>
            <a:headEnd type="none" w="sm" len="sm"/>
            <a:tailEnd type="triangl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AutoShape 19">
            <a:extLst>
              <a:ext uri="{FF2B5EF4-FFF2-40B4-BE49-F238E27FC236}">
                <a16:creationId xmlns:a16="http://schemas.microsoft.com/office/drawing/2014/main" id="{3FD202F9-7641-4764-B091-A156A10B0992}"/>
              </a:ext>
            </a:extLst>
          </p:cNvPr>
          <p:cNvCxnSpPr>
            <a:cxnSpLocks noChangeShapeType="1"/>
            <a:stCxn id="33" idx="3"/>
            <a:endCxn id="18" idx="2"/>
          </p:cNvCxnSpPr>
          <p:nvPr/>
        </p:nvCxnSpPr>
        <p:spPr bwMode="auto">
          <a:xfrm>
            <a:off x="6645276" y="3844410"/>
            <a:ext cx="1787525" cy="117475"/>
          </a:xfrm>
          <a:prstGeom prst="bentConnector4">
            <a:avLst>
              <a:gd name="adj1" fmla="val 34634"/>
              <a:gd name="adj2" fmla="val 293245"/>
            </a:avLst>
          </a:prstGeom>
          <a:noFill/>
          <a:ln w="12700" cap="sq">
            <a:solidFill>
              <a:srgbClr val="4D4D4D"/>
            </a:solidFill>
            <a:miter lim="800000"/>
            <a:headEnd type="none" w="sm" len="sm"/>
            <a:tailEnd type="triangl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AutoShape 20">
            <a:extLst>
              <a:ext uri="{FF2B5EF4-FFF2-40B4-BE49-F238E27FC236}">
                <a16:creationId xmlns:a16="http://schemas.microsoft.com/office/drawing/2014/main" id="{1331208A-8F46-41AE-9B3A-C31FD4C35318}"/>
              </a:ext>
            </a:extLst>
          </p:cNvPr>
          <p:cNvSpPr>
            <a:spLocks noChangeArrowheads="1"/>
          </p:cNvSpPr>
          <p:nvPr/>
        </p:nvSpPr>
        <p:spPr bwMode="auto">
          <a:xfrm>
            <a:off x="3189288" y="3088760"/>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p>
        </p:txBody>
      </p:sp>
      <p:sp>
        <p:nvSpPr>
          <p:cNvPr id="23" name="Line 21">
            <a:extLst>
              <a:ext uri="{FF2B5EF4-FFF2-40B4-BE49-F238E27FC236}">
                <a16:creationId xmlns:a16="http://schemas.microsoft.com/office/drawing/2014/main" id="{617B759A-847A-466D-9020-626D2254284F}"/>
              </a:ext>
            </a:extLst>
          </p:cNvPr>
          <p:cNvSpPr>
            <a:spLocks noChangeShapeType="1"/>
          </p:cNvSpPr>
          <p:nvPr/>
        </p:nvSpPr>
        <p:spPr bwMode="auto">
          <a:xfrm>
            <a:off x="2757488" y="3376098"/>
            <a:ext cx="431800"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4" name="Line 22">
            <a:extLst>
              <a:ext uri="{FF2B5EF4-FFF2-40B4-BE49-F238E27FC236}">
                <a16:creationId xmlns:a16="http://schemas.microsoft.com/office/drawing/2014/main" id="{B7E57863-5274-4B23-8BF3-920848BDD8DD}"/>
              </a:ext>
            </a:extLst>
          </p:cNvPr>
          <p:cNvSpPr>
            <a:spLocks noChangeShapeType="1"/>
          </p:cNvSpPr>
          <p:nvPr/>
        </p:nvSpPr>
        <p:spPr bwMode="auto">
          <a:xfrm flipV="1">
            <a:off x="4270376" y="3591998"/>
            <a:ext cx="142875" cy="1223962"/>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5" name="Text Box 23">
            <a:extLst>
              <a:ext uri="{FF2B5EF4-FFF2-40B4-BE49-F238E27FC236}">
                <a16:creationId xmlns:a16="http://schemas.microsoft.com/office/drawing/2014/main" id="{75D95988-6EAA-4757-A72F-F6C8F5BE9498}"/>
              </a:ext>
            </a:extLst>
          </p:cNvPr>
          <p:cNvSpPr txBox="1">
            <a:spLocks noChangeArrowheads="1"/>
          </p:cNvSpPr>
          <p:nvPr/>
        </p:nvSpPr>
        <p:spPr bwMode="auto">
          <a:xfrm>
            <a:off x="3529013" y="4763573"/>
            <a:ext cx="17367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k2</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 M || H(M) ]</a:t>
            </a:r>
          </a:p>
        </p:txBody>
      </p:sp>
      <p:sp>
        <p:nvSpPr>
          <p:cNvPr id="26" name="Line 24">
            <a:extLst>
              <a:ext uri="{FF2B5EF4-FFF2-40B4-BE49-F238E27FC236}">
                <a16:creationId xmlns:a16="http://schemas.microsoft.com/office/drawing/2014/main" id="{8A32045E-57C6-4268-938E-65C75C635FA8}"/>
              </a:ext>
            </a:extLst>
          </p:cNvPr>
          <p:cNvSpPr>
            <a:spLocks noChangeShapeType="1"/>
          </p:cNvSpPr>
          <p:nvPr/>
        </p:nvSpPr>
        <p:spPr bwMode="ltGray">
          <a:xfrm>
            <a:off x="3397251" y="3634860"/>
            <a:ext cx="0"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7" name="Text Box 25">
            <a:extLst>
              <a:ext uri="{FF2B5EF4-FFF2-40B4-BE49-F238E27FC236}">
                <a16:creationId xmlns:a16="http://schemas.microsoft.com/office/drawing/2014/main" id="{86F06A27-2ABB-4456-81B9-73A392BA27E7}"/>
              </a:ext>
            </a:extLst>
          </p:cNvPr>
          <p:cNvSpPr txBox="1">
            <a:spLocks noChangeArrowheads="1"/>
          </p:cNvSpPr>
          <p:nvPr/>
        </p:nvSpPr>
        <p:spPr bwMode="ltGray">
          <a:xfrm>
            <a:off x="3279776" y="3855523"/>
            <a:ext cx="4048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a:t>
            </a:r>
          </a:p>
        </p:txBody>
      </p:sp>
      <p:sp>
        <p:nvSpPr>
          <p:cNvPr id="28" name="AutoShape 26">
            <a:extLst>
              <a:ext uri="{FF2B5EF4-FFF2-40B4-BE49-F238E27FC236}">
                <a16:creationId xmlns:a16="http://schemas.microsoft.com/office/drawing/2014/main" id="{E9D26169-0B2A-4607-AE03-021DDA54FEFF}"/>
              </a:ext>
            </a:extLst>
          </p:cNvPr>
          <p:cNvSpPr>
            <a:spLocks noChangeArrowheads="1"/>
          </p:cNvSpPr>
          <p:nvPr/>
        </p:nvSpPr>
        <p:spPr bwMode="auto">
          <a:xfrm>
            <a:off x="5133976" y="3160198"/>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D</a:t>
            </a:r>
          </a:p>
        </p:txBody>
      </p:sp>
      <p:sp>
        <p:nvSpPr>
          <p:cNvPr id="29" name="Line 27">
            <a:extLst>
              <a:ext uri="{FF2B5EF4-FFF2-40B4-BE49-F238E27FC236}">
                <a16:creationId xmlns:a16="http://schemas.microsoft.com/office/drawing/2014/main" id="{6B6A3B6A-7ECA-41A2-8D87-8C13A178B1FB}"/>
              </a:ext>
            </a:extLst>
          </p:cNvPr>
          <p:cNvSpPr>
            <a:spLocks noChangeShapeType="1"/>
          </p:cNvSpPr>
          <p:nvPr/>
        </p:nvSpPr>
        <p:spPr bwMode="auto">
          <a:xfrm>
            <a:off x="4702176" y="3376098"/>
            <a:ext cx="431800"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0" name="Line 28">
            <a:extLst>
              <a:ext uri="{FF2B5EF4-FFF2-40B4-BE49-F238E27FC236}">
                <a16:creationId xmlns:a16="http://schemas.microsoft.com/office/drawing/2014/main" id="{DE176854-C521-4B73-AEFD-FEEE7F955423}"/>
              </a:ext>
            </a:extLst>
          </p:cNvPr>
          <p:cNvSpPr>
            <a:spLocks noChangeShapeType="1"/>
          </p:cNvSpPr>
          <p:nvPr/>
        </p:nvSpPr>
        <p:spPr bwMode="ltGray">
          <a:xfrm>
            <a:off x="5349876" y="3736460"/>
            <a:ext cx="0"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1" name="Text Box 29">
            <a:extLst>
              <a:ext uri="{FF2B5EF4-FFF2-40B4-BE49-F238E27FC236}">
                <a16:creationId xmlns:a16="http://schemas.microsoft.com/office/drawing/2014/main" id="{FEC53105-8D2B-4A0C-8CE7-C95E7AC650BE}"/>
              </a:ext>
            </a:extLst>
          </p:cNvPr>
          <p:cNvSpPr txBox="1">
            <a:spLocks noChangeArrowheads="1"/>
          </p:cNvSpPr>
          <p:nvPr/>
        </p:nvSpPr>
        <p:spPr bwMode="ltGray">
          <a:xfrm>
            <a:off x="5278438" y="3952360"/>
            <a:ext cx="557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a:t>
            </a:r>
          </a:p>
        </p:txBody>
      </p:sp>
      <p:sp>
        <p:nvSpPr>
          <p:cNvPr id="32" name="Rectangle 30">
            <a:extLst>
              <a:ext uri="{FF2B5EF4-FFF2-40B4-BE49-F238E27FC236}">
                <a16:creationId xmlns:a16="http://schemas.microsoft.com/office/drawing/2014/main" id="{9396D68B-AF7F-4932-887D-CAAA0FCA8DB5}"/>
              </a:ext>
            </a:extLst>
          </p:cNvPr>
          <p:cNvSpPr>
            <a:spLocks noChangeArrowheads="1"/>
          </p:cNvSpPr>
          <p:nvPr/>
        </p:nvSpPr>
        <p:spPr bwMode="ltGray">
          <a:xfrm>
            <a:off x="6070601" y="2917310"/>
            <a:ext cx="574675" cy="81915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33" name="Rectangle 31">
            <a:extLst>
              <a:ext uri="{FF2B5EF4-FFF2-40B4-BE49-F238E27FC236}">
                <a16:creationId xmlns:a16="http://schemas.microsoft.com/office/drawing/2014/main" id="{23C3D00F-8800-4616-B5BC-2B6C79167C83}"/>
              </a:ext>
            </a:extLst>
          </p:cNvPr>
          <p:cNvSpPr>
            <a:spLocks noChangeArrowheads="1"/>
          </p:cNvSpPr>
          <p:nvPr/>
        </p:nvSpPr>
        <p:spPr bwMode="auto">
          <a:xfrm>
            <a:off x="6070601" y="3736460"/>
            <a:ext cx="574675" cy="215900"/>
          </a:xfrm>
          <a:prstGeom prst="rect">
            <a:avLst/>
          </a:prstGeom>
          <a:solidFill>
            <a:srgbClr val="F28C1C"/>
          </a:solidFill>
          <a:ln w="9525">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4" name="Line 32">
            <a:extLst>
              <a:ext uri="{FF2B5EF4-FFF2-40B4-BE49-F238E27FC236}">
                <a16:creationId xmlns:a16="http://schemas.microsoft.com/office/drawing/2014/main" id="{DEA23604-CE1D-4FC1-B512-6F984E4B642B}"/>
              </a:ext>
            </a:extLst>
          </p:cNvPr>
          <p:cNvSpPr>
            <a:spLocks noChangeShapeType="1"/>
          </p:cNvSpPr>
          <p:nvPr/>
        </p:nvSpPr>
        <p:spPr bwMode="auto">
          <a:xfrm flipV="1">
            <a:off x="6286501" y="3880923"/>
            <a:ext cx="0" cy="576262"/>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5" name="Text Box 33">
            <a:extLst>
              <a:ext uri="{FF2B5EF4-FFF2-40B4-BE49-F238E27FC236}">
                <a16:creationId xmlns:a16="http://schemas.microsoft.com/office/drawing/2014/main" id="{3383D330-B437-401B-9AB7-57FFE6B29ADE}"/>
              </a:ext>
            </a:extLst>
          </p:cNvPr>
          <p:cNvSpPr txBox="1">
            <a:spLocks noChangeArrowheads="1"/>
          </p:cNvSpPr>
          <p:nvPr/>
        </p:nvSpPr>
        <p:spPr bwMode="auto">
          <a:xfrm>
            <a:off x="5853113" y="4600060"/>
            <a:ext cx="692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H(M)</a:t>
            </a:r>
          </a:p>
        </p:txBody>
      </p:sp>
      <p:sp>
        <p:nvSpPr>
          <p:cNvPr id="36" name="Line 34">
            <a:extLst>
              <a:ext uri="{FF2B5EF4-FFF2-40B4-BE49-F238E27FC236}">
                <a16:creationId xmlns:a16="http://schemas.microsoft.com/office/drawing/2014/main" id="{34EEF0D9-7966-406B-B266-1EFCF9DAD184}"/>
              </a:ext>
            </a:extLst>
          </p:cNvPr>
          <p:cNvSpPr>
            <a:spLocks noChangeShapeType="1"/>
          </p:cNvSpPr>
          <p:nvPr/>
        </p:nvSpPr>
        <p:spPr bwMode="auto">
          <a:xfrm>
            <a:off x="6645276" y="3304660"/>
            <a:ext cx="792162"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804017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E359AABE-ECE1-4F12-A11F-E0C7D0D2A198}"/>
              </a:ext>
            </a:extLst>
          </p:cNvPr>
          <p:cNvSpPr>
            <a:spLocks noChangeArrowheads="1"/>
          </p:cNvSpPr>
          <p:nvPr/>
        </p:nvSpPr>
        <p:spPr bwMode="ltGray">
          <a:xfrm>
            <a:off x="881063" y="2636838"/>
            <a:ext cx="425450" cy="74930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4" name="Oval 4">
            <a:extLst>
              <a:ext uri="{FF2B5EF4-FFF2-40B4-BE49-F238E27FC236}">
                <a16:creationId xmlns:a16="http://schemas.microsoft.com/office/drawing/2014/main" id="{1921935B-F3F1-4B35-853B-E03ADA17EF0B}"/>
              </a:ext>
            </a:extLst>
          </p:cNvPr>
          <p:cNvSpPr>
            <a:spLocks noChangeArrowheads="1"/>
          </p:cNvSpPr>
          <p:nvPr/>
        </p:nvSpPr>
        <p:spPr bwMode="ltGray">
          <a:xfrm>
            <a:off x="1744663" y="3284538"/>
            <a:ext cx="427037" cy="500062"/>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H</a:t>
            </a:r>
          </a:p>
        </p:txBody>
      </p:sp>
      <p:sp>
        <p:nvSpPr>
          <p:cNvPr id="5" name="Oval 5">
            <a:extLst>
              <a:ext uri="{FF2B5EF4-FFF2-40B4-BE49-F238E27FC236}">
                <a16:creationId xmlns:a16="http://schemas.microsoft.com/office/drawing/2014/main" id="{83FD4A11-F22A-4078-9C48-C08B8810301D}"/>
              </a:ext>
            </a:extLst>
          </p:cNvPr>
          <p:cNvSpPr>
            <a:spLocks noChangeArrowheads="1"/>
          </p:cNvSpPr>
          <p:nvPr/>
        </p:nvSpPr>
        <p:spPr bwMode="ltGray">
          <a:xfrm>
            <a:off x="3570288" y="2824163"/>
            <a:ext cx="479425" cy="500062"/>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a:t>
            </a:r>
          </a:p>
        </p:txBody>
      </p:sp>
      <p:sp>
        <p:nvSpPr>
          <p:cNvPr id="6" name="Line 6">
            <a:extLst>
              <a:ext uri="{FF2B5EF4-FFF2-40B4-BE49-F238E27FC236}">
                <a16:creationId xmlns:a16="http://schemas.microsoft.com/office/drawing/2014/main" id="{582734B9-6C95-4FE7-A2CE-6317157D45C8}"/>
              </a:ext>
            </a:extLst>
          </p:cNvPr>
          <p:cNvSpPr>
            <a:spLocks noChangeShapeType="1"/>
          </p:cNvSpPr>
          <p:nvPr/>
        </p:nvSpPr>
        <p:spPr bwMode="ltGray">
          <a:xfrm>
            <a:off x="1312863" y="2997200"/>
            <a:ext cx="230505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7" name="Line 7">
            <a:extLst>
              <a:ext uri="{FF2B5EF4-FFF2-40B4-BE49-F238E27FC236}">
                <a16:creationId xmlns:a16="http://schemas.microsoft.com/office/drawing/2014/main" id="{AE6E880A-5C90-4D7B-8733-F6B63B7252CF}"/>
              </a:ext>
            </a:extLst>
          </p:cNvPr>
          <p:cNvSpPr>
            <a:spLocks noChangeShapeType="1"/>
          </p:cNvSpPr>
          <p:nvPr/>
        </p:nvSpPr>
        <p:spPr bwMode="ltGray">
          <a:xfrm>
            <a:off x="3006725" y="3511550"/>
            <a:ext cx="190500" cy="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8" name="Line 8">
            <a:extLst>
              <a:ext uri="{FF2B5EF4-FFF2-40B4-BE49-F238E27FC236}">
                <a16:creationId xmlns:a16="http://schemas.microsoft.com/office/drawing/2014/main" id="{87392B4C-EC6D-4FE6-A8C0-F18C020F7557}"/>
              </a:ext>
            </a:extLst>
          </p:cNvPr>
          <p:cNvSpPr>
            <a:spLocks noChangeShapeType="1"/>
          </p:cNvSpPr>
          <p:nvPr/>
        </p:nvSpPr>
        <p:spPr bwMode="ltGray">
          <a:xfrm flipV="1">
            <a:off x="3197225" y="3136900"/>
            <a:ext cx="0" cy="37465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9" name="Line 9">
            <a:extLst>
              <a:ext uri="{FF2B5EF4-FFF2-40B4-BE49-F238E27FC236}">
                <a16:creationId xmlns:a16="http://schemas.microsoft.com/office/drawing/2014/main" id="{614A3652-C474-45C4-A670-0A9B5D5370C8}"/>
              </a:ext>
            </a:extLst>
          </p:cNvPr>
          <p:cNvSpPr>
            <a:spLocks noChangeShapeType="1"/>
          </p:cNvSpPr>
          <p:nvPr/>
        </p:nvSpPr>
        <p:spPr bwMode="ltGray">
          <a:xfrm>
            <a:off x="3197225" y="3136900"/>
            <a:ext cx="373063"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0" name="Line 10">
            <a:extLst>
              <a:ext uri="{FF2B5EF4-FFF2-40B4-BE49-F238E27FC236}">
                <a16:creationId xmlns:a16="http://schemas.microsoft.com/office/drawing/2014/main" id="{A2D75F27-1580-46D7-9450-A6CDB5413EEE}"/>
              </a:ext>
            </a:extLst>
          </p:cNvPr>
          <p:cNvSpPr>
            <a:spLocks noChangeShapeType="1"/>
          </p:cNvSpPr>
          <p:nvPr/>
        </p:nvSpPr>
        <p:spPr bwMode="ltGray">
          <a:xfrm>
            <a:off x="4049713" y="3068638"/>
            <a:ext cx="611187"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1" name="Oval 11">
            <a:extLst>
              <a:ext uri="{FF2B5EF4-FFF2-40B4-BE49-F238E27FC236}">
                <a16:creationId xmlns:a16="http://schemas.microsoft.com/office/drawing/2014/main" id="{E199F68C-8DE3-4823-8A08-09052DA51675}"/>
              </a:ext>
            </a:extLst>
          </p:cNvPr>
          <p:cNvSpPr>
            <a:spLocks noChangeArrowheads="1"/>
          </p:cNvSpPr>
          <p:nvPr/>
        </p:nvSpPr>
        <p:spPr bwMode="ltGray">
          <a:xfrm>
            <a:off x="6497638" y="2781300"/>
            <a:ext cx="431800" cy="450850"/>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H</a:t>
            </a:r>
          </a:p>
        </p:txBody>
      </p:sp>
      <p:sp>
        <p:nvSpPr>
          <p:cNvPr id="12" name="Text Box 12">
            <a:extLst>
              <a:ext uri="{FF2B5EF4-FFF2-40B4-BE49-F238E27FC236}">
                <a16:creationId xmlns:a16="http://schemas.microsoft.com/office/drawing/2014/main" id="{DB8AF4B0-7CBA-490D-9CCB-2C8E82D0D62D}"/>
              </a:ext>
            </a:extLst>
          </p:cNvPr>
          <p:cNvSpPr txBox="1">
            <a:spLocks noChangeArrowheads="1"/>
          </p:cNvSpPr>
          <p:nvPr/>
        </p:nvSpPr>
        <p:spPr bwMode="ltGray">
          <a:xfrm>
            <a:off x="7145338" y="3278188"/>
            <a:ext cx="1098550" cy="366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b="1">
                <a:solidFill>
                  <a:srgbClr val="347436"/>
                </a:solidFill>
                <a:latin typeface="Times New Roman" panose="02020603050405020304" pitchFamily="18" charset="0"/>
              </a:rPr>
              <a:t>Compare</a:t>
            </a:r>
          </a:p>
        </p:txBody>
      </p:sp>
      <p:sp>
        <p:nvSpPr>
          <p:cNvPr id="13" name="Rectangle 13">
            <a:extLst>
              <a:ext uri="{FF2B5EF4-FFF2-40B4-BE49-F238E27FC236}">
                <a16:creationId xmlns:a16="http://schemas.microsoft.com/office/drawing/2014/main" id="{FC19D3F2-4B7B-4D47-9C61-FA1576F6CDC3}"/>
              </a:ext>
            </a:extLst>
          </p:cNvPr>
          <p:cNvSpPr>
            <a:spLocks noChangeArrowheads="1"/>
          </p:cNvSpPr>
          <p:nvPr/>
        </p:nvSpPr>
        <p:spPr bwMode="ltGray">
          <a:xfrm>
            <a:off x="4627563" y="2609850"/>
            <a:ext cx="574675" cy="81915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14" name="AutoShape 14">
            <a:extLst>
              <a:ext uri="{FF2B5EF4-FFF2-40B4-BE49-F238E27FC236}">
                <a16:creationId xmlns:a16="http://schemas.microsoft.com/office/drawing/2014/main" id="{6FA6F06F-AD53-4281-A6CA-1BA46F4F7595}"/>
              </a:ext>
            </a:extLst>
          </p:cNvPr>
          <p:cNvSpPr>
            <a:spLocks noChangeArrowheads="1"/>
          </p:cNvSpPr>
          <p:nvPr/>
        </p:nvSpPr>
        <p:spPr bwMode="auto">
          <a:xfrm>
            <a:off x="2536825" y="3284538"/>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p>
        </p:txBody>
      </p:sp>
      <p:sp>
        <p:nvSpPr>
          <p:cNvPr id="15" name="Text Box 15">
            <a:extLst>
              <a:ext uri="{FF2B5EF4-FFF2-40B4-BE49-F238E27FC236}">
                <a16:creationId xmlns:a16="http://schemas.microsoft.com/office/drawing/2014/main" id="{787BAC12-C2B0-4B84-83F8-AFA1C184E182}"/>
              </a:ext>
            </a:extLst>
          </p:cNvPr>
          <p:cNvSpPr txBox="1">
            <a:spLocks noChangeArrowheads="1"/>
          </p:cNvSpPr>
          <p:nvPr/>
        </p:nvSpPr>
        <p:spPr bwMode="auto">
          <a:xfrm>
            <a:off x="4029075" y="4456113"/>
            <a:ext cx="1081088"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(H(M))</a:t>
            </a:r>
          </a:p>
        </p:txBody>
      </p:sp>
      <p:sp>
        <p:nvSpPr>
          <p:cNvPr id="16" name="Line 16">
            <a:extLst>
              <a:ext uri="{FF2B5EF4-FFF2-40B4-BE49-F238E27FC236}">
                <a16:creationId xmlns:a16="http://schemas.microsoft.com/office/drawing/2014/main" id="{4F9CBB0C-D07D-4306-A6D4-3A965FE9ECE5}"/>
              </a:ext>
            </a:extLst>
          </p:cNvPr>
          <p:cNvSpPr>
            <a:spLocks noChangeShapeType="1"/>
          </p:cNvSpPr>
          <p:nvPr/>
        </p:nvSpPr>
        <p:spPr bwMode="ltGray">
          <a:xfrm>
            <a:off x="2806700" y="3886200"/>
            <a:ext cx="1588"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7" name="Text Box 17">
            <a:extLst>
              <a:ext uri="{FF2B5EF4-FFF2-40B4-BE49-F238E27FC236}">
                <a16:creationId xmlns:a16="http://schemas.microsoft.com/office/drawing/2014/main" id="{16C985CE-8E1D-4E61-9D12-CF1FB0B66710}"/>
              </a:ext>
            </a:extLst>
          </p:cNvPr>
          <p:cNvSpPr txBox="1">
            <a:spLocks noChangeArrowheads="1"/>
          </p:cNvSpPr>
          <p:nvPr/>
        </p:nvSpPr>
        <p:spPr bwMode="ltGray">
          <a:xfrm>
            <a:off x="2536825" y="4076700"/>
            <a:ext cx="4048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a:t>
            </a:r>
          </a:p>
        </p:txBody>
      </p:sp>
      <p:sp>
        <p:nvSpPr>
          <p:cNvPr id="18" name="Line 18">
            <a:extLst>
              <a:ext uri="{FF2B5EF4-FFF2-40B4-BE49-F238E27FC236}">
                <a16:creationId xmlns:a16="http://schemas.microsoft.com/office/drawing/2014/main" id="{14590715-3567-4676-AE7F-CFD8CD0C7C8E}"/>
              </a:ext>
            </a:extLst>
          </p:cNvPr>
          <p:cNvSpPr>
            <a:spLocks noChangeShapeType="1"/>
          </p:cNvSpPr>
          <p:nvPr/>
        </p:nvSpPr>
        <p:spPr bwMode="auto">
          <a:xfrm>
            <a:off x="5202238" y="2997200"/>
            <a:ext cx="1295400"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9" name="Rectangle 19">
            <a:extLst>
              <a:ext uri="{FF2B5EF4-FFF2-40B4-BE49-F238E27FC236}">
                <a16:creationId xmlns:a16="http://schemas.microsoft.com/office/drawing/2014/main" id="{F4701A94-CAE7-45C0-BAEA-5798B77D97B0}"/>
              </a:ext>
            </a:extLst>
          </p:cNvPr>
          <p:cNvSpPr>
            <a:spLocks noChangeArrowheads="1"/>
          </p:cNvSpPr>
          <p:nvPr/>
        </p:nvSpPr>
        <p:spPr bwMode="ltGray">
          <a:xfrm>
            <a:off x="4627563" y="3429000"/>
            <a:ext cx="574675" cy="215900"/>
          </a:xfrm>
          <a:prstGeom prst="rect">
            <a:avLst/>
          </a:prstGeom>
          <a:solidFill>
            <a:srgbClr val="CCFFFF"/>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endParaRPr lang="zh-CN" altLang="zh-CN" sz="2400">
              <a:solidFill>
                <a:srgbClr val="4D4D4D"/>
              </a:solidFill>
              <a:latin typeface="Times New Roman" panose="02020603050405020304" pitchFamily="18" charset="0"/>
            </a:endParaRPr>
          </a:p>
        </p:txBody>
      </p:sp>
      <p:sp>
        <p:nvSpPr>
          <p:cNvPr id="20" name="Line 20">
            <a:extLst>
              <a:ext uri="{FF2B5EF4-FFF2-40B4-BE49-F238E27FC236}">
                <a16:creationId xmlns:a16="http://schemas.microsoft.com/office/drawing/2014/main" id="{23FED0B4-2834-435D-B150-D1B0F3031B81}"/>
              </a:ext>
            </a:extLst>
          </p:cNvPr>
          <p:cNvSpPr>
            <a:spLocks noChangeShapeType="1"/>
          </p:cNvSpPr>
          <p:nvPr/>
        </p:nvSpPr>
        <p:spPr bwMode="auto">
          <a:xfrm flipV="1">
            <a:off x="4770438" y="3500438"/>
            <a:ext cx="142875" cy="1008062"/>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1" name="Line 21">
            <a:extLst>
              <a:ext uri="{FF2B5EF4-FFF2-40B4-BE49-F238E27FC236}">
                <a16:creationId xmlns:a16="http://schemas.microsoft.com/office/drawing/2014/main" id="{1FC498C3-1215-4CF7-B10E-21CD4313490E}"/>
              </a:ext>
            </a:extLst>
          </p:cNvPr>
          <p:cNvSpPr>
            <a:spLocks noChangeShapeType="1"/>
          </p:cNvSpPr>
          <p:nvPr/>
        </p:nvSpPr>
        <p:spPr bwMode="auto">
          <a:xfrm>
            <a:off x="6929438" y="2997200"/>
            <a:ext cx="792162"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2" name="Line 22">
            <a:extLst>
              <a:ext uri="{FF2B5EF4-FFF2-40B4-BE49-F238E27FC236}">
                <a16:creationId xmlns:a16="http://schemas.microsoft.com/office/drawing/2014/main" id="{153E968D-C740-4C94-A64B-45012335139E}"/>
              </a:ext>
            </a:extLst>
          </p:cNvPr>
          <p:cNvSpPr>
            <a:spLocks noChangeShapeType="1"/>
          </p:cNvSpPr>
          <p:nvPr/>
        </p:nvSpPr>
        <p:spPr bwMode="auto">
          <a:xfrm>
            <a:off x="7721600" y="2997200"/>
            <a:ext cx="0" cy="287338"/>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cxnSp>
        <p:nvCxnSpPr>
          <p:cNvPr id="23" name="AutoShape 23">
            <a:extLst>
              <a:ext uri="{FF2B5EF4-FFF2-40B4-BE49-F238E27FC236}">
                <a16:creationId xmlns:a16="http://schemas.microsoft.com/office/drawing/2014/main" id="{A47A4142-EA54-41C2-B944-E98E2AEA305B}"/>
              </a:ext>
            </a:extLst>
          </p:cNvPr>
          <p:cNvCxnSpPr>
            <a:cxnSpLocks noChangeShapeType="1"/>
          </p:cNvCxnSpPr>
          <p:nvPr/>
        </p:nvCxnSpPr>
        <p:spPr bwMode="auto">
          <a:xfrm>
            <a:off x="1306513" y="3068638"/>
            <a:ext cx="438150" cy="523875"/>
          </a:xfrm>
          <a:prstGeom prst="bentConnector3">
            <a:avLst>
              <a:gd name="adj1" fmla="val 50000"/>
            </a:avLst>
          </a:prstGeom>
          <a:noFill/>
          <a:ln w="9525">
            <a:solidFill>
              <a:srgbClr val="4D4D4D"/>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4" name="Line 24">
            <a:extLst>
              <a:ext uri="{FF2B5EF4-FFF2-40B4-BE49-F238E27FC236}">
                <a16:creationId xmlns:a16="http://schemas.microsoft.com/office/drawing/2014/main" id="{A2A781F3-A258-4EAB-B214-3487FB4CAD0D}"/>
              </a:ext>
            </a:extLst>
          </p:cNvPr>
          <p:cNvSpPr>
            <a:spLocks noChangeShapeType="1"/>
          </p:cNvSpPr>
          <p:nvPr/>
        </p:nvSpPr>
        <p:spPr bwMode="auto">
          <a:xfrm>
            <a:off x="2178050" y="3573463"/>
            <a:ext cx="358775"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5" name="Line 25">
            <a:extLst>
              <a:ext uri="{FF2B5EF4-FFF2-40B4-BE49-F238E27FC236}">
                <a16:creationId xmlns:a16="http://schemas.microsoft.com/office/drawing/2014/main" id="{59FF2D9C-47E0-4151-A2E4-DE3D3BBD03E8}"/>
              </a:ext>
            </a:extLst>
          </p:cNvPr>
          <p:cNvSpPr>
            <a:spLocks noChangeShapeType="1"/>
          </p:cNvSpPr>
          <p:nvPr/>
        </p:nvSpPr>
        <p:spPr bwMode="auto">
          <a:xfrm>
            <a:off x="5202238" y="3500438"/>
            <a:ext cx="719137"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6" name="AutoShape 26">
            <a:extLst>
              <a:ext uri="{FF2B5EF4-FFF2-40B4-BE49-F238E27FC236}">
                <a16:creationId xmlns:a16="http://schemas.microsoft.com/office/drawing/2014/main" id="{B06A14CC-CB6C-4242-8402-227EF00656AE}"/>
              </a:ext>
            </a:extLst>
          </p:cNvPr>
          <p:cNvSpPr>
            <a:spLocks noChangeArrowheads="1"/>
          </p:cNvSpPr>
          <p:nvPr/>
        </p:nvSpPr>
        <p:spPr bwMode="auto">
          <a:xfrm>
            <a:off x="5992813" y="3259138"/>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D</a:t>
            </a:r>
          </a:p>
        </p:txBody>
      </p:sp>
      <p:sp>
        <p:nvSpPr>
          <p:cNvPr id="27" name="Line 27">
            <a:extLst>
              <a:ext uri="{FF2B5EF4-FFF2-40B4-BE49-F238E27FC236}">
                <a16:creationId xmlns:a16="http://schemas.microsoft.com/office/drawing/2014/main" id="{7B6CC698-24BF-4C89-A482-47C8FE873D8D}"/>
              </a:ext>
            </a:extLst>
          </p:cNvPr>
          <p:cNvSpPr>
            <a:spLocks noChangeShapeType="1"/>
          </p:cNvSpPr>
          <p:nvPr/>
        </p:nvSpPr>
        <p:spPr bwMode="ltGray">
          <a:xfrm>
            <a:off x="6262688" y="3860800"/>
            <a:ext cx="1587"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8" name="Text Box 28">
            <a:extLst>
              <a:ext uri="{FF2B5EF4-FFF2-40B4-BE49-F238E27FC236}">
                <a16:creationId xmlns:a16="http://schemas.microsoft.com/office/drawing/2014/main" id="{25D445A9-0B44-47DE-A036-B8B90334B78F}"/>
              </a:ext>
            </a:extLst>
          </p:cNvPr>
          <p:cNvSpPr txBox="1">
            <a:spLocks noChangeArrowheads="1"/>
          </p:cNvSpPr>
          <p:nvPr/>
        </p:nvSpPr>
        <p:spPr bwMode="ltGray">
          <a:xfrm>
            <a:off x="5992813" y="4051300"/>
            <a:ext cx="4048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a:t>
            </a:r>
          </a:p>
        </p:txBody>
      </p:sp>
      <p:sp>
        <p:nvSpPr>
          <p:cNvPr id="29" name="Line 29">
            <a:extLst>
              <a:ext uri="{FF2B5EF4-FFF2-40B4-BE49-F238E27FC236}">
                <a16:creationId xmlns:a16="http://schemas.microsoft.com/office/drawing/2014/main" id="{FCD54D0E-4147-497D-9E6E-A3401CE05635}"/>
              </a:ext>
            </a:extLst>
          </p:cNvPr>
          <p:cNvSpPr>
            <a:spLocks noChangeShapeType="1"/>
          </p:cNvSpPr>
          <p:nvPr/>
        </p:nvSpPr>
        <p:spPr bwMode="auto">
          <a:xfrm>
            <a:off x="6497638" y="3500438"/>
            <a:ext cx="720725"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0" name="Text Box 31">
            <a:extLst>
              <a:ext uri="{FF2B5EF4-FFF2-40B4-BE49-F238E27FC236}">
                <a16:creationId xmlns:a16="http://schemas.microsoft.com/office/drawing/2014/main" id="{0F9886AC-9988-4E8F-8A2E-C533B4CB59CA}"/>
              </a:ext>
            </a:extLst>
          </p:cNvPr>
          <p:cNvSpPr txBox="1">
            <a:spLocks noChangeArrowheads="1"/>
          </p:cNvSpPr>
          <p:nvPr/>
        </p:nvSpPr>
        <p:spPr bwMode="auto">
          <a:xfrm>
            <a:off x="1224756" y="5468144"/>
            <a:ext cx="334724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285750" indent="-285750" eaLnBrk="1" hangingPunct="1">
              <a:spcBef>
                <a:spcPct val="50000"/>
              </a:spcBef>
              <a:buClr>
                <a:srgbClr val="C00000"/>
              </a:buClr>
              <a:buFont typeface="Wingdings" panose="05000000000000000000" pitchFamily="2" charset="2"/>
              <a:buChar char="q"/>
            </a:pPr>
            <a:r>
              <a:rPr lang="zh-CN" altLang="en-US" b="1"/>
              <a:t>不要求保密，处理代价小</a:t>
            </a:r>
          </a:p>
        </p:txBody>
      </p:sp>
      <p:sp>
        <p:nvSpPr>
          <p:cNvPr id="31" name="文本框 30">
            <a:extLst>
              <a:ext uri="{FF2B5EF4-FFF2-40B4-BE49-F238E27FC236}">
                <a16:creationId xmlns:a16="http://schemas.microsoft.com/office/drawing/2014/main" id="{7C201AF4-7EAD-492D-B3F1-ED83B56DE6A8}"/>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Tree>
    <p:extLst>
      <p:ext uri="{BB962C8B-B14F-4D97-AF65-F5344CB8AC3E}">
        <p14:creationId xmlns:p14="http://schemas.microsoft.com/office/powerpoint/2010/main" val="33193597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7A7FF6DF-9564-4789-9C05-941ECD1B255A}"/>
              </a:ext>
            </a:extLst>
          </p:cNvPr>
          <p:cNvSpPr>
            <a:spLocks noChangeArrowheads="1"/>
          </p:cNvSpPr>
          <p:nvPr/>
        </p:nvSpPr>
        <p:spPr bwMode="ltGray">
          <a:xfrm>
            <a:off x="881063" y="2636838"/>
            <a:ext cx="425450" cy="74930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4" name="Oval 4">
            <a:extLst>
              <a:ext uri="{FF2B5EF4-FFF2-40B4-BE49-F238E27FC236}">
                <a16:creationId xmlns:a16="http://schemas.microsoft.com/office/drawing/2014/main" id="{1DDBFCA4-E853-469C-AB77-5F7014878066}"/>
              </a:ext>
            </a:extLst>
          </p:cNvPr>
          <p:cNvSpPr>
            <a:spLocks noChangeArrowheads="1"/>
          </p:cNvSpPr>
          <p:nvPr/>
        </p:nvSpPr>
        <p:spPr bwMode="ltGray">
          <a:xfrm>
            <a:off x="1744663" y="3284538"/>
            <a:ext cx="427037" cy="500062"/>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H</a:t>
            </a:r>
          </a:p>
        </p:txBody>
      </p:sp>
      <p:sp>
        <p:nvSpPr>
          <p:cNvPr id="5" name="Oval 5">
            <a:extLst>
              <a:ext uri="{FF2B5EF4-FFF2-40B4-BE49-F238E27FC236}">
                <a16:creationId xmlns:a16="http://schemas.microsoft.com/office/drawing/2014/main" id="{511F8F21-C5E1-4B33-864E-CFB68779DFE5}"/>
              </a:ext>
            </a:extLst>
          </p:cNvPr>
          <p:cNvSpPr>
            <a:spLocks noChangeArrowheads="1"/>
          </p:cNvSpPr>
          <p:nvPr/>
        </p:nvSpPr>
        <p:spPr bwMode="ltGray">
          <a:xfrm>
            <a:off x="3570288" y="2824163"/>
            <a:ext cx="479425" cy="500062"/>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a:t>
            </a:r>
          </a:p>
        </p:txBody>
      </p:sp>
      <p:sp>
        <p:nvSpPr>
          <p:cNvPr id="6" name="Line 6">
            <a:extLst>
              <a:ext uri="{FF2B5EF4-FFF2-40B4-BE49-F238E27FC236}">
                <a16:creationId xmlns:a16="http://schemas.microsoft.com/office/drawing/2014/main" id="{6EA1D196-C1F3-4E1E-9E2C-0C4859D58C25}"/>
              </a:ext>
            </a:extLst>
          </p:cNvPr>
          <p:cNvSpPr>
            <a:spLocks noChangeShapeType="1"/>
          </p:cNvSpPr>
          <p:nvPr/>
        </p:nvSpPr>
        <p:spPr bwMode="ltGray">
          <a:xfrm>
            <a:off x="1312863" y="2997200"/>
            <a:ext cx="230505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7" name="Line 7">
            <a:extLst>
              <a:ext uri="{FF2B5EF4-FFF2-40B4-BE49-F238E27FC236}">
                <a16:creationId xmlns:a16="http://schemas.microsoft.com/office/drawing/2014/main" id="{07734FC4-6263-4EF1-9C45-FFA74B0C7226}"/>
              </a:ext>
            </a:extLst>
          </p:cNvPr>
          <p:cNvSpPr>
            <a:spLocks noChangeShapeType="1"/>
          </p:cNvSpPr>
          <p:nvPr/>
        </p:nvSpPr>
        <p:spPr bwMode="ltGray">
          <a:xfrm>
            <a:off x="3006725" y="3511550"/>
            <a:ext cx="190500" cy="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8" name="Line 8">
            <a:extLst>
              <a:ext uri="{FF2B5EF4-FFF2-40B4-BE49-F238E27FC236}">
                <a16:creationId xmlns:a16="http://schemas.microsoft.com/office/drawing/2014/main" id="{4119716B-AE8A-44CE-A7D8-C37E95FD6DFD}"/>
              </a:ext>
            </a:extLst>
          </p:cNvPr>
          <p:cNvSpPr>
            <a:spLocks noChangeShapeType="1"/>
          </p:cNvSpPr>
          <p:nvPr/>
        </p:nvSpPr>
        <p:spPr bwMode="ltGray">
          <a:xfrm flipV="1">
            <a:off x="3197225" y="3136900"/>
            <a:ext cx="0" cy="37465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9" name="Line 9">
            <a:extLst>
              <a:ext uri="{FF2B5EF4-FFF2-40B4-BE49-F238E27FC236}">
                <a16:creationId xmlns:a16="http://schemas.microsoft.com/office/drawing/2014/main" id="{9129A2ED-EC1B-4E13-8F0C-B1D870D68677}"/>
              </a:ext>
            </a:extLst>
          </p:cNvPr>
          <p:cNvSpPr>
            <a:spLocks noChangeShapeType="1"/>
          </p:cNvSpPr>
          <p:nvPr/>
        </p:nvSpPr>
        <p:spPr bwMode="ltGray">
          <a:xfrm>
            <a:off x="3197225" y="3136900"/>
            <a:ext cx="373063"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0" name="Line 10">
            <a:extLst>
              <a:ext uri="{FF2B5EF4-FFF2-40B4-BE49-F238E27FC236}">
                <a16:creationId xmlns:a16="http://schemas.microsoft.com/office/drawing/2014/main" id="{7FEED7E7-79D9-4080-BBE1-8DCCD8B64630}"/>
              </a:ext>
            </a:extLst>
          </p:cNvPr>
          <p:cNvSpPr>
            <a:spLocks noChangeShapeType="1"/>
          </p:cNvSpPr>
          <p:nvPr/>
        </p:nvSpPr>
        <p:spPr bwMode="ltGray">
          <a:xfrm>
            <a:off x="4049713" y="3068638"/>
            <a:ext cx="611187"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1" name="Oval 11">
            <a:extLst>
              <a:ext uri="{FF2B5EF4-FFF2-40B4-BE49-F238E27FC236}">
                <a16:creationId xmlns:a16="http://schemas.microsoft.com/office/drawing/2014/main" id="{543BC826-40AA-466E-B49D-F1156D9C790B}"/>
              </a:ext>
            </a:extLst>
          </p:cNvPr>
          <p:cNvSpPr>
            <a:spLocks noChangeArrowheads="1"/>
          </p:cNvSpPr>
          <p:nvPr/>
        </p:nvSpPr>
        <p:spPr bwMode="ltGray">
          <a:xfrm>
            <a:off x="6497638" y="2781300"/>
            <a:ext cx="431800" cy="450850"/>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H</a:t>
            </a:r>
          </a:p>
        </p:txBody>
      </p:sp>
      <p:sp>
        <p:nvSpPr>
          <p:cNvPr id="12" name="Text Box 12">
            <a:extLst>
              <a:ext uri="{FF2B5EF4-FFF2-40B4-BE49-F238E27FC236}">
                <a16:creationId xmlns:a16="http://schemas.microsoft.com/office/drawing/2014/main" id="{5AF9EB8C-323E-44B8-8373-0B2F878CCAD4}"/>
              </a:ext>
            </a:extLst>
          </p:cNvPr>
          <p:cNvSpPr txBox="1">
            <a:spLocks noChangeArrowheads="1"/>
          </p:cNvSpPr>
          <p:nvPr/>
        </p:nvSpPr>
        <p:spPr bwMode="ltGray">
          <a:xfrm>
            <a:off x="7145338" y="3278188"/>
            <a:ext cx="1098550" cy="366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b="1">
                <a:solidFill>
                  <a:srgbClr val="347436"/>
                </a:solidFill>
                <a:latin typeface="Times New Roman" panose="02020603050405020304" pitchFamily="18" charset="0"/>
              </a:rPr>
              <a:t>Compare</a:t>
            </a:r>
          </a:p>
        </p:txBody>
      </p:sp>
      <p:sp>
        <p:nvSpPr>
          <p:cNvPr id="13" name="Rectangle 13">
            <a:extLst>
              <a:ext uri="{FF2B5EF4-FFF2-40B4-BE49-F238E27FC236}">
                <a16:creationId xmlns:a16="http://schemas.microsoft.com/office/drawing/2014/main" id="{4CFF2898-532E-4698-9DE7-4F155A8D0CA0}"/>
              </a:ext>
            </a:extLst>
          </p:cNvPr>
          <p:cNvSpPr>
            <a:spLocks noChangeArrowheads="1"/>
          </p:cNvSpPr>
          <p:nvPr/>
        </p:nvSpPr>
        <p:spPr bwMode="ltGray">
          <a:xfrm>
            <a:off x="4627563" y="2609850"/>
            <a:ext cx="574675" cy="81915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14" name="AutoShape 14">
            <a:extLst>
              <a:ext uri="{FF2B5EF4-FFF2-40B4-BE49-F238E27FC236}">
                <a16:creationId xmlns:a16="http://schemas.microsoft.com/office/drawing/2014/main" id="{C9B3414E-5C57-470B-BDBF-A4C8BD3DF54E}"/>
              </a:ext>
            </a:extLst>
          </p:cNvPr>
          <p:cNvSpPr>
            <a:spLocks noChangeArrowheads="1"/>
          </p:cNvSpPr>
          <p:nvPr/>
        </p:nvSpPr>
        <p:spPr bwMode="auto">
          <a:xfrm>
            <a:off x="2536825" y="3284538"/>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p>
        </p:txBody>
      </p:sp>
      <p:sp>
        <p:nvSpPr>
          <p:cNvPr id="15" name="Text Box 15">
            <a:extLst>
              <a:ext uri="{FF2B5EF4-FFF2-40B4-BE49-F238E27FC236}">
                <a16:creationId xmlns:a16="http://schemas.microsoft.com/office/drawing/2014/main" id="{2017B597-D6DA-4ED2-B6B6-9244824FF51F}"/>
              </a:ext>
            </a:extLst>
          </p:cNvPr>
          <p:cNvSpPr txBox="1">
            <a:spLocks noChangeArrowheads="1"/>
          </p:cNvSpPr>
          <p:nvPr/>
        </p:nvSpPr>
        <p:spPr bwMode="auto">
          <a:xfrm>
            <a:off x="4029075" y="4456113"/>
            <a:ext cx="127476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kRa</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(H(M))</a:t>
            </a:r>
          </a:p>
        </p:txBody>
      </p:sp>
      <p:sp>
        <p:nvSpPr>
          <p:cNvPr id="16" name="Line 16">
            <a:extLst>
              <a:ext uri="{FF2B5EF4-FFF2-40B4-BE49-F238E27FC236}">
                <a16:creationId xmlns:a16="http://schemas.microsoft.com/office/drawing/2014/main" id="{59C6DDF9-B997-45CC-96FF-B1CB47ABC567}"/>
              </a:ext>
            </a:extLst>
          </p:cNvPr>
          <p:cNvSpPr>
            <a:spLocks noChangeShapeType="1"/>
          </p:cNvSpPr>
          <p:nvPr/>
        </p:nvSpPr>
        <p:spPr bwMode="ltGray">
          <a:xfrm>
            <a:off x="2806700" y="3886200"/>
            <a:ext cx="1588"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7" name="Text Box 17">
            <a:extLst>
              <a:ext uri="{FF2B5EF4-FFF2-40B4-BE49-F238E27FC236}">
                <a16:creationId xmlns:a16="http://schemas.microsoft.com/office/drawing/2014/main" id="{2737898D-795D-407D-AD15-626554F04413}"/>
              </a:ext>
            </a:extLst>
          </p:cNvPr>
          <p:cNvSpPr txBox="1">
            <a:spLocks noChangeArrowheads="1"/>
          </p:cNvSpPr>
          <p:nvPr/>
        </p:nvSpPr>
        <p:spPr bwMode="ltGray">
          <a:xfrm>
            <a:off x="2536825" y="4076700"/>
            <a:ext cx="10906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K</a:t>
            </a:r>
            <a:r>
              <a:rPr kumimoji="0" lang="en-US" altLang="zh-CN" sz="2400" b="0" i="0" u="none" strike="noStrike" kern="0" cap="none" spc="0" normalizeH="0" baseline="-25000" noProof="0">
                <a:ln>
                  <a:noFill/>
                </a:ln>
                <a:solidFill>
                  <a:srgbClr val="4D4D4D"/>
                </a:solidFill>
                <a:effectLst/>
                <a:uLnTx/>
                <a:uFillTx/>
                <a:latin typeface="Times New Roman" panose="02020603050405020304" pitchFamily="18" charset="0"/>
                <a:ea typeface="宋体" panose="02010600030101010101" pitchFamily="2" charset="-122"/>
              </a:rPr>
              <a:t>Ra</a:t>
            </a:r>
            <a:r>
              <a:rPr kumimoji="0" lang="zh-CN" altLang="en-US"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私钥</a:t>
            </a:r>
            <a:endParaRPr kumimoji="0" lang="zh-CN" altLang="en-US" sz="2400" b="0" i="0" u="none" strike="noStrike" kern="0" cap="none" spc="0" normalizeH="0" baseline="-25000" noProof="0">
              <a:ln>
                <a:noFill/>
              </a:ln>
              <a:solidFill>
                <a:srgbClr val="4D4D4D"/>
              </a:solidFill>
              <a:effectLst/>
              <a:uLnTx/>
              <a:uFillTx/>
              <a:latin typeface="Times New Roman" panose="02020603050405020304" pitchFamily="18" charset="0"/>
              <a:ea typeface="宋体" panose="02010600030101010101" pitchFamily="2" charset="-122"/>
            </a:endParaRPr>
          </a:p>
        </p:txBody>
      </p:sp>
      <p:sp>
        <p:nvSpPr>
          <p:cNvPr id="18" name="Line 18">
            <a:extLst>
              <a:ext uri="{FF2B5EF4-FFF2-40B4-BE49-F238E27FC236}">
                <a16:creationId xmlns:a16="http://schemas.microsoft.com/office/drawing/2014/main" id="{577AAC04-3CEC-4D66-95CA-7DDDC0A59875}"/>
              </a:ext>
            </a:extLst>
          </p:cNvPr>
          <p:cNvSpPr>
            <a:spLocks noChangeShapeType="1"/>
          </p:cNvSpPr>
          <p:nvPr/>
        </p:nvSpPr>
        <p:spPr bwMode="auto">
          <a:xfrm>
            <a:off x="5202238" y="2997200"/>
            <a:ext cx="1295400"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9" name="Rectangle 19">
            <a:extLst>
              <a:ext uri="{FF2B5EF4-FFF2-40B4-BE49-F238E27FC236}">
                <a16:creationId xmlns:a16="http://schemas.microsoft.com/office/drawing/2014/main" id="{FEA70FC7-E22E-479F-8594-A985613FE2C9}"/>
              </a:ext>
            </a:extLst>
          </p:cNvPr>
          <p:cNvSpPr>
            <a:spLocks noChangeArrowheads="1"/>
          </p:cNvSpPr>
          <p:nvPr/>
        </p:nvSpPr>
        <p:spPr bwMode="ltGray">
          <a:xfrm>
            <a:off x="4627563" y="3429000"/>
            <a:ext cx="574675" cy="215900"/>
          </a:xfrm>
          <a:prstGeom prst="rect">
            <a:avLst/>
          </a:prstGeom>
          <a:solidFill>
            <a:srgbClr val="CCFFFF"/>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endParaRPr lang="zh-CN" altLang="zh-CN" sz="2400">
              <a:solidFill>
                <a:srgbClr val="4D4D4D"/>
              </a:solidFill>
              <a:latin typeface="Times New Roman" panose="02020603050405020304" pitchFamily="18" charset="0"/>
            </a:endParaRPr>
          </a:p>
        </p:txBody>
      </p:sp>
      <p:sp>
        <p:nvSpPr>
          <p:cNvPr id="20" name="Line 20">
            <a:extLst>
              <a:ext uri="{FF2B5EF4-FFF2-40B4-BE49-F238E27FC236}">
                <a16:creationId xmlns:a16="http://schemas.microsoft.com/office/drawing/2014/main" id="{84CDA524-4128-43B5-8AC0-FFEDCCA20845}"/>
              </a:ext>
            </a:extLst>
          </p:cNvPr>
          <p:cNvSpPr>
            <a:spLocks noChangeShapeType="1"/>
          </p:cNvSpPr>
          <p:nvPr/>
        </p:nvSpPr>
        <p:spPr bwMode="auto">
          <a:xfrm flipV="1">
            <a:off x="4770438" y="3500438"/>
            <a:ext cx="142875" cy="1008062"/>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1" name="Line 21">
            <a:extLst>
              <a:ext uri="{FF2B5EF4-FFF2-40B4-BE49-F238E27FC236}">
                <a16:creationId xmlns:a16="http://schemas.microsoft.com/office/drawing/2014/main" id="{6D47C435-5E89-44BD-BE60-207AA285737E}"/>
              </a:ext>
            </a:extLst>
          </p:cNvPr>
          <p:cNvSpPr>
            <a:spLocks noChangeShapeType="1"/>
          </p:cNvSpPr>
          <p:nvPr/>
        </p:nvSpPr>
        <p:spPr bwMode="auto">
          <a:xfrm>
            <a:off x="6929438" y="2997200"/>
            <a:ext cx="792162"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2" name="Line 22">
            <a:extLst>
              <a:ext uri="{FF2B5EF4-FFF2-40B4-BE49-F238E27FC236}">
                <a16:creationId xmlns:a16="http://schemas.microsoft.com/office/drawing/2014/main" id="{DAD8470B-71ED-403E-B9BC-038BABB23547}"/>
              </a:ext>
            </a:extLst>
          </p:cNvPr>
          <p:cNvSpPr>
            <a:spLocks noChangeShapeType="1"/>
          </p:cNvSpPr>
          <p:nvPr/>
        </p:nvSpPr>
        <p:spPr bwMode="auto">
          <a:xfrm>
            <a:off x="7721600" y="2997200"/>
            <a:ext cx="0" cy="287338"/>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cxnSp>
        <p:nvCxnSpPr>
          <p:cNvPr id="23" name="AutoShape 23">
            <a:extLst>
              <a:ext uri="{FF2B5EF4-FFF2-40B4-BE49-F238E27FC236}">
                <a16:creationId xmlns:a16="http://schemas.microsoft.com/office/drawing/2014/main" id="{CD7E159C-EF1E-4A4D-B9DC-B33A63719289}"/>
              </a:ext>
            </a:extLst>
          </p:cNvPr>
          <p:cNvCxnSpPr>
            <a:cxnSpLocks noChangeShapeType="1"/>
          </p:cNvCxnSpPr>
          <p:nvPr/>
        </p:nvCxnSpPr>
        <p:spPr bwMode="auto">
          <a:xfrm>
            <a:off x="1306513" y="3068638"/>
            <a:ext cx="438150" cy="523875"/>
          </a:xfrm>
          <a:prstGeom prst="bentConnector3">
            <a:avLst>
              <a:gd name="adj1" fmla="val 50000"/>
            </a:avLst>
          </a:prstGeom>
          <a:noFill/>
          <a:ln w="9525">
            <a:solidFill>
              <a:srgbClr val="4D4D4D"/>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4" name="Line 24">
            <a:extLst>
              <a:ext uri="{FF2B5EF4-FFF2-40B4-BE49-F238E27FC236}">
                <a16:creationId xmlns:a16="http://schemas.microsoft.com/office/drawing/2014/main" id="{88E5E8FF-7E9A-478E-8E1B-B45DB5438037}"/>
              </a:ext>
            </a:extLst>
          </p:cNvPr>
          <p:cNvSpPr>
            <a:spLocks noChangeShapeType="1"/>
          </p:cNvSpPr>
          <p:nvPr/>
        </p:nvSpPr>
        <p:spPr bwMode="auto">
          <a:xfrm>
            <a:off x="2178050" y="3573463"/>
            <a:ext cx="358775"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5" name="Line 25">
            <a:extLst>
              <a:ext uri="{FF2B5EF4-FFF2-40B4-BE49-F238E27FC236}">
                <a16:creationId xmlns:a16="http://schemas.microsoft.com/office/drawing/2014/main" id="{CBC20453-86A9-4500-A436-543A18B5D9ED}"/>
              </a:ext>
            </a:extLst>
          </p:cNvPr>
          <p:cNvSpPr>
            <a:spLocks noChangeShapeType="1"/>
          </p:cNvSpPr>
          <p:nvPr/>
        </p:nvSpPr>
        <p:spPr bwMode="auto">
          <a:xfrm>
            <a:off x="5202238" y="3500438"/>
            <a:ext cx="719137"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6" name="AutoShape 26">
            <a:extLst>
              <a:ext uri="{FF2B5EF4-FFF2-40B4-BE49-F238E27FC236}">
                <a16:creationId xmlns:a16="http://schemas.microsoft.com/office/drawing/2014/main" id="{79417DB7-F92E-4537-8303-3EF60A5B0A0C}"/>
              </a:ext>
            </a:extLst>
          </p:cNvPr>
          <p:cNvSpPr>
            <a:spLocks noChangeArrowheads="1"/>
          </p:cNvSpPr>
          <p:nvPr/>
        </p:nvSpPr>
        <p:spPr bwMode="auto">
          <a:xfrm>
            <a:off x="5992813" y="3259138"/>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D</a:t>
            </a:r>
          </a:p>
        </p:txBody>
      </p:sp>
      <p:sp>
        <p:nvSpPr>
          <p:cNvPr id="27" name="Line 27">
            <a:extLst>
              <a:ext uri="{FF2B5EF4-FFF2-40B4-BE49-F238E27FC236}">
                <a16:creationId xmlns:a16="http://schemas.microsoft.com/office/drawing/2014/main" id="{D844ACAB-5DFB-4F48-9944-E87C695B4CC8}"/>
              </a:ext>
            </a:extLst>
          </p:cNvPr>
          <p:cNvSpPr>
            <a:spLocks noChangeShapeType="1"/>
          </p:cNvSpPr>
          <p:nvPr/>
        </p:nvSpPr>
        <p:spPr bwMode="ltGray">
          <a:xfrm>
            <a:off x="6262688" y="3860800"/>
            <a:ext cx="1587"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8" name="Text Box 28">
            <a:extLst>
              <a:ext uri="{FF2B5EF4-FFF2-40B4-BE49-F238E27FC236}">
                <a16:creationId xmlns:a16="http://schemas.microsoft.com/office/drawing/2014/main" id="{5956A496-48AF-4248-BEEA-1DA47EE0271A}"/>
              </a:ext>
            </a:extLst>
          </p:cNvPr>
          <p:cNvSpPr txBox="1">
            <a:spLocks noChangeArrowheads="1"/>
          </p:cNvSpPr>
          <p:nvPr/>
        </p:nvSpPr>
        <p:spPr bwMode="ltGray">
          <a:xfrm>
            <a:off x="5992813" y="4051300"/>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a:t>
            </a:r>
            <a:r>
              <a:rPr lang="en-US" altLang="zh-CN" sz="2400" baseline="-25000">
                <a:solidFill>
                  <a:srgbClr val="4D4D4D"/>
                </a:solidFill>
                <a:latin typeface="Times New Roman" panose="02020603050405020304" pitchFamily="18" charset="0"/>
              </a:rPr>
              <a:t>Ua</a:t>
            </a:r>
          </a:p>
        </p:txBody>
      </p:sp>
      <p:sp>
        <p:nvSpPr>
          <p:cNvPr id="29" name="Line 29">
            <a:extLst>
              <a:ext uri="{FF2B5EF4-FFF2-40B4-BE49-F238E27FC236}">
                <a16:creationId xmlns:a16="http://schemas.microsoft.com/office/drawing/2014/main" id="{781DAAE2-0C57-46BC-BF0A-FCB6DD1D890A}"/>
              </a:ext>
            </a:extLst>
          </p:cNvPr>
          <p:cNvSpPr>
            <a:spLocks noChangeShapeType="1"/>
          </p:cNvSpPr>
          <p:nvPr/>
        </p:nvSpPr>
        <p:spPr bwMode="auto">
          <a:xfrm>
            <a:off x="6497638" y="3500438"/>
            <a:ext cx="720725"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0" name="Text Box 30">
            <a:extLst>
              <a:ext uri="{FF2B5EF4-FFF2-40B4-BE49-F238E27FC236}">
                <a16:creationId xmlns:a16="http://schemas.microsoft.com/office/drawing/2014/main" id="{B8141131-D431-493E-8F03-014CE17E2826}"/>
              </a:ext>
            </a:extLst>
          </p:cNvPr>
          <p:cNvSpPr txBox="1">
            <a:spLocks noChangeArrowheads="1"/>
          </p:cNvSpPr>
          <p:nvPr/>
        </p:nvSpPr>
        <p:spPr bwMode="auto">
          <a:xfrm>
            <a:off x="1252537" y="5461000"/>
            <a:ext cx="140294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285750" marR="0" lvl="0" indent="-285750" defTabSz="914400" eaLnBrk="1" fontAlgn="base" latinLnBrk="0" hangingPunct="1">
              <a:lnSpc>
                <a:spcPct val="100000"/>
              </a:lnSpc>
              <a:spcBef>
                <a:spcPct val="0"/>
              </a:spcBef>
              <a:spcAft>
                <a:spcPct val="0"/>
              </a:spcAft>
              <a:buClr>
                <a:srgbClr val="C00000"/>
              </a:buClr>
              <a:buSzTx/>
              <a:buFont typeface="Wingdings" panose="05000000000000000000" pitchFamily="2" charset="2"/>
              <a:buChar char="q"/>
              <a:tabLst/>
              <a:defRPr/>
            </a:pPr>
            <a:r>
              <a:rPr kumimoji="0" lang="zh-CN" altLang="en-US" sz="1800" b="1" i="0" u="none" strike="noStrike" kern="0" cap="none" spc="0" normalizeH="0" baseline="0" noProof="0" dirty="0">
                <a:ln>
                  <a:noFill/>
                </a:ln>
                <a:solidFill>
                  <a:srgbClr val="4D4D4D"/>
                </a:solidFill>
                <a:effectLst/>
                <a:uLnTx/>
                <a:uFillTx/>
                <a:latin typeface="Arial" panose="020B0604020202020204" pitchFamily="34" charset="0"/>
                <a:ea typeface="宋体" panose="02010600030101010101" pitchFamily="2" charset="-122"/>
              </a:rPr>
              <a:t>数字签名</a:t>
            </a:r>
          </a:p>
        </p:txBody>
      </p:sp>
      <p:sp>
        <p:nvSpPr>
          <p:cNvPr id="31" name="文本框 30">
            <a:extLst>
              <a:ext uri="{FF2B5EF4-FFF2-40B4-BE49-F238E27FC236}">
                <a16:creationId xmlns:a16="http://schemas.microsoft.com/office/drawing/2014/main" id="{3EF5A9E4-C33A-40E9-A79A-48EC89B5CEA3}"/>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Tree>
    <p:extLst>
      <p:ext uri="{BB962C8B-B14F-4D97-AF65-F5344CB8AC3E}">
        <p14:creationId xmlns:p14="http://schemas.microsoft.com/office/powerpoint/2010/main" val="5552699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0B83388B-D0C2-4C2D-80DF-B0F25730951A}"/>
              </a:ext>
            </a:extLst>
          </p:cNvPr>
          <p:cNvSpPr>
            <a:spLocks noChangeArrowheads="1"/>
          </p:cNvSpPr>
          <p:nvPr/>
        </p:nvSpPr>
        <p:spPr bwMode="ltGray">
          <a:xfrm>
            <a:off x="172244" y="2472532"/>
            <a:ext cx="425450" cy="74930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4" name="Oval 4">
            <a:extLst>
              <a:ext uri="{FF2B5EF4-FFF2-40B4-BE49-F238E27FC236}">
                <a16:creationId xmlns:a16="http://schemas.microsoft.com/office/drawing/2014/main" id="{F6317B49-283C-469D-BBAF-4FA9C6176741}"/>
              </a:ext>
            </a:extLst>
          </p:cNvPr>
          <p:cNvSpPr>
            <a:spLocks noChangeArrowheads="1"/>
          </p:cNvSpPr>
          <p:nvPr/>
        </p:nvSpPr>
        <p:spPr bwMode="ltGray">
          <a:xfrm>
            <a:off x="819944" y="3625057"/>
            <a:ext cx="427037" cy="500062"/>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H</a:t>
            </a:r>
          </a:p>
        </p:txBody>
      </p:sp>
      <p:sp>
        <p:nvSpPr>
          <p:cNvPr id="5" name="Oval 5">
            <a:extLst>
              <a:ext uri="{FF2B5EF4-FFF2-40B4-BE49-F238E27FC236}">
                <a16:creationId xmlns:a16="http://schemas.microsoft.com/office/drawing/2014/main" id="{DC3BC023-4025-460B-AB6C-F35F7A77A388}"/>
              </a:ext>
            </a:extLst>
          </p:cNvPr>
          <p:cNvSpPr>
            <a:spLocks noChangeArrowheads="1"/>
          </p:cNvSpPr>
          <p:nvPr/>
        </p:nvSpPr>
        <p:spPr bwMode="ltGray">
          <a:xfrm>
            <a:off x="2285206" y="2659857"/>
            <a:ext cx="479425" cy="500062"/>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a:t>
            </a:r>
          </a:p>
        </p:txBody>
      </p:sp>
      <p:sp>
        <p:nvSpPr>
          <p:cNvPr id="6" name="Line 6">
            <a:extLst>
              <a:ext uri="{FF2B5EF4-FFF2-40B4-BE49-F238E27FC236}">
                <a16:creationId xmlns:a16="http://schemas.microsoft.com/office/drawing/2014/main" id="{DFD1A299-6E3E-430B-B2C9-DA38BA92295F}"/>
              </a:ext>
            </a:extLst>
          </p:cNvPr>
          <p:cNvSpPr>
            <a:spLocks noChangeShapeType="1"/>
          </p:cNvSpPr>
          <p:nvPr/>
        </p:nvSpPr>
        <p:spPr bwMode="ltGray">
          <a:xfrm flipV="1">
            <a:off x="604044" y="2832894"/>
            <a:ext cx="1728787"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7" name="Line 7">
            <a:extLst>
              <a:ext uri="{FF2B5EF4-FFF2-40B4-BE49-F238E27FC236}">
                <a16:creationId xmlns:a16="http://schemas.microsoft.com/office/drawing/2014/main" id="{EE2ECAF4-5556-4F0D-AC4B-07BBF03D5DCA}"/>
              </a:ext>
            </a:extLst>
          </p:cNvPr>
          <p:cNvSpPr>
            <a:spLocks noChangeShapeType="1"/>
          </p:cNvSpPr>
          <p:nvPr/>
        </p:nvSpPr>
        <p:spPr bwMode="ltGray">
          <a:xfrm>
            <a:off x="3556794" y="2904332"/>
            <a:ext cx="611187"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8" name="Oval 8">
            <a:extLst>
              <a:ext uri="{FF2B5EF4-FFF2-40B4-BE49-F238E27FC236}">
                <a16:creationId xmlns:a16="http://schemas.microsoft.com/office/drawing/2014/main" id="{A0DB88F8-9FBD-4397-B705-C30BA524F435}"/>
              </a:ext>
            </a:extLst>
          </p:cNvPr>
          <p:cNvSpPr>
            <a:spLocks noChangeArrowheads="1"/>
          </p:cNvSpPr>
          <p:nvPr/>
        </p:nvSpPr>
        <p:spPr bwMode="ltGray">
          <a:xfrm>
            <a:off x="7373144" y="2543969"/>
            <a:ext cx="542925" cy="450850"/>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H</a:t>
            </a:r>
          </a:p>
        </p:txBody>
      </p:sp>
      <p:sp>
        <p:nvSpPr>
          <p:cNvPr id="9" name="Line 9">
            <a:extLst>
              <a:ext uri="{FF2B5EF4-FFF2-40B4-BE49-F238E27FC236}">
                <a16:creationId xmlns:a16="http://schemas.microsoft.com/office/drawing/2014/main" id="{9370F876-C10C-4067-8145-660D28569408}"/>
              </a:ext>
            </a:extLst>
          </p:cNvPr>
          <p:cNvSpPr>
            <a:spLocks noChangeShapeType="1"/>
          </p:cNvSpPr>
          <p:nvPr/>
        </p:nvSpPr>
        <p:spPr bwMode="ltGray">
          <a:xfrm>
            <a:off x="5644356" y="2904332"/>
            <a:ext cx="433388"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0" name="Text Box 10">
            <a:extLst>
              <a:ext uri="{FF2B5EF4-FFF2-40B4-BE49-F238E27FC236}">
                <a16:creationId xmlns:a16="http://schemas.microsoft.com/office/drawing/2014/main" id="{2AE3B883-252A-4E70-9E61-4399B7F771B7}"/>
              </a:ext>
            </a:extLst>
          </p:cNvPr>
          <p:cNvSpPr txBox="1">
            <a:spLocks noChangeArrowheads="1"/>
          </p:cNvSpPr>
          <p:nvPr/>
        </p:nvSpPr>
        <p:spPr bwMode="ltGray">
          <a:xfrm>
            <a:off x="7962106" y="3036094"/>
            <a:ext cx="1098550" cy="366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b="1">
                <a:solidFill>
                  <a:srgbClr val="347436"/>
                </a:solidFill>
                <a:latin typeface="Times New Roman" panose="02020603050405020304" pitchFamily="18" charset="0"/>
              </a:rPr>
              <a:t>Compare</a:t>
            </a:r>
          </a:p>
        </p:txBody>
      </p:sp>
      <p:sp>
        <p:nvSpPr>
          <p:cNvPr id="11" name="Rectangle 11">
            <a:extLst>
              <a:ext uri="{FF2B5EF4-FFF2-40B4-BE49-F238E27FC236}">
                <a16:creationId xmlns:a16="http://schemas.microsoft.com/office/drawing/2014/main" id="{38AD681E-8435-49A1-A1B6-5DB8759C664F}"/>
              </a:ext>
            </a:extLst>
          </p:cNvPr>
          <p:cNvSpPr>
            <a:spLocks noChangeArrowheads="1"/>
          </p:cNvSpPr>
          <p:nvPr/>
        </p:nvSpPr>
        <p:spPr bwMode="ltGray">
          <a:xfrm>
            <a:off x="4134644" y="2445544"/>
            <a:ext cx="574675" cy="81915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endParaRPr>
          </a:p>
        </p:txBody>
      </p:sp>
      <p:cxnSp>
        <p:nvCxnSpPr>
          <p:cNvPr id="12" name="AutoShape 12">
            <a:extLst>
              <a:ext uri="{FF2B5EF4-FFF2-40B4-BE49-F238E27FC236}">
                <a16:creationId xmlns:a16="http://schemas.microsoft.com/office/drawing/2014/main" id="{51B78631-3584-49BA-9E3C-8A9D73FED375}"/>
              </a:ext>
            </a:extLst>
          </p:cNvPr>
          <p:cNvCxnSpPr>
            <a:cxnSpLocks noChangeShapeType="1"/>
            <a:stCxn id="8" idx="6"/>
            <a:endCxn id="10" idx="0"/>
          </p:cNvCxnSpPr>
          <p:nvPr/>
        </p:nvCxnSpPr>
        <p:spPr bwMode="auto">
          <a:xfrm>
            <a:off x="7916069" y="2769394"/>
            <a:ext cx="595312" cy="266700"/>
          </a:xfrm>
          <a:prstGeom prst="bentConnector2">
            <a:avLst/>
          </a:prstGeom>
          <a:noFill/>
          <a:ln w="12700" cap="sq">
            <a:solidFill>
              <a:srgbClr val="4D4D4D"/>
            </a:solidFill>
            <a:miter lim="800000"/>
            <a:headEnd type="none" w="sm" len="sm"/>
            <a:tailEnd type="triangl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AutoShape 13">
            <a:extLst>
              <a:ext uri="{FF2B5EF4-FFF2-40B4-BE49-F238E27FC236}">
                <a16:creationId xmlns:a16="http://schemas.microsoft.com/office/drawing/2014/main" id="{B5908E55-3932-478E-866A-CD83BB715EA0}"/>
              </a:ext>
            </a:extLst>
          </p:cNvPr>
          <p:cNvSpPr>
            <a:spLocks noChangeArrowheads="1"/>
          </p:cNvSpPr>
          <p:nvPr/>
        </p:nvSpPr>
        <p:spPr bwMode="auto">
          <a:xfrm>
            <a:off x="3196431" y="2616994"/>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p>
        </p:txBody>
      </p:sp>
      <p:sp>
        <p:nvSpPr>
          <p:cNvPr id="14" name="Line 14">
            <a:extLst>
              <a:ext uri="{FF2B5EF4-FFF2-40B4-BE49-F238E27FC236}">
                <a16:creationId xmlns:a16="http://schemas.microsoft.com/office/drawing/2014/main" id="{37FA3D01-9DF7-4EF8-8A59-21A0B9FFA85C}"/>
              </a:ext>
            </a:extLst>
          </p:cNvPr>
          <p:cNvSpPr>
            <a:spLocks noChangeShapeType="1"/>
          </p:cNvSpPr>
          <p:nvPr/>
        </p:nvSpPr>
        <p:spPr bwMode="auto">
          <a:xfrm>
            <a:off x="2764631" y="2904332"/>
            <a:ext cx="431800"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5" name="Line 15">
            <a:extLst>
              <a:ext uri="{FF2B5EF4-FFF2-40B4-BE49-F238E27FC236}">
                <a16:creationId xmlns:a16="http://schemas.microsoft.com/office/drawing/2014/main" id="{36416F6A-9BF1-480D-927E-C386CF5B6139}"/>
              </a:ext>
            </a:extLst>
          </p:cNvPr>
          <p:cNvSpPr>
            <a:spLocks noChangeShapeType="1"/>
          </p:cNvSpPr>
          <p:nvPr/>
        </p:nvSpPr>
        <p:spPr bwMode="auto">
          <a:xfrm flipV="1">
            <a:off x="4277519" y="3120232"/>
            <a:ext cx="142875" cy="1223962"/>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6" name="Text Box 16">
            <a:extLst>
              <a:ext uri="{FF2B5EF4-FFF2-40B4-BE49-F238E27FC236}">
                <a16:creationId xmlns:a16="http://schemas.microsoft.com/office/drawing/2014/main" id="{5237696A-AFD7-4429-8DF7-EBCA2D6849C9}"/>
              </a:ext>
            </a:extLst>
          </p:cNvPr>
          <p:cNvSpPr txBox="1">
            <a:spLocks noChangeArrowheads="1"/>
          </p:cNvSpPr>
          <p:nvPr/>
        </p:nvSpPr>
        <p:spPr bwMode="auto">
          <a:xfrm>
            <a:off x="3536156" y="4291807"/>
            <a:ext cx="22352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 M || E</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kRa</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(H(M)) ]</a:t>
            </a:r>
          </a:p>
        </p:txBody>
      </p:sp>
      <p:sp>
        <p:nvSpPr>
          <p:cNvPr id="17" name="Line 17">
            <a:extLst>
              <a:ext uri="{FF2B5EF4-FFF2-40B4-BE49-F238E27FC236}">
                <a16:creationId xmlns:a16="http://schemas.microsoft.com/office/drawing/2014/main" id="{59CC7147-000E-4204-B405-6218389DEBEF}"/>
              </a:ext>
            </a:extLst>
          </p:cNvPr>
          <p:cNvSpPr>
            <a:spLocks noChangeShapeType="1"/>
          </p:cNvSpPr>
          <p:nvPr/>
        </p:nvSpPr>
        <p:spPr bwMode="ltGray">
          <a:xfrm>
            <a:off x="3404394" y="3163094"/>
            <a:ext cx="0"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8" name="Text Box 18">
            <a:extLst>
              <a:ext uri="{FF2B5EF4-FFF2-40B4-BE49-F238E27FC236}">
                <a16:creationId xmlns:a16="http://schemas.microsoft.com/office/drawing/2014/main" id="{19FA38CF-B623-4D82-BB02-35753C790307}"/>
              </a:ext>
            </a:extLst>
          </p:cNvPr>
          <p:cNvSpPr txBox="1">
            <a:spLocks noChangeArrowheads="1"/>
          </p:cNvSpPr>
          <p:nvPr/>
        </p:nvSpPr>
        <p:spPr bwMode="ltGray">
          <a:xfrm>
            <a:off x="3286919" y="3383757"/>
            <a:ext cx="4048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a:t>
            </a:r>
          </a:p>
        </p:txBody>
      </p:sp>
      <p:sp>
        <p:nvSpPr>
          <p:cNvPr id="19" name="AutoShape 19">
            <a:extLst>
              <a:ext uri="{FF2B5EF4-FFF2-40B4-BE49-F238E27FC236}">
                <a16:creationId xmlns:a16="http://schemas.microsoft.com/office/drawing/2014/main" id="{CA1CB5D5-EFBB-4CF3-A617-8F6E02FDBB87}"/>
              </a:ext>
            </a:extLst>
          </p:cNvPr>
          <p:cNvSpPr>
            <a:spLocks noChangeArrowheads="1"/>
          </p:cNvSpPr>
          <p:nvPr/>
        </p:nvSpPr>
        <p:spPr bwMode="auto">
          <a:xfrm>
            <a:off x="5141119" y="2688432"/>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D</a:t>
            </a:r>
          </a:p>
        </p:txBody>
      </p:sp>
      <p:sp>
        <p:nvSpPr>
          <p:cNvPr id="20" name="Line 20">
            <a:extLst>
              <a:ext uri="{FF2B5EF4-FFF2-40B4-BE49-F238E27FC236}">
                <a16:creationId xmlns:a16="http://schemas.microsoft.com/office/drawing/2014/main" id="{6DC0EE92-0B09-4A3A-83BD-37F5F3183485}"/>
              </a:ext>
            </a:extLst>
          </p:cNvPr>
          <p:cNvSpPr>
            <a:spLocks noChangeShapeType="1"/>
          </p:cNvSpPr>
          <p:nvPr/>
        </p:nvSpPr>
        <p:spPr bwMode="auto">
          <a:xfrm>
            <a:off x="4709319" y="2904332"/>
            <a:ext cx="431800"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1" name="Line 21">
            <a:extLst>
              <a:ext uri="{FF2B5EF4-FFF2-40B4-BE49-F238E27FC236}">
                <a16:creationId xmlns:a16="http://schemas.microsoft.com/office/drawing/2014/main" id="{35EAA7EE-1DA9-4D0A-8E2A-858534320A46}"/>
              </a:ext>
            </a:extLst>
          </p:cNvPr>
          <p:cNvSpPr>
            <a:spLocks noChangeShapeType="1"/>
          </p:cNvSpPr>
          <p:nvPr/>
        </p:nvSpPr>
        <p:spPr bwMode="ltGray">
          <a:xfrm>
            <a:off x="5357019" y="3264694"/>
            <a:ext cx="0"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2" name="Text Box 22">
            <a:extLst>
              <a:ext uri="{FF2B5EF4-FFF2-40B4-BE49-F238E27FC236}">
                <a16:creationId xmlns:a16="http://schemas.microsoft.com/office/drawing/2014/main" id="{A9C40FEF-3383-4574-9755-CC09BFD26232}"/>
              </a:ext>
            </a:extLst>
          </p:cNvPr>
          <p:cNvSpPr txBox="1">
            <a:spLocks noChangeArrowheads="1"/>
          </p:cNvSpPr>
          <p:nvPr/>
        </p:nvSpPr>
        <p:spPr bwMode="ltGray">
          <a:xfrm>
            <a:off x="5285581" y="3480594"/>
            <a:ext cx="5572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a:t>
            </a:r>
          </a:p>
        </p:txBody>
      </p:sp>
      <p:sp>
        <p:nvSpPr>
          <p:cNvPr id="23" name="Rectangle 23">
            <a:extLst>
              <a:ext uri="{FF2B5EF4-FFF2-40B4-BE49-F238E27FC236}">
                <a16:creationId xmlns:a16="http://schemas.microsoft.com/office/drawing/2014/main" id="{3A455455-692F-481B-BAF3-FFBE57CF43E5}"/>
              </a:ext>
            </a:extLst>
          </p:cNvPr>
          <p:cNvSpPr>
            <a:spLocks noChangeArrowheads="1"/>
          </p:cNvSpPr>
          <p:nvPr/>
        </p:nvSpPr>
        <p:spPr bwMode="ltGray">
          <a:xfrm>
            <a:off x="6077744" y="2445544"/>
            <a:ext cx="574675" cy="81915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24" name="Rectangle 24">
            <a:extLst>
              <a:ext uri="{FF2B5EF4-FFF2-40B4-BE49-F238E27FC236}">
                <a16:creationId xmlns:a16="http://schemas.microsoft.com/office/drawing/2014/main" id="{B48743E0-0CE0-4FEF-8C01-C2CB14AE4852}"/>
              </a:ext>
            </a:extLst>
          </p:cNvPr>
          <p:cNvSpPr>
            <a:spLocks noChangeArrowheads="1"/>
          </p:cNvSpPr>
          <p:nvPr/>
        </p:nvSpPr>
        <p:spPr bwMode="auto">
          <a:xfrm>
            <a:off x="6077744" y="3264694"/>
            <a:ext cx="574675" cy="215900"/>
          </a:xfrm>
          <a:prstGeom prst="rect">
            <a:avLst/>
          </a:prstGeom>
          <a:solidFill>
            <a:srgbClr val="F28C1C"/>
          </a:solidFill>
          <a:ln w="9525">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5" name="Line 25">
            <a:extLst>
              <a:ext uri="{FF2B5EF4-FFF2-40B4-BE49-F238E27FC236}">
                <a16:creationId xmlns:a16="http://schemas.microsoft.com/office/drawing/2014/main" id="{6CBD856F-8976-4824-82C0-F0B3D93A8F0A}"/>
              </a:ext>
            </a:extLst>
          </p:cNvPr>
          <p:cNvSpPr>
            <a:spLocks noChangeShapeType="1"/>
          </p:cNvSpPr>
          <p:nvPr/>
        </p:nvSpPr>
        <p:spPr bwMode="auto">
          <a:xfrm flipV="1">
            <a:off x="6293644" y="3409157"/>
            <a:ext cx="0" cy="576262"/>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6" name="Text Box 26">
            <a:extLst>
              <a:ext uri="{FF2B5EF4-FFF2-40B4-BE49-F238E27FC236}">
                <a16:creationId xmlns:a16="http://schemas.microsoft.com/office/drawing/2014/main" id="{A471F255-C069-41C0-B808-FE85F992C32B}"/>
              </a:ext>
            </a:extLst>
          </p:cNvPr>
          <p:cNvSpPr txBox="1">
            <a:spLocks noChangeArrowheads="1"/>
          </p:cNvSpPr>
          <p:nvPr/>
        </p:nvSpPr>
        <p:spPr bwMode="auto">
          <a:xfrm>
            <a:off x="5860256" y="4128294"/>
            <a:ext cx="12747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kRa</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(H(M))</a:t>
            </a:r>
          </a:p>
        </p:txBody>
      </p:sp>
      <p:sp>
        <p:nvSpPr>
          <p:cNvPr id="27" name="Line 27">
            <a:extLst>
              <a:ext uri="{FF2B5EF4-FFF2-40B4-BE49-F238E27FC236}">
                <a16:creationId xmlns:a16="http://schemas.microsoft.com/office/drawing/2014/main" id="{21490850-516A-4993-996D-8D6E9EBB500C}"/>
              </a:ext>
            </a:extLst>
          </p:cNvPr>
          <p:cNvSpPr>
            <a:spLocks noChangeShapeType="1"/>
          </p:cNvSpPr>
          <p:nvPr/>
        </p:nvSpPr>
        <p:spPr bwMode="auto">
          <a:xfrm>
            <a:off x="6652419" y="2832894"/>
            <a:ext cx="792162"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8" name="AutoShape 28">
            <a:extLst>
              <a:ext uri="{FF2B5EF4-FFF2-40B4-BE49-F238E27FC236}">
                <a16:creationId xmlns:a16="http://schemas.microsoft.com/office/drawing/2014/main" id="{B3A35D24-303F-40E0-80EF-D9C5E53E77E6}"/>
              </a:ext>
            </a:extLst>
          </p:cNvPr>
          <p:cNvSpPr>
            <a:spLocks noChangeArrowheads="1"/>
          </p:cNvSpPr>
          <p:nvPr/>
        </p:nvSpPr>
        <p:spPr bwMode="auto">
          <a:xfrm>
            <a:off x="1467644" y="3625057"/>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p>
        </p:txBody>
      </p:sp>
      <p:sp>
        <p:nvSpPr>
          <p:cNvPr id="29" name="Line 29">
            <a:extLst>
              <a:ext uri="{FF2B5EF4-FFF2-40B4-BE49-F238E27FC236}">
                <a16:creationId xmlns:a16="http://schemas.microsoft.com/office/drawing/2014/main" id="{DBDB4217-D983-4BC2-A423-CA6511B79268}"/>
              </a:ext>
            </a:extLst>
          </p:cNvPr>
          <p:cNvSpPr>
            <a:spLocks noChangeShapeType="1"/>
          </p:cNvSpPr>
          <p:nvPr/>
        </p:nvSpPr>
        <p:spPr bwMode="ltGray">
          <a:xfrm>
            <a:off x="1737519" y="4129882"/>
            <a:ext cx="1587" cy="249237"/>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0" name="Text Box 30">
            <a:extLst>
              <a:ext uri="{FF2B5EF4-FFF2-40B4-BE49-F238E27FC236}">
                <a16:creationId xmlns:a16="http://schemas.microsoft.com/office/drawing/2014/main" id="{30D78F8C-8C90-482D-822D-55E5C4471F24}"/>
              </a:ext>
            </a:extLst>
          </p:cNvPr>
          <p:cNvSpPr txBox="1">
            <a:spLocks noChangeArrowheads="1"/>
          </p:cNvSpPr>
          <p:nvPr/>
        </p:nvSpPr>
        <p:spPr bwMode="ltGray">
          <a:xfrm>
            <a:off x="1467644" y="4320382"/>
            <a:ext cx="1657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a:t>
            </a:r>
            <a:r>
              <a:rPr lang="en-US" altLang="zh-CN" sz="2400" baseline="-25000">
                <a:solidFill>
                  <a:srgbClr val="4D4D4D"/>
                </a:solidFill>
                <a:latin typeface="Times New Roman" panose="02020603050405020304" pitchFamily="18" charset="0"/>
              </a:rPr>
              <a:t>Ra </a:t>
            </a:r>
            <a:r>
              <a:rPr lang="zh-CN" altLang="en-US" sz="2400" b="1" baseline="-25000">
                <a:solidFill>
                  <a:srgbClr val="4D4D4D"/>
                </a:solidFill>
                <a:latin typeface="Times New Roman" panose="02020603050405020304" pitchFamily="18" charset="0"/>
              </a:rPr>
              <a:t>私钥</a:t>
            </a:r>
          </a:p>
        </p:txBody>
      </p:sp>
      <p:sp>
        <p:nvSpPr>
          <p:cNvPr id="31" name="Line 31">
            <a:extLst>
              <a:ext uri="{FF2B5EF4-FFF2-40B4-BE49-F238E27FC236}">
                <a16:creationId xmlns:a16="http://schemas.microsoft.com/office/drawing/2014/main" id="{69D58B07-079A-4814-A620-F4DF46863548}"/>
              </a:ext>
            </a:extLst>
          </p:cNvPr>
          <p:cNvSpPr>
            <a:spLocks noChangeShapeType="1"/>
          </p:cNvSpPr>
          <p:nvPr/>
        </p:nvSpPr>
        <p:spPr bwMode="auto">
          <a:xfrm>
            <a:off x="1251744" y="3912394"/>
            <a:ext cx="215900"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cxnSp>
        <p:nvCxnSpPr>
          <p:cNvPr id="32" name="AutoShape 32">
            <a:extLst>
              <a:ext uri="{FF2B5EF4-FFF2-40B4-BE49-F238E27FC236}">
                <a16:creationId xmlns:a16="http://schemas.microsoft.com/office/drawing/2014/main" id="{0AA732F3-E6CD-4020-B3D1-9C39FEC6DA64}"/>
              </a:ext>
            </a:extLst>
          </p:cNvPr>
          <p:cNvCxnSpPr>
            <a:cxnSpLocks noChangeShapeType="1"/>
          </p:cNvCxnSpPr>
          <p:nvPr/>
        </p:nvCxnSpPr>
        <p:spPr bwMode="auto">
          <a:xfrm>
            <a:off x="597694" y="2955132"/>
            <a:ext cx="222250" cy="957262"/>
          </a:xfrm>
          <a:prstGeom prst="bentConnector3">
            <a:avLst>
              <a:gd name="adj1" fmla="val 50000"/>
            </a:avLst>
          </a:prstGeom>
          <a:noFill/>
          <a:ln w="9525">
            <a:solidFill>
              <a:srgbClr val="4D4D4D"/>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AutoShape 33">
            <a:extLst>
              <a:ext uri="{FF2B5EF4-FFF2-40B4-BE49-F238E27FC236}">
                <a16:creationId xmlns:a16="http://schemas.microsoft.com/office/drawing/2014/main" id="{2740446D-7EA8-4A5A-A3B4-DF0030416BFE}"/>
              </a:ext>
            </a:extLst>
          </p:cNvPr>
          <p:cNvCxnSpPr>
            <a:cxnSpLocks noChangeShapeType="1"/>
            <a:stCxn id="28" idx="3"/>
            <a:endCxn id="5" idx="2"/>
          </p:cNvCxnSpPr>
          <p:nvPr/>
        </p:nvCxnSpPr>
        <p:spPr bwMode="auto">
          <a:xfrm flipV="1">
            <a:off x="1972469" y="2910682"/>
            <a:ext cx="312737" cy="966787"/>
          </a:xfrm>
          <a:prstGeom prst="bentConnector3">
            <a:avLst>
              <a:gd name="adj1" fmla="val 49745"/>
            </a:avLst>
          </a:prstGeom>
          <a:noFill/>
          <a:ln w="9525">
            <a:solidFill>
              <a:srgbClr val="4D4D4D"/>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 name="AutoShape 34">
            <a:extLst>
              <a:ext uri="{FF2B5EF4-FFF2-40B4-BE49-F238E27FC236}">
                <a16:creationId xmlns:a16="http://schemas.microsoft.com/office/drawing/2014/main" id="{9FF004A1-BCA8-4C38-B741-D539F38456F5}"/>
              </a:ext>
            </a:extLst>
          </p:cNvPr>
          <p:cNvSpPr>
            <a:spLocks noChangeArrowheads="1"/>
          </p:cNvSpPr>
          <p:nvPr/>
        </p:nvSpPr>
        <p:spPr bwMode="auto">
          <a:xfrm>
            <a:off x="7301706" y="3193257"/>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D</a:t>
            </a:r>
          </a:p>
        </p:txBody>
      </p:sp>
      <p:sp>
        <p:nvSpPr>
          <p:cNvPr id="35" name="Text Box 35">
            <a:extLst>
              <a:ext uri="{FF2B5EF4-FFF2-40B4-BE49-F238E27FC236}">
                <a16:creationId xmlns:a16="http://schemas.microsoft.com/office/drawing/2014/main" id="{B3BC3ECF-A1F5-431D-ABA7-22CD46903BBD}"/>
              </a:ext>
            </a:extLst>
          </p:cNvPr>
          <p:cNvSpPr txBox="1">
            <a:spLocks noChangeArrowheads="1"/>
          </p:cNvSpPr>
          <p:nvPr/>
        </p:nvSpPr>
        <p:spPr bwMode="ltGray">
          <a:xfrm>
            <a:off x="7301706" y="3888582"/>
            <a:ext cx="630238"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a:t>
            </a:r>
            <a:r>
              <a:rPr lang="en-US" altLang="zh-CN" sz="2400" baseline="-25000">
                <a:solidFill>
                  <a:srgbClr val="4D4D4D"/>
                </a:solidFill>
                <a:latin typeface="Times New Roman" panose="02020603050405020304" pitchFamily="18" charset="0"/>
              </a:rPr>
              <a:t>Ra</a:t>
            </a:r>
          </a:p>
        </p:txBody>
      </p:sp>
      <p:sp>
        <p:nvSpPr>
          <p:cNvPr id="36" name="Line 36">
            <a:extLst>
              <a:ext uri="{FF2B5EF4-FFF2-40B4-BE49-F238E27FC236}">
                <a16:creationId xmlns:a16="http://schemas.microsoft.com/office/drawing/2014/main" id="{AA25CB62-424A-4700-9949-B103488EB166}"/>
              </a:ext>
            </a:extLst>
          </p:cNvPr>
          <p:cNvSpPr>
            <a:spLocks noChangeShapeType="1"/>
          </p:cNvSpPr>
          <p:nvPr/>
        </p:nvSpPr>
        <p:spPr bwMode="auto">
          <a:xfrm>
            <a:off x="6652419" y="3409157"/>
            <a:ext cx="649287"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7" name="Line 37">
            <a:extLst>
              <a:ext uri="{FF2B5EF4-FFF2-40B4-BE49-F238E27FC236}">
                <a16:creationId xmlns:a16="http://schemas.microsoft.com/office/drawing/2014/main" id="{E4983FA9-19DA-449D-82F3-13A954FDC174}"/>
              </a:ext>
            </a:extLst>
          </p:cNvPr>
          <p:cNvSpPr>
            <a:spLocks noChangeShapeType="1"/>
          </p:cNvSpPr>
          <p:nvPr/>
        </p:nvSpPr>
        <p:spPr bwMode="auto">
          <a:xfrm flipV="1">
            <a:off x="7517606" y="3696494"/>
            <a:ext cx="0" cy="288925"/>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8" name="Line 38">
            <a:extLst>
              <a:ext uri="{FF2B5EF4-FFF2-40B4-BE49-F238E27FC236}">
                <a16:creationId xmlns:a16="http://schemas.microsoft.com/office/drawing/2014/main" id="{B4B4A47C-1CE3-4EBB-B6E2-EB4CF52CF327}"/>
              </a:ext>
            </a:extLst>
          </p:cNvPr>
          <p:cNvSpPr>
            <a:spLocks noChangeShapeType="1"/>
          </p:cNvSpPr>
          <p:nvPr/>
        </p:nvSpPr>
        <p:spPr bwMode="auto">
          <a:xfrm>
            <a:off x="7804944" y="3409157"/>
            <a:ext cx="360362"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9" name="Text Box 39">
            <a:extLst>
              <a:ext uri="{FF2B5EF4-FFF2-40B4-BE49-F238E27FC236}">
                <a16:creationId xmlns:a16="http://schemas.microsoft.com/office/drawing/2014/main" id="{91D982BB-8C05-4E85-B6B9-10B669219F17}"/>
              </a:ext>
            </a:extLst>
          </p:cNvPr>
          <p:cNvSpPr txBox="1">
            <a:spLocks noChangeArrowheads="1"/>
          </p:cNvSpPr>
          <p:nvPr/>
        </p:nvSpPr>
        <p:spPr bwMode="auto">
          <a:xfrm>
            <a:off x="892969" y="5496719"/>
            <a:ext cx="302999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marL="285750" marR="0" lvl="0" indent="-285750" defTabSz="914400" fontAlgn="base">
              <a:lnSpc>
                <a:spcPct val="100000"/>
              </a:lnSpc>
              <a:spcBef>
                <a:spcPct val="0"/>
              </a:spcBef>
              <a:spcAft>
                <a:spcPct val="0"/>
              </a:spcAft>
              <a:buClr>
                <a:srgbClr val="C00000"/>
              </a:buClr>
              <a:buSzTx/>
              <a:buFont typeface="Wingdings" panose="05000000000000000000" pitchFamily="2" charset="2"/>
              <a:buChar char="q"/>
              <a:tabLst/>
              <a:defRPr kumimoji="0" b="1" i="0" u="none" strike="noStrike" kern="0" cap="none" spc="0" normalizeH="0" baseline="0">
                <a:ln>
                  <a:noFill/>
                </a:ln>
                <a:solidFill>
                  <a:srgbClr val="4D4D4D"/>
                </a:solidFill>
                <a:effectLst/>
                <a:uLnTx/>
                <a:uFillTx/>
                <a:latin typeface="Arial" panose="020B0604020202020204" pitchFamily="34" charset="0"/>
                <a:ea typeface="宋体" panose="02010600030101010101" pitchFamily="2" charset="-122"/>
              </a:defRPr>
            </a:lvl1pPr>
            <a:lvl2pPr marL="742950" indent="-285750" eaLnBrk="0" hangingPunct="0">
              <a:defRPr>
                <a:latin typeface="Arial" panose="020B0604020202020204" pitchFamily="34" charset="0"/>
                <a:ea typeface="宋体" panose="02010600030101010101" pitchFamily="2" charset="-122"/>
              </a:defRPr>
            </a:lvl2pPr>
            <a:lvl3pPr marL="1143000" indent="-228600" eaLnBrk="0" hangingPunct="0">
              <a:defRPr>
                <a:latin typeface="Arial" panose="020B0604020202020204" pitchFamily="34" charset="0"/>
                <a:ea typeface="宋体" panose="02010600030101010101" pitchFamily="2" charset="-122"/>
              </a:defRPr>
            </a:lvl3pPr>
            <a:lvl4pPr marL="1600200" indent="-228600" eaLnBrk="0" hangingPunct="0">
              <a:defRPr>
                <a:latin typeface="Arial" panose="020B0604020202020204" pitchFamily="34" charset="0"/>
                <a:ea typeface="宋体" panose="02010600030101010101" pitchFamily="2" charset="-122"/>
              </a:defRPr>
            </a:lvl4pPr>
            <a:lvl5pPr marL="2057400" indent="-228600" eaLnBrk="0" hangingPunct="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r>
              <a:rPr lang="zh-CN" altLang="en-US" dirty="0"/>
              <a:t>常用，保密并且数字签名</a:t>
            </a:r>
          </a:p>
        </p:txBody>
      </p:sp>
      <p:sp>
        <p:nvSpPr>
          <p:cNvPr id="40" name="文本框 39">
            <a:extLst>
              <a:ext uri="{FF2B5EF4-FFF2-40B4-BE49-F238E27FC236}">
                <a16:creationId xmlns:a16="http://schemas.microsoft.com/office/drawing/2014/main" id="{09A2BF61-172C-4C74-8798-9933EE171D84}"/>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Tree>
    <p:extLst>
      <p:ext uri="{BB962C8B-B14F-4D97-AF65-F5344CB8AC3E}">
        <p14:creationId xmlns:p14="http://schemas.microsoft.com/office/powerpoint/2010/main" val="35542189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标题 3"/>
          <p:cNvSpPr>
            <a:spLocks noGrp="1"/>
          </p:cNvSpPr>
          <p:nvPr>
            <p:ph type="title"/>
          </p:nvPr>
        </p:nvSpPr>
        <p:spPr>
          <a:xfrm>
            <a:off x="2801938" y="585788"/>
            <a:ext cx="3122612" cy="584200"/>
          </a:xfrm>
        </p:spPr>
        <p:txBody>
          <a:bodyPr>
            <a:normAutofit fontScale="90000"/>
          </a:bodyPr>
          <a:lstStyle/>
          <a:p>
            <a:pPr marL="342900" indent="-342900" algn="ctr" eaLnBrk="1" hangingPunct="1"/>
            <a:r>
              <a:rPr lang="zh-CN" altLang="en-US" sz="3300">
                <a:solidFill>
                  <a:schemeClr val="tx2"/>
                </a:solidFill>
                <a:ea typeface="宋体" panose="02010600030101010101" pitchFamily="2" charset="-122"/>
              </a:rPr>
              <a:t>课程内容</a:t>
            </a:r>
          </a:p>
        </p:txBody>
      </p:sp>
      <p:sp>
        <p:nvSpPr>
          <p:cNvPr id="2" name="矩形 1"/>
          <p:cNvSpPr/>
          <p:nvPr/>
        </p:nvSpPr>
        <p:spPr>
          <a:xfrm>
            <a:off x="2988624" y="3255562"/>
            <a:ext cx="2954655" cy="461665"/>
          </a:xfrm>
          <a:prstGeom prst="rect">
            <a:avLst/>
          </a:prstGeom>
          <a:noFill/>
        </p:spPr>
        <p:txBody>
          <a:bodyPr wrap="none">
            <a:spAutoFit/>
          </a:bodyPr>
          <a:lstStyle/>
          <a:p>
            <a:pPr marL="0" lvl="1">
              <a:spcBef>
                <a:spcPts val="2400"/>
              </a:spcBef>
              <a:defRPr/>
            </a:pPr>
            <a:r>
              <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第</a:t>
            </a:r>
            <a:r>
              <a:rPr kumimoji="0" lang="en-US" altLang="zh-CN"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4</a:t>
            </a:r>
            <a:r>
              <a:rPr lang="zh-CN" altLang="en-US" sz="2400" dirty="0">
                <a:solidFill>
                  <a:prstClr val="black"/>
                </a:solidFill>
                <a:latin typeface="幼圆" panose="02010509060101010101" pitchFamily="49" charset="-122"/>
              </a:rPr>
              <a:t>章 认证技术基础</a:t>
            </a:r>
            <a:endPar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endParaRPr>
          </a:p>
        </p:txBody>
      </p:sp>
      <p:sp>
        <p:nvSpPr>
          <p:cNvPr id="3" name="矩形 2"/>
          <p:cNvSpPr/>
          <p:nvPr/>
        </p:nvSpPr>
        <p:spPr>
          <a:xfrm>
            <a:off x="2988624" y="2630929"/>
            <a:ext cx="2954655" cy="461665"/>
          </a:xfrm>
          <a:prstGeom prst="rect">
            <a:avLst/>
          </a:prstGeom>
        </p:spPr>
        <p:txBody>
          <a:bodyPr wrap="none">
            <a:spAutoFit/>
          </a:bodyPr>
          <a:lstStyle/>
          <a:p>
            <a:pPr marL="0" marR="0" lvl="1" indent="0" algn="l" defTabSz="457200" rtl="0" eaLnBrk="1" fontAlgn="auto" latinLnBrk="0" hangingPunct="1">
              <a:lnSpc>
                <a:spcPct val="100000"/>
              </a:lnSpc>
              <a:spcBef>
                <a:spcPts val="240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第</a:t>
            </a:r>
            <a:r>
              <a:rPr kumimoji="0" lang="en-US" altLang="zh-CN"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3</a:t>
            </a:r>
            <a:r>
              <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章 密码技术基础</a:t>
            </a:r>
            <a:endParaRPr kumimoji="0" lang="en-US" altLang="zh-CN"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endParaRPr>
          </a:p>
        </p:txBody>
      </p:sp>
      <p:sp>
        <p:nvSpPr>
          <p:cNvPr id="5" name="矩形 4"/>
          <p:cNvSpPr/>
          <p:nvPr/>
        </p:nvSpPr>
        <p:spPr>
          <a:xfrm>
            <a:off x="2988624" y="2006296"/>
            <a:ext cx="5076670" cy="461665"/>
          </a:xfrm>
          <a:prstGeom prst="rect">
            <a:avLst/>
          </a:prstGeom>
        </p:spPr>
        <p:txBody>
          <a:bodyPr wrap="square">
            <a:spAutoFit/>
          </a:bodyPr>
          <a:lstStyle/>
          <a:p>
            <a:pPr lvl="0">
              <a:defRPr/>
            </a:pPr>
            <a:r>
              <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第</a:t>
            </a:r>
            <a:r>
              <a:rPr kumimoji="0" lang="en-US" altLang="zh-CN"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2</a:t>
            </a:r>
            <a:r>
              <a:rPr lang="zh-CN" altLang="en-US" sz="2400" dirty="0">
                <a:solidFill>
                  <a:prstClr val="black"/>
                </a:solidFill>
                <a:latin typeface="幼圆" panose="02010509060101010101" pitchFamily="49" charset="-122"/>
              </a:rPr>
              <a:t>章 信息安全的体系、模型及评价</a:t>
            </a:r>
            <a:endPar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endParaRPr>
          </a:p>
        </p:txBody>
      </p:sp>
      <p:sp>
        <p:nvSpPr>
          <p:cNvPr id="9" name="矩形 8">
            <a:extLst>
              <a:ext uri="{FF2B5EF4-FFF2-40B4-BE49-F238E27FC236}">
                <a16:creationId xmlns:a16="http://schemas.microsoft.com/office/drawing/2014/main" id="{798D9D8E-B085-4B34-9A2C-887C7168C804}"/>
              </a:ext>
            </a:extLst>
          </p:cNvPr>
          <p:cNvSpPr/>
          <p:nvPr/>
        </p:nvSpPr>
        <p:spPr>
          <a:xfrm>
            <a:off x="2989915" y="4501848"/>
            <a:ext cx="2954655" cy="461665"/>
          </a:xfrm>
          <a:prstGeom prst="rect">
            <a:avLst/>
          </a:prstGeom>
        </p:spPr>
        <p:txBody>
          <a:bodyPr wrap="none">
            <a:spAutoFit/>
          </a:bodyPr>
          <a:lstStyle/>
          <a:p>
            <a:pPr marL="0" marR="0" lvl="1" indent="0" algn="l" defTabSz="457200" rtl="0" eaLnBrk="1" fontAlgn="auto" latinLnBrk="0" hangingPunct="1">
              <a:lnSpc>
                <a:spcPct val="100000"/>
              </a:lnSpc>
              <a:spcBef>
                <a:spcPts val="240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第</a:t>
            </a:r>
            <a:r>
              <a:rPr kumimoji="0" lang="en-US" altLang="zh-CN"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6</a:t>
            </a:r>
            <a:r>
              <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章 网络防御技术</a:t>
            </a:r>
          </a:p>
        </p:txBody>
      </p:sp>
      <p:sp>
        <p:nvSpPr>
          <p:cNvPr id="11" name="矩形 10">
            <a:extLst>
              <a:ext uri="{FF2B5EF4-FFF2-40B4-BE49-F238E27FC236}">
                <a16:creationId xmlns:a16="http://schemas.microsoft.com/office/drawing/2014/main" id="{4062F04F-FE8A-4305-99A7-0233BE2B1C77}"/>
              </a:ext>
            </a:extLst>
          </p:cNvPr>
          <p:cNvSpPr/>
          <p:nvPr/>
        </p:nvSpPr>
        <p:spPr>
          <a:xfrm>
            <a:off x="2988624" y="3878705"/>
            <a:ext cx="2954655" cy="461665"/>
          </a:xfrm>
          <a:prstGeom prst="rect">
            <a:avLst/>
          </a:prstGeom>
        </p:spPr>
        <p:txBody>
          <a:bodyPr wrap="none">
            <a:spAutoFit/>
          </a:bodyPr>
          <a:lstStyle/>
          <a:p>
            <a:pPr marL="0" marR="0" lvl="1" indent="0" algn="l" defTabSz="457200" rtl="0" eaLnBrk="1" fontAlgn="auto" latinLnBrk="0" hangingPunct="1">
              <a:lnSpc>
                <a:spcPct val="100000"/>
              </a:lnSpc>
              <a:spcBef>
                <a:spcPts val="240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第</a:t>
            </a:r>
            <a:r>
              <a:rPr kumimoji="0" lang="en-US" altLang="zh-CN"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5</a:t>
            </a:r>
            <a:r>
              <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章 网络攻击技术</a:t>
            </a:r>
          </a:p>
        </p:txBody>
      </p:sp>
      <p:sp>
        <p:nvSpPr>
          <p:cNvPr id="12" name="矩形 11">
            <a:extLst>
              <a:ext uri="{FF2B5EF4-FFF2-40B4-BE49-F238E27FC236}">
                <a16:creationId xmlns:a16="http://schemas.microsoft.com/office/drawing/2014/main" id="{F0A20C2A-C9AF-4CF4-89E7-30B32B91F535}"/>
              </a:ext>
            </a:extLst>
          </p:cNvPr>
          <p:cNvSpPr/>
          <p:nvPr/>
        </p:nvSpPr>
        <p:spPr>
          <a:xfrm>
            <a:off x="2988624" y="5124991"/>
            <a:ext cx="3877985" cy="461665"/>
          </a:xfrm>
          <a:prstGeom prst="rect">
            <a:avLst/>
          </a:prstGeom>
        </p:spPr>
        <p:txBody>
          <a:bodyPr wrap="none">
            <a:spAutoFit/>
          </a:bodyPr>
          <a:lstStyle/>
          <a:p>
            <a:pPr marL="0" marR="0" lvl="1" indent="0" algn="l" defTabSz="457200" rtl="0" eaLnBrk="1" fontAlgn="auto" latinLnBrk="0" hangingPunct="1">
              <a:lnSpc>
                <a:spcPct val="100000"/>
              </a:lnSpc>
              <a:spcBef>
                <a:spcPts val="240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第</a:t>
            </a:r>
            <a:r>
              <a:rPr kumimoji="0" lang="en-US" altLang="zh-CN"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7</a:t>
            </a:r>
            <a:r>
              <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章 信息安全策略与管理</a:t>
            </a:r>
          </a:p>
        </p:txBody>
      </p:sp>
      <p:sp>
        <p:nvSpPr>
          <p:cNvPr id="13" name="矩形 12">
            <a:extLst>
              <a:ext uri="{FF2B5EF4-FFF2-40B4-BE49-F238E27FC236}">
                <a16:creationId xmlns:a16="http://schemas.microsoft.com/office/drawing/2014/main" id="{A9CA5FEC-40DD-4246-A423-4C91868EAD59}"/>
              </a:ext>
            </a:extLst>
          </p:cNvPr>
          <p:cNvSpPr/>
          <p:nvPr/>
        </p:nvSpPr>
        <p:spPr>
          <a:xfrm>
            <a:off x="2988624" y="1384196"/>
            <a:ext cx="1723549" cy="461665"/>
          </a:xfrm>
          <a:prstGeom prst="rect">
            <a:avLst/>
          </a:prstGeom>
        </p:spPr>
        <p:txBody>
          <a:bodyPr wrap="none">
            <a:spAutoFit/>
          </a:bodyPr>
          <a:lstStyle/>
          <a:p>
            <a:pPr marL="0" lvl="1" eaLnBrk="1" fontAlgn="auto" hangingPunct="1">
              <a:spcBef>
                <a:spcPts val="2400"/>
              </a:spcBef>
              <a:spcAft>
                <a:spcPts val="0"/>
              </a:spcAft>
              <a:defRPr/>
            </a:pPr>
            <a:r>
              <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第</a:t>
            </a:r>
            <a:r>
              <a:rPr kumimoji="0" lang="en-US" altLang="zh-CN"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1</a:t>
            </a:r>
            <a:r>
              <a:rPr lang="zh-CN" altLang="en-US" sz="2400" dirty="0">
                <a:solidFill>
                  <a:prstClr val="black"/>
                </a:solidFill>
                <a:latin typeface="幼圆" panose="02010509060101010101" pitchFamily="49" charset="-122"/>
              </a:rPr>
              <a:t>章 绪论</a:t>
            </a:r>
            <a:endParaRPr kumimoji="0" lang="zh-CN" altLang="en-US" sz="24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endParaRPr>
          </a:p>
        </p:txBody>
      </p:sp>
    </p:spTree>
    <p:extLst>
      <p:ext uri="{BB962C8B-B14F-4D97-AF65-F5344CB8AC3E}">
        <p14:creationId xmlns:p14="http://schemas.microsoft.com/office/powerpoint/2010/main" val="245926833"/>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mph" presetSubtype="2" fill="hold" nodeType="afterEffect">
                                  <p:stCondLst>
                                    <p:cond delay="0"/>
                                  </p:stCondLst>
                                  <p:childTnLst>
                                    <p:animClr clrSpc="rgb" dir="cw">
                                      <p:cBhvr>
                                        <p:cTn id="6" dur="1300" fill="hold"/>
                                        <p:tgtEl>
                                          <p:spTgt spid="2"/>
                                        </p:tgtEl>
                                        <p:attrNameLst>
                                          <p:attrName>fillcolor</p:attrName>
                                        </p:attrNameLst>
                                      </p:cBhvr>
                                      <p:to>
                                        <a:srgbClr val="A53010"/>
                                      </p:to>
                                    </p:animClr>
                                    <p:set>
                                      <p:cBhvr>
                                        <p:cTn id="7" dur="1300" fill="hold"/>
                                        <p:tgtEl>
                                          <p:spTgt spid="2"/>
                                        </p:tgtEl>
                                        <p:attrNameLst>
                                          <p:attrName>fill.type</p:attrName>
                                        </p:attrNameLst>
                                      </p:cBhvr>
                                      <p:to>
                                        <p:strVal val="solid"/>
                                      </p:to>
                                    </p:set>
                                    <p:set>
                                      <p:cBhvr>
                                        <p:cTn id="8" dur="1300" fill="hold"/>
                                        <p:tgtEl>
                                          <p:spTgt spid="2"/>
                                        </p:tgtEl>
                                        <p:attrNameLst>
                                          <p:attrName>fill.on</p:attrName>
                                        </p:attrNameLst>
                                      </p:cBhvr>
                                      <p:to>
                                        <p:strVal val="true"/>
                                      </p:to>
                                    </p:set>
                                  </p:childTnLst>
                                </p:cTn>
                              </p:par>
                            </p:childTnLst>
                          </p:cTn>
                        </p:par>
                        <p:par>
                          <p:cTn id="9" fill="hold">
                            <p:stCondLst>
                              <p:cond delay="1300"/>
                            </p:stCondLst>
                            <p:childTnLst>
                              <p:par>
                                <p:cTn id="10" presetID="3" presetClass="emph" presetSubtype="2" fill="hold" grpId="0" nodeType="afterEffect">
                                  <p:stCondLst>
                                    <p:cond delay="0"/>
                                  </p:stCondLst>
                                  <p:childTnLst>
                                    <p:animClr clrSpc="rgb" dir="cw">
                                      <p:cBhvr override="childStyle">
                                        <p:cTn id="11" dur="2000" fill="hold"/>
                                        <p:tgtEl>
                                          <p:spTgt spid="2"/>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7BF0498A-7C8C-40F7-8B62-EDBD3FE0B168}"/>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矩形 3">
            <a:extLst>
              <a:ext uri="{FF2B5EF4-FFF2-40B4-BE49-F238E27FC236}">
                <a16:creationId xmlns:a16="http://schemas.microsoft.com/office/drawing/2014/main" id="{9474EF6A-24B9-4900-B776-3F74043D2A62}"/>
              </a:ext>
            </a:extLst>
          </p:cNvPr>
          <p:cNvSpPr/>
          <p:nvPr/>
        </p:nvSpPr>
        <p:spPr>
          <a:xfrm>
            <a:off x="915205" y="1479827"/>
            <a:ext cx="2457724" cy="369332"/>
          </a:xfrm>
          <a:prstGeom prst="rect">
            <a:avLst/>
          </a:prstGeom>
        </p:spPr>
        <p:txBody>
          <a:bodyPr wrap="none">
            <a:spAutoFit/>
          </a:bodyPr>
          <a:lstStyle/>
          <a:p>
            <a:r>
              <a:rPr lang="en-US" altLang="zh-CN" dirty="0"/>
              <a:t>3</a:t>
            </a:r>
            <a:r>
              <a:rPr lang="zh-CN" altLang="en-US" dirty="0"/>
              <a:t>、</a:t>
            </a:r>
            <a:r>
              <a:rPr lang="en-US" altLang="zh-CN" dirty="0"/>
              <a:t>hash</a:t>
            </a:r>
            <a:r>
              <a:rPr lang="zh-CN" altLang="en-US" dirty="0"/>
              <a:t>函数通用模型</a:t>
            </a:r>
          </a:p>
        </p:txBody>
      </p:sp>
      <p:sp>
        <p:nvSpPr>
          <p:cNvPr id="5" name="Rectangle 3">
            <a:extLst>
              <a:ext uri="{FF2B5EF4-FFF2-40B4-BE49-F238E27FC236}">
                <a16:creationId xmlns:a16="http://schemas.microsoft.com/office/drawing/2014/main" id="{5525892C-C7D5-4B86-8F1C-294F8DB61199}"/>
              </a:ext>
            </a:extLst>
          </p:cNvPr>
          <p:cNvSpPr txBox="1">
            <a:spLocks noChangeArrowheads="1"/>
          </p:cNvSpPr>
          <p:nvPr/>
        </p:nvSpPr>
        <p:spPr bwMode="gray">
          <a:xfrm>
            <a:off x="687633" y="2057401"/>
            <a:ext cx="8240712" cy="2951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defTabSz="914400"/>
            <a:r>
              <a:rPr lang="zh-CN" altLang="en-US" sz="1800" kern="0" dirty="0">
                <a:latin typeface="+mn-ea"/>
              </a:rPr>
              <a:t>由</a:t>
            </a:r>
            <a:r>
              <a:rPr lang="en-US" altLang="zh-CN" sz="1800" kern="0" dirty="0">
                <a:latin typeface="+mn-ea"/>
              </a:rPr>
              <a:t>Ralph Merkle</a:t>
            </a:r>
            <a:r>
              <a:rPr lang="zh-CN" altLang="en-US" sz="1800" kern="0" dirty="0">
                <a:latin typeface="+mn-ea"/>
              </a:rPr>
              <a:t>于</a:t>
            </a:r>
            <a:r>
              <a:rPr lang="en-US" altLang="zh-CN" sz="1800" kern="0" dirty="0">
                <a:latin typeface="+mn-ea"/>
              </a:rPr>
              <a:t>1989</a:t>
            </a:r>
            <a:r>
              <a:rPr lang="zh-CN" altLang="en-US" sz="1800" kern="0" dirty="0">
                <a:latin typeface="+mn-ea"/>
              </a:rPr>
              <a:t>年提出</a:t>
            </a:r>
          </a:p>
          <a:p>
            <a:pPr defTabSz="914400"/>
            <a:r>
              <a:rPr lang="zh-CN" altLang="en-US" sz="1800" kern="0" dirty="0">
                <a:latin typeface="+mn-ea"/>
                <a:sym typeface="Symbol" panose="05050102010706020507" pitchFamily="18" charset="2"/>
              </a:rPr>
              <a:t>几乎被所有</a:t>
            </a:r>
            <a:r>
              <a:rPr lang="en-US" altLang="zh-CN" sz="1800" kern="0" dirty="0">
                <a:latin typeface="+mn-ea"/>
                <a:sym typeface="Symbol" panose="05050102010706020507" pitchFamily="18" charset="2"/>
              </a:rPr>
              <a:t>hash</a:t>
            </a:r>
            <a:r>
              <a:rPr lang="zh-CN" altLang="en-US" sz="1800" kern="0" dirty="0">
                <a:latin typeface="+mn-ea"/>
                <a:sym typeface="Symbol" panose="05050102010706020507" pitchFamily="18" charset="2"/>
              </a:rPr>
              <a:t>算法采用</a:t>
            </a:r>
          </a:p>
          <a:p>
            <a:pPr defTabSz="914400"/>
            <a:r>
              <a:rPr lang="zh-CN" altLang="en-US" sz="1800" kern="0" dirty="0">
                <a:latin typeface="+mn-ea"/>
                <a:sym typeface="Symbol" panose="05050102010706020507" pitchFamily="18" charset="2"/>
              </a:rPr>
              <a:t>具体做法</a:t>
            </a:r>
            <a:r>
              <a:rPr lang="en-US" altLang="zh-CN" sz="1800" kern="0" dirty="0">
                <a:latin typeface="+mn-ea"/>
                <a:sym typeface="Symbol" panose="05050102010706020507" pitchFamily="18" charset="2"/>
              </a:rPr>
              <a:t>:</a:t>
            </a:r>
          </a:p>
          <a:p>
            <a:pPr lvl="1" defTabSz="914400"/>
            <a:r>
              <a:rPr lang="zh-CN" altLang="en-US" sz="1800" kern="0" dirty="0">
                <a:latin typeface="+mn-ea"/>
                <a:sym typeface="Symbol" panose="05050102010706020507" pitchFamily="18" charset="2"/>
              </a:rPr>
              <a:t>把原始消息</a:t>
            </a:r>
            <a:r>
              <a:rPr lang="en-US" altLang="zh-CN" sz="1800" kern="0" dirty="0">
                <a:latin typeface="+mn-ea"/>
                <a:sym typeface="Symbol" panose="05050102010706020507" pitchFamily="18" charset="2"/>
              </a:rPr>
              <a:t>M</a:t>
            </a:r>
            <a:r>
              <a:rPr lang="zh-CN" altLang="en-US" sz="1800" kern="0" dirty="0">
                <a:latin typeface="+mn-ea"/>
                <a:sym typeface="Symbol" panose="05050102010706020507" pitchFamily="18" charset="2"/>
              </a:rPr>
              <a:t>分成一些固定长度的块</a:t>
            </a:r>
            <a:r>
              <a:rPr lang="en-US" altLang="zh-CN" sz="1800" kern="0" dirty="0">
                <a:latin typeface="+mn-ea"/>
                <a:sym typeface="Symbol" panose="05050102010706020507" pitchFamily="18" charset="2"/>
              </a:rPr>
              <a:t>Y</a:t>
            </a:r>
            <a:r>
              <a:rPr lang="en-US" altLang="zh-CN" sz="1800" kern="0" baseline="-25000" dirty="0">
                <a:latin typeface="+mn-ea"/>
                <a:sym typeface="Symbol" panose="05050102010706020507" pitchFamily="18" charset="2"/>
              </a:rPr>
              <a:t>i</a:t>
            </a:r>
          </a:p>
          <a:p>
            <a:pPr lvl="1" defTabSz="914400"/>
            <a:r>
              <a:rPr lang="zh-CN" altLang="en-US" sz="1800" kern="0" dirty="0">
                <a:latin typeface="+mn-ea"/>
                <a:sym typeface="Symbol" panose="05050102010706020507" pitchFamily="18" charset="2"/>
              </a:rPr>
              <a:t>最后一块</a:t>
            </a:r>
            <a:r>
              <a:rPr lang="en-US" altLang="zh-CN" sz="1800" kern="0" dirty="0">
                <a:latin typeface="+mn-ea"/>
                <a:sym typeface="Symbol" panose="05050102010706020507" pitchFamily="18" charset="2"/>
              </a:rPr>
              <a:t>padding</a:t>
            </a:r>
            <a:r>
              <a:rPr lang="zh-CN" altLang="en-US" sz="1800" kern="0" dirty="0">
                <a:latin typeface="+mn-ea"/>
                <a:sym typeface="Symbol" panose="05050102010706020507" pitchFamily="18" charset="2"/>
              </a:rPr>
              <a:t>并使其包含消息</a:t>
            </a:r>
            <a:r>
              <a:rPr lang="en-US" altLang="zh-CN" sz="1800" kern="0" dirty="0">
                <a:latin typeface="+mn-ea"/>
                <a:sym typeface="Symbol" panose="05050102010706020507" pitchFamily="18" charset="2"/>
              </a:rPr>
              <a:t>M</a:t>
            </a:r>
            <a:r>
              <a:rPr lang="zh-CN" altLang="en-US" sz="1800" kern="0" dirty="0">
                <a:latin typeface="+mn-ea"/>
                <a:sym typeface="Symbol" panose="05050102010706020507" pitchFamily="18" charset="2"/>
              </a:rPr>
              <a:t>的长度</a:t>
            </a:r>
          </a:p>
          <a:p>
            <a:pPr lvl="1" defTabSz="914400"/>
            <a:r>
              <a:rPr lang="zh-CN" altLang="en-US" sz="1800" kern="0" dirty="0">
                <a:latin typeface="+mn-ea"/>
                <a:sym typeface="Symbol" panose="05050102010706020507" pitchFamily="18" charset="2"/>
              </a:rPr>
              <a:t>设定初始值</a:t>
            </a:r>
            <a:r>
              <a:rPr lang="en-US" altLang="zh-CN" sz="1800" kern="0" dirty="0">
                <a:latin typeface="+mn-ea"/>
                <a:sym typeface="Symbol" panose="05050102010706020507" pitchFamily="18" charset="2"/>
              </a:rPr>
              <a:t>CV</a:t>
            </a:r>
            <a:r>
              <a:rPr lang="en-US" altLang="zh-CN" sz="1800" kern="0" baseline="-25000" dirty="0">
                <a:latin typeface="+mn-ea"/>
                <a:sym typeface="Symbol" panose="05050102010706020507" pitchFamily="18" charset="2"/>
              </a:rPr>
              <a:t>0</a:t>
            </a:r>
          </a:p>
          <a:p>
            <a:pPr lvl="1" defTabSz="914400"/>
            <a:r>
              <a:rPr lang="zh-CN" altLang="en-US" sz="1800" kern="0" dirty="0">
                <a:latin typeface="+mn-ea"/>
                <a:sym typeface="Symbol" panose="05050102010706020507" pitchFamily="18" charset="2"/>
              </a:rPr>
              <a:t>压缩函数</a:t>
            </a:r>
            <a:r>
              <a:rPr lang="en-US" altLang="zh-CN" sz="1800" kern="0" dirty="0">
                <a:latin typeface="+mn-ea"/>
                <a:sym typeface="Symbol" panose="05050102010706020507" pitchFamily="18" charset="2"/>
              </a:rPr>
              <a:t>f, </a:t>
            </a:r>
            <a:r>
              <a:rPr lang="en-US" altLang="zh-CN" sz="1800" kern="0" dirty="0" err="1">
                <a:latin typeface="+mn-ea"/>
                <a:sym typeface="Symbol" panose="05050102010706020507" pitchFamily="18" charset="2"/>
              </a:rPr>
              <a:t>CV</a:t>
            </a:r>
            <a:r>
              <a:rPr lang="en-US" altLang="zh-CN" sz="1800" kern="0" baseline="-25000" dirty="0" err="1">
                <a:latin typeface="+mn-ea"/>
                <a:sym typeface="Symbol" panose="05050102010706020507" pitchFamily="18" charset="2"/>
              </a:rPr>
              <a:t>i</a:t>
            </a:r>
            <a:r>
              <a:rPr lang="en-US" altLang="zh-CN" sz="1800" kern="0" dirty="0">
                <a:latin typeface="+mn-ea"/>
                <a:sym typeface="Symbol" panose="05050102010706020507" pitchFamily="18" charset="2"/>
              </a:rPr>
              <a:t>=f(CV</a:t>
            </a:r>
            <a:r>
              <a:rPr lang="en-US" altLang="zh-CN" sz="1800" kern="0" baseline="-25000" dirty="0">
                <a:latin typeface="+mn-ea"/>
                <a:sym typeface="Symbol" panose="05050102010706020507" pitchFamily="18" charset="2"/>
              </a:rPr>
              <a:t>i-1</a:t>
            </a:r>
            <a:r>
              <a:rPr lang="en-US" altLang="zh-CN" sz="1800" kern="0" dirty="0">
                <a:latin typeface="+mn-ea"/>
                <a:sym typeface="Symbol" panose="05050102010706020507" pitchFamily="18" charset="2"/>
              </a:rPr>
              <a:t>,Y</a:t>
            </a:r>
            <a:r>
              <a:rPr lang="en-US" altLang="zh-CN" sz="1800" kern="0" baseline="-25000" dirty="0">
                <a:latin typeface="+mn-ea"/>
                <a:sym typeface="Symbol" panose="05050102010706020507" pitchFamily="18" charset="2"/>
              </a:rPr>
              <a:t>i-1</a:t>
            </a:r>
            <a:r>
              <a:rPr lang="en-US" altLang="zh-CN" sz="1800" kern="0" dirty="0">
                <a:latin typeface="+mn-ea"/>
                <a:sym typeface="Symbol" panose="05050102010706020507" pitchFamily="18" charset="2"/>
              </a:rPr>
              <a:t>)</a:t>
            </a:r>
          </a:p>
          <a:p>
            <a:pPr lvl="1" defTabSz="914400"/>
            <a:r>
              <a:rPr lang="zh-CN" altLang="en-US" sz="1800" kern="0" dirty="0">
                <a:latin typeface="+mn-ea"/>
                <a:sym typeface="Symbol" panose="05050102010706020507" pitchFamily="18" charset="2"/>
              </a:rPr>
              <a:t>最后一个</a:t>
            </a:r>
            <a:r>
              <a:rPr lang="en-US" altLang="zh-CN" sz="1800" kern="0" dirty="0" err="1">
                <a:latin typeface="+mn-ea"/>
                <a:sym typeface="Symbol" panose="05050102010706020507" pitchFamily="18" charset="2"/>
              </a:rPr>
              <a:t>CV</a:t>
            </a:r>
            <a:r>
              <a:rPr lang="en-US" altLang="zh-CN" sz="1800" kern="0" baseline="-25000" dirty="0" err="1">
                <a:latin typeface="+mn-ea"/>
                <a:sym typeface="Symbol" panose="05050102010706020507" pitchFamily="18" charset="2"/>
              </a:rPr>
              <a:t>i</a:t>
            </a:r>
            <a:r>
              <a:rPr lang="zh-CN" altLang="en-US" sz="1800" kern="0" dirty="0">
                <a:latin typeface="+mn-ea"/>
                <a:sym typeface="Symbol" panose="05050102010706020507" pitchFamily="18" charset="2"/>
              </a:rPr>
              <a:t>为</a:t>
            </a:r>
            <a:r>
              <a:rPr lang="en-US" altLang="zh-CN" sz="1800" kern="0" dirty="0">
                <a:latin typeface="+mn-ea"/>
                <a:sym typeface="Symbol" panose="05050102010706020507" pitchFamily="18" charset="2"/>
              </a:rPr>
              <a:t>hash</a:t>
            </a:r>
            <a:r>
              <a:rPr lang="zh-CN" altLang="en-US" sz="1800" kern="0" dirty="0">
                <a:latin typeface="+mn-ea"/>
                <a:sym typeface="Symbol" panose="05050102010706020507" pitchFamily="18" charset="2"/>
              </a:rPr>
              <a:t>值</a:t>
            </a:r>
            <a:endParaRPr lang="zh-CN" altLang="en-US" sz="1800" kern="0" dirty="0">
              <a:latin typeface="+mn-ea"/>
            </a:endParaRPr>
          </a:p>
        </p:txBody>
      </p:sp>
    </p:spTree>
    <p:extLst>
      <p:ext uri="{BB962C8B-B14F-4D97-AF65-F5344CB8AC3E}">
        <p14:creationId xmlns:p14="http://schemas.microsoft.com/office/powerpoint/2010/main" val="40282262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1ACD586A-48ED-4BC6-8E27-59E4E465CF6E}"/>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AutoShape 3">
            <a:extLst>
              <a:ext uri="{FF2B5EF4-FFF2-40B4-BE49-F238E27FC236}">
                <a16:creationId xmlns:a16="http://schemas.microsoft.com/office/drawing/2014/main" id="{EB0873A2-0D07-400B-B5AC-E582E11111CB}"/>
              </a:ext>
            </a:extLst>
          </p:cNvPr>
          <p:cNvSpPr>
            <a:spLocks noChangeArrowheads="1"/>
          </p:cNvSpPr>
          <p:nvPr/>
        </p:nvSpPr>
        <p:spPr bwMode="ltGray">
          <a:xfrm rot="16200000">
            <a:off x="1727200" y="3179762"/>
            <a:ext cx="1371600" cy="685800"/>
          </a:xfrm>
          <a:custGeom>
            <a:avLst/>
            <a:gdLst>
              <a:gd name="T0" fmla="*/ 1200150 w 21600"/>
              <a:gd name="T1" fmla="*/ 342900 h 21600"/>
              <a:gd name="T2" fmla="*/ 685800 w 21600"/>
              <a:gd name="T3" fmla="*/ 685800 h 21600"/>
              <a:gd name="T4" fmla="*/ 171450 w 21600"/>
              <a:gd name="T5" fmla="*/ 342900 h 21600"/>
              <a:gd name="T6" fmla="*/ 68580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lnTo>
                  <a:pt x="0" y="0"/>
                </a:lnTo>
                <a:close/>
              </a:path>
            </a:pathLst>
          </a:custGeom>
          <a:solidFill>
            <a:srgbClr val="C0C0C0"/>
          </a:solidFill>
          <a:ln>
            <a:noFill/>
          </a:ln>
          <a:effectLst>
            <a:prstShdw prst="shdw17" dist="17961" dir="13500000">
              <a:srgbClr val="737373"/>
            </a:prstShdw>
          </a:effectLst>
          <a:extLst>
            <a:ext uri="{91240B29-F687-4F45-9708-019B960494DF}">
              <a14:hiddenLine xmlns:a14="http://schemas.microsoft.com/office/drawing/2010/main" w="9525" cap="rnd">
                <a:solidFill>
                  <a:srgbClr val="000000"/>
                </a:solidFill>
                <a:miter lim="800000"/>
                <a:headEnd/>
                <a:tailEnd/>
              </a14:hiddenLine>
            </a:ext>
          </a:extLst>
        </p:spPr>
        <p:txBody>
          <a:bodyPr vert="eaVert" wrap="none" anchor="ctr"/>
          <a:lstStyle/>
          <a:p>
            <a:pPr defTabSz="914400" fontAlgn="base">
              <a:spcBef>
                <a:spcPct val="0"/>
              </a:spcBef>
              <a:spcAft>
                <a:spcPct val="0"/>
              </a:spcAft>
            </a:pPr>
            <a:endParaRPr lang="zh-CN" altLang="en-US">
              <a:solidFill>
                <a:srgbClr val="4D4D4D"/>
              </a:solidFill>
              <a:latin typeface="Arial" panose="020B0604020202020204" pitchFamily="34" charset="0"/>
              <a:ea typeface="宋体" panose="02010600030101010101" pitchFamily="2" charset="-122"/>
            </a:endParaRPr>
          </a:p>
        </p:txBody>
      </p:sp>
      <p:sp>
        <p:nvSpPr>
          <p:cNvPr id="5" name="Line 4">
            <a:extLst>
              <a:ext uri="{FF2B5EF4-FFF2-40B4-BE49-F238E27FC236}">
                <a16:creationId xmlns:a16="http://schemas.microsoft.com/office/drawing/2014/main" id="{93EB98D3-B062-4F6A-BFEE-0F37A2964C3C}"/>
              </a:ext>
            </a:extLst>
          </p:cNvPr>
          <p:cNvSpPr>
            <a:spLocks noChangeShapeType="1"/>
          </p:cNvSpPr>
          <p:nvPr/>
        </p:nvSpPr>
        <p:spPr bwMode="ltGray">
          <a:xfrm>
            <a:off x="1574800" y="2493962"/>
            <a:ext cx="0" cy="7620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6" name="Line 5">
            <a:extLst>
              <a:ext uri="{FF2B5EF4-FFF2-40B4-BE49-F238E27FC236}">
                <a16:creationId xmlns:a16="http://schemas.microsoft.com/office/drawing/2014/main" id="{565021AE-F534-44D9-A8A3-4C278E205EA2}"/>
              </a:ext>
            </a:extLst>
          </p:cNvPr>
          <p:cNvSpPr>
            <a:spLocks noChangeShapeType="1"/>
          </p:cNvSpPr>
          <p:nvPr/>
        </p:nvSpPr>
        <p:spPr bwMode="ltGray">
          <a:xfrm>
            <a:off x="1574800" y="3255962"/>
            <a:ext cx="5334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7" name="Line 6">
            <a:extLst>
              <a:ext uri="{FF2B5EF4-FFF2-40B4-BE49-F238E27FC236}">
                <a16:creationId xmlns:a16="http://schemas.microsoft.com/office/drawing/2014/main" id="{FC6F4F6F-26E1-45D2-BE01-9220BEADC5D7}"/>
              </a:ext>
            </a:extLst>
          </p:cNvPr>
          <p:cNvSpPr>
            <a:spLocks noChangeShapeType="1"/>
          </p:cNvSpPr>
          <p:nvPr/>
        </p:nvSpPr>
        <p:spPr bwMode="ltGray">
          <a:xfrm flipH="1">
            <a:off x="1498600" y="2722562"/>
            <a:ext cx="152400" cy="1524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8" name="Text Box 7">
            <a:extLst>
              <a:ext uri="{FF2B5EF4-FFF2-40B4-BE49-F238E27FC236}">
                <a16:creationId xmlns:a16="http://schemas.microsoft.com/office/drawing/2014/main" id="{1549991A-6B9E-4B7F-A5E3-C6E187EC447E}"/>
              </a:ext>
            </a:extLst>
          </p:cNvPr>
          <p:cNvSpPr txBox="1">
            <a:spLocks noChangeArrowheads="1"/>
          </p:cNvSpPr>
          <p:nvPr/>
        </p:nvSpPr>
        <p:spPr bwMode="ltGray">
          <a:xfrm>
            <a:off x="1177925" y="2611437"/>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b</a:t>
            </a:r>
          </a:p>
        </p:txBody>
      </p:sp>
      <p:sp>
        <p:nvSpPr>
          <p:cNvPr id="9" name="Text Box 8">
            <a:extLst>
              <a:ext uri="{FF2B5EF4-FFF2-40B4-BE49-F238E27FC236}">
                <a16:creationId xmlns:a16="http://schemas.microsoft.com/office/drawing/2014/main" id="{DB6014D3-8B2D-4135-B2F2-A0980A8AA6ED}"/>
              </a:ext>
            </a:extLst>
          </p:cNvPr>
          <p:cNvSpPr txBox="1">
            <a:spLocks noChangeArrowheads="1"/>
          </p:cNvSpPr>
          <p:nvPr/>
        </p:nvSpPr>
        <p:spPr bwMode="ltGray">
          <a:xfrm>
            <a:off x="1406525" y="2154237"/>
            <a:ext cx="4937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Y</a:t>
            </a:r>
            <a:r>
              <a:rPr lang="en-US" altLang="zh-CN" sz="1400">
                <a:solidFill>
                  <a:srgbClr val="4D4D4D"/>
                </a:solidFill>
                <a:latin typeface="Times New Roman" panose="02020603050405020304" pitchFamily="18" charset="0"/>
              </a:rPr>
              <a:t>0</a:t>
            </a:r>
            <a:endParaRPr lang="en-US" altLang="zh-CN" sz="2400">
              <a:solidFill>
                <a:srgbClr val="4D4D4D"/>
              </a:solidFill>
              <a:latin typeface="Times New Roman" panose="02020603050405020304" pitchFamily="18" charset="0"/>
            </a:endParaRPr>
          </a:p>
        </p:txBody>
      </p:sp>
      <p:sp>
        <p:nvSpPr>
          <p:cNvPr id="10" name="Line 9">
            <a:extLst>
              <a:ext uri="{FF2B5EF4-FFF2-40B4-BE49-F238E27FC236}">
                <a16:creationId xmlns:a16="http://schemas.microsoft.com/office/drawing/2014/main" id="{BA03FA70-E3A2-46EB-B2F6-4E0A1C3C0CBC}"/>
              </a:ext>
            </a:extLst>
          </p:cNvPr>
          <p:cNvSpPr>
            <a:spLocks noChangeShapeType="1"/>
          </p:cNvSpPr>
          <p:nvPr/>
        </p:nvSpPr>
        <p:spPr bwMode="ltGray">
          <a:xfrm>
            <a:off x="1270000" y="3713162"/>
            <a:ext cx="8382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1" name="Line 10">
            <a:extLst>
              <a:ext uri="{FF2B5EF4-FFF2-40B4-BE49-F238E27FC236}">
                <a16:creationId xmlns:a16="http://schemas.microsoft.com/office/drawing/2014/main" id="{3DE2B47D-F6AE-48C5-B2DF-57A3F87F3843}"/>
              </a:ext>
            </a:extLst>
          </p:cNvPr>
          <p:cNvSpPr>
            <a:spLocks noChangeShapeType="1"/>
          </p:cNvSpPr>
          <p:nvPr/>
        </p:nvSpPr>
        <p:spPr bwMode="ltGray">
          <a:xfrm flipV="1">
            <a:off x="1574800" y="3636962"/>
            <a:ext cx="152400" cy="1524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2" name="Text Box 11">
            <a:extLst>
              <a:ext uri="{FF2B5EF4-FFF2-40B4-BE49-F238E27FC236}">
                <a16:creationId xmlns:a16="http://schemas.microsoft.com/office/drawing/2014/main" id="{3CC09C8E-F498-48D8-96EF-CF0D3E23A4AD}"/>
              </a:ext>
            </a:extLst>
          </p:cNvPr>
          <p:cNvSpPr txBox="1">
            <a:spLocks noChangeArrowheads="1"/>
          </p:cNvSpPr>
          <p:nvPr/>
        </p:nvSpPr>
        <p:spPr bwMode="ltGray">
          <a:xfrm>
            <a:off x="1482725" y="3297237"/>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n</a:t>
            </a:r>
          </a:p>
        </p:txBody>
      </p:sp>
      <p:sp>
        <p:nvSpPr>
          <p:cNvPr id="13" name="Text Box 12">
            <a:extLst>
              <a:ext uri="{FF2B5EF4-FFF2-40B4-BE49-F238E27FC236}">
                <a16:creationId xmlns:a16="http://schemas.microsoft.com/office/drawing/2014/main" id="{7A3B6805-53CC-4419-93B0-C22CC11C458A}"/>
              </a:ext>
            </a:extLst>
          </p:cNvPr>
          <p:cNvSpPr txBox="1">
            <a:spLocks noChangeArrowheads="1"/>
          </p:cNvSpPr>
          <p:nvPr/>
        </p:nvSpPr>
        <p:spPr bwMode="ltGray">
          <a:xfrm>
            <a:off x="796925" y="3470275"/>
            <a:ext cx="522288" cy="581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1600">
                <a:solidFill>
                  <a:srgbClr val="4D4D4D"/>
                </a:solidFill>
                <a:latin typeface="Times New Roman" panose="02020603050405020304" pitchFamily="18" charset="0"/>
              </a:rPr>
              <a:t>IV=</a:t>
            </a:r>
          </a:p>
          <a:p>
            <a:pPr defTabSz="914400" fontAlgn="base">
              <a:spcBef>
                <a:spcPct val="0"/>
              </a:spcBef>
              <a:spcAft>
                <a:spcPct val="0"/>
              </a:spcAft>
            </a:pPr>
            <a:r>
              <a:rPr lang="en-US" altLang="zh-CN" sz="1600">
                <a:solidFill>
                  <a:srgbClr val="4D4D4D"/>
                </a:solidFill>
                <a:latin typeface="Times New Roman" panose="02020603050405020304" pitchFamily="18" charset="0"/>
              </a:rPr>
              <a:t>CV</a:t>
            </a:r>
            <a:r>
              <a:rPr lang="en-US" altLang="zh-CN" sz="900">
                <a:solidFill>
                  <a:srgbClr val="4D4D4D"/>
                </a:solidFill>
                <a:latin typeface="Times New Roman" panose="02020603050405020304" pitchFamily="18" charset="0"/>
              </a:rPr>
              <a:t>0</a:t>
            </a:r>
            <a:endParaRPr lang="en-US" altLang="zh-CN" sz="1600">
              <a:solidFill>
                <a:srgbClr val="4D4D4D"/>
              </a:solidFill>
              <a:latin typeface="Times New Roman" panose="02020603050405020304" pitchFamily="18" charset="0"/>
            </a:endParaRPr>
          </a:p>
        </p:txBody>
      </p:sp>
      <p:sp>
        <p:nvSpPr>
          <p:cNvPr id="14" name="Text Box 13">
            <a:extLst>
              <a:ext uri="{FF2B5EF4-FFF2-40B4-BE49-F238E27FC236}">
                <a16:creationId xmlns:a16="http://schemas.microsoft.com/office/drawing/2014/main" id="{9EADF3E2-E1FF-4436-8F5E-72F5B8AF5BB3}"/>
              </a:ext>
            </a:extLst>
          </p:cNvPr>
          <p:cNvSpPr txBox="1">
            <a:spLocks noChangeArrowheads="1"/>
          </p:cNvSpPr>
          <p:nvPr/>
        </p:nvSpPr>
        <p:spPr bwMode="ltGray">
          <a:xfrm>
            <a:off x="2260600" y="3294062"/>
            <a:ext cx="285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f</a:t>
            </a:r>
          </a:p>
        </p:txBody>
      </p:sp>
      <p:sp>
        <p:nvSpPr>
          <p:cNvPr id="15" name="AutoShape 14">
            <a:extLst>
              <a:ext uri="{FF2B5EF4-FFF2-40B4-BE49-F238E27FC236}">
                <a16:creationId xmlns:a16="http://schemas.microsoft.com/office/drawing/2014/main" id="{058EC3A0-046C-436C-8EA8-A91D0083CB63}"/>
              </a:ext>
            </a:extLst>
          </p:cNvPr>
          <p:cNvSpPr>
            <a:spLocks noChangeArrowheads="1"/>
          </p:cNvSpPr>
          <p:nvPr/>
        </p:nvSpPr>
        <p:spPr bwMode="ltGray">
          <a:xfrm rot="16200000">
            <a:off x="3190875" y="3176587"/>
            <a:ext cx="1371600" cy="685800"/>
          </a:xfrm>
          <a:custGeom>
            <a:avLst/>
            <a:gdLst>
              <a:gd name="T0" fmla="*/ 1200150 w 21600"/>
              <a:gd name="T1" fmla="*/ 342900 h 21600"/>
              <a:gd name="T2" fmla="*/ 685800 w 21600"/>
              <a:gd name="T3" fmla="*/ 685800 h 21600"/>
              <a:gd name="T4" fmla="*/ 171450 w 21600"/>
              <a:gd name="T5" fmla="*/ 342900 h 21600"/>
              <a:gd name="T6" fmla="*/ 68580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lnTo>
                  <a:pt x="0" y="0"/>
                </a:lnTo>
                <a:close/>
              </a:path>
            </a:pathLst>
          </a:custGeom>
          <a:solidFill>
            <a:srgbClr val="C0C0C0"/>
          </a:solidFill>
          <a:ln>
            <a:noFill/>
          </a:ln>
          <a:effectLst>
            <a:prstShdw prst="shdw17" dist="17961" dir="13500000">
              <a:srgbClr val="737373"/>
            </a:prstShdw>
          </a:effectLst>
          <a:extLst>
            <a:ext uri="{91240B29-F687-4F45-9708-019B960494DF}">
              <a14:hiddenLine xmlns:a14="http://schemas.microsoft.com/office/drawing/2010/main" w="9525" cap="rnd">
                <a:solidFill>
                  <a:srgbClr val="000000"/>
                </a:solidFill>
                <a:miter lim="800000"/>
                <a:headEnd/>
                <a:tailEnd/>
              </a14:hiddenLine>
            </a:ext>
          </a:extLst>
        </p:spPr>
        <p:txBody>
          <a:bodyPr vert="eaVert" wrap="none" anchor="ctr"/>
          <a:lstStyle/>
          <a:p>
            <a:pPr defTabSz="914400" fontAlgn="base">
              <a:spcBef>
                <a:spcPct val="0"/>
              </a:spcBef>
              <a:spcAft>
                <a:spcPct val="0"/>
              </a:spcAft>
            </a:pPr>
            <a:endParaRPr lang="zh-CN" altLang="en-US">
              <a:solidFill>
                <a:srgbClr val="4D4D4D"/>
              </a:solidFill>
              <a:latin typeface="Arial" panose="020B0604020202020204" pitchFamily="34" charset="0"/>
              <a:ea typeface="宋体" panose="02010600030101010101" pitchFamily="2" charset="-122"/>
            </a:endParaRPr>
          </a:p>
        </p:txBody>
      </p:sp>
      <p:sp>
        <p:nvSpPr>
          <p:cNvPr id="16" name="Line 15">
            <a:extLst>
              <a:ext uri="{FF2B5EF4-FFF2-40B4-BE49-F238E27FC236}">
                <a16:creationId xmlns:a16="http://schemas.microsoft.com/office/drawing/2014/main" id="{E085D594-D4E1-4575-89E2-7EFDCC0E3BE7}"/>
              </a:ext>
            </a:extLst>
          </p:cNvPr>
          <p:cNvSpPr>
            <a:spLocks noChangeShapeType="1"/>
          </p:cNvSpPr>
          <p:nvPr/>
        </p:nvSpPr>
        <p:spPr bwMode="ltGray">
          <a:xfrm>
            <a:off x="3038475" y="2490787"/>
            <a:ext cx="0" cy="7620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7" name="Line 16">
            <a:extLst>
              <a:ext uri="{FF2B5EF4-FFF2-40B4-BE49-F238E27FC236}">
                <a16:creationId xmlns:a16="http://schemas.microsoft.com/office/drawing/2014/main" id="{3EF6B39D-F0FE-4A90-AE8C-54F00676E76E}"/>
              </a:ext>
            </a:extLst>
          </p:cNvPr>
          <p:cNvSpPr>
            <a:spLocks noChangeShapeType="1"/>
          </p:cNvSpPr>
          <p:nvPr/>
        </p:nvSpPr>
        <p:spPr bwMode="ltGray">
          <a:xfrm>
            <a:off x="3038475" y="3252787"/>
            <a:ext cx="5334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8" name="Line 17">
            <a:extLst>
              <a:ext uri="{FF2B5EF4-FFF2-40B4-BE49-F238E27FC236}">
                <a16:creationId xmlns:a16="http://schemas.microsoft.com/office/drawing/2014/main" id="{2C04A80F-2401-4622-B4FE-EDB703074F8B}"/>
              </a:ext>
            </a:extLst>
          </p:cNvPr>
          <p:cNvSpPr>
            <a:spLocks noChangeShapeType="1"/>
          </p:cNvSpPr>
          <p:nvPr/>
        </p:nvSpPr>
        <p:spPr bwMode="ltGray">
          <a:xfrm flipH="1">
            <a:off x="2962275" y="2719387"/>
            <a:ext cx="152400" cy="1524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9" name="Text Box 18">
            <a:extLst>
              <a:ext uri="{FF2B5EF4-FFF2-40B4-BE49-F238E27FC236}">
                <a16:creationId xmlns:a16="http://schemas.microsoft.com/office/drawing/2014/main" id="{85F5ADA8-CB2F-4825-8AF8-28F3A3F907BC}"/>
              </a:ext>
            </a:extLst>
          </p:cNvPr>
          <p:cNvSpPr txBox="1">
            <a:spLocks noChangeArrowheads="1"/>
          </p:cNvSpPr>
          <p:nvPr/>
        </p:nvSpPr>
        <p:spPr bwMode="ltGray">
          <a:xfrm>
            <a:off x="2641600" y="2608262"/>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b</a:t>
            </a:r>
          </a:p>
        </p:txBody>
      </p:sp>
      <p:sp>
        <p:nvSpPr>
          <p:cNvPr id="20" name="Text Box 19">
            <a:extLst>
              <a:ext uri="{FF2B5EF4-FFF2-40B4-BE49-F238E27FC236}">
                <a16:creationId xmlns:a16="http://schemas.microsoft.com/office/drawing/2014/main" id="{88FF04A6-F7C1-4FF8-B99A-F533DC8F38FB}"/>
              </a:ext>
            </a:extLst>
          </p:cNvPr>
          <p:cNvSpPr txBox="1">
            <a:spLocks noChangeArrowheads="1"/>
          </p:cNvSpPr>
          <p:nvPr/>
        </p:nvSpPr>
        <p:spPr bwMode="ltGray">
          <a:xfrm>
            <a:off x="2870200" y="2151062"/>
            <a:ext cx="4937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Y</a:t>
            </a:r>
            <a:r>
              <a:rPr lang="en-US" altLang="zh-CN" sz="1400">
                <a:solidFill>
                  <a:srgbClr val="4D4D4D"/>
                </a:solidFill>
                <a:latin typeface="Times New Roman" panose="02020603050405020304" pitchFamily="18" charset="0"/>
              </a:rPr>
              <a:t>1</a:t>
            </a:r>
            <a:endParaRPr lang="en-US" altLang="zh-CN" sz="2400">
              <a:solidFill>
                <a:srgbClr val="4D4D4D"/>
              </a:solidFill>
              <a:latin typeface="Times New Roman" panose="02020603050405020304" pitchFamily="18" charset="0"/>
            </a:endParaRPr>
          </a:p>
        </p:txBody>
      </p:sp>
      <p:sp>
        <p:nvSpPr>
          <p:cNvPr id="21" name="Line 20">
            <a:extLst>
              <a:ext uri="{FF2B5EF4-FFF2-40B4-BE49-F238E27FC236}">
                <a16:creationId xmlns:a16="http://schemas.microsoft.com/office/drawing/2014/main" id="{49FFCF2C-DCE9-4CAF-8969-BD5211C6A4EE}"/>
              </a:ext>
            </a:extLst>
          </p:cNvPr>
          <p:cNvSpPr>
            <a:spLocks noChangeShapeType="1"/>
          </p:cNvSpPr>
          <p:nvPr/>
        </p:nvSpPr>
        <p:spPr bwMode="ltGray">
          <a:xfrm>
            <a:off x="2733675" y="3709987"/>
            <a:ext cx="8382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2" name="Line 21">
            <a:extLst>
              <a:ext uri="{FF2B5EF4-FFF2-40B4-BE49-F238E27FC236}">
                <a16:creationId xmlns:a16="http://schemas.microsoft.com/office/drawing/2014/main" id="{2DED8E5F-C52F-4173-88A8-C706AC004BB6}"/>
              </a:ext>
            </a:extLst>
          </p:cNvPr>
          <p:cNvSpPr>
            <a:spLocks noChangeShapeType="1"/>
          </p:cNvSpPr>
          <p:nvPr/>
        </p:nvSpPr>
        <p:spPr bwMode="ltGray">
          <a:xfrm flipV="1">
            <a:off x="3038475" y="3633787"/>
            <a:ext cx="152400" cy="1524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3" name="Text Box 22">
            <a:extLst>
              <a:ext uri="{FF2B5EF4-FFF2-40B4-BE49-F238E27FC236}">
                <a16:creationId xmlns:a16="http://schemas.microsoft.com/office/drawing/2014/main" id="{CCEC382A-2081-4A24-99A4-E3170E06086C}"/>
              </a:ext>
            </a:extLst>
          </p:cNvPr>
          <p:cNvSpPr txBox="1">
            <a:spLocks noChangeArrowheads="1"/>
          </p:cNvSpPr>
          <p:nvPr/>
        </p:nvSpPr>
        <p:spPr bwMode="ltGray">
          <a:xfrm>
            <a:off x="2946400" y="3294062"/>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n</a:t>
            </a:r>
          </a:p>
        </p:txBody>
      </p:sp>
      <p:sp>
        <p:nvSpPr>
          <p:cNvPr id="24" name="Text Box 23">
            <a:extLst>
              <a:ext uri="{FF2B5EF4-FFF2-40B4-BE49-F238E27FC236}">
                <a16:creationId xmlns:a16="http://schemas.microsoft.com/office/drawing/2014/main" id="{DCC0436B-6A3A-4514-A27A-C3D1D1F3F02E}"/>
              </a:ext>
            </a:extLst>
          </p:cNvPr>
          <p:cNvSpPr txBox="1">
            <a:spLocks noChangeArrowheads="1"/>
          </p:cNvSpPr>
          <p:nvPr/>
        </p:nvSpPr>
        <p:spPr bwMode="ltGray">
          <a:xfrm>
            <a:off x="3724275" y="3290887"/>
            <a:ext cx="285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f</a:t>
            </a:r>
          </a:p>
        </p:txBody>
      </p:sp>
      <p:sp>
        <p:nvSpPr>
          <p:cNvPr id="25" name="AutoShape 24">
            <a:extLst>
              <a:ext uri="{FF2B5EF4-FFF2-40B4-BE49-F238E27FC236}">
                <a16:creationId xmlns:a16="http://schemas.microsoft.com/office/drawing/2014/main" id="{3EDADE0D-79B5-407D-B5EE-0F5F1B80A1EE}"/>
              </a:ext>
            </a:extLst>
          </p:cNvPr>
          <p:cNvSpPr>
            <a:spLocks noChangeArrowheads="1"/>
          </p:cNvSpPr>
          <p:nvPr/>
        </p:nvSpPr>
        <p:spPr bwMode="ltGray">
          <a:xfrm rot="16200000">
            <a:off x="6489700" y="3176587"/>
            <a:ext cx="1371600" cy="685800"/>
          </a:xfrm>
          <a:custGeom>
            <a:avLst/>
            <a:gdLst>
              <a:gd name="T0" fmla="*/ 1200150 w 21600"/>
              <a:gd name="T1" fmla="*/ 342900 h 21600"/>
              <a:gd name="T2" fmla="*/ 685800 w 21600"/>
              <a:gd name="T3" fmla="*/ 685800 h 21600"/>
              <a:gd name="T4" fmla="*/ 171450 w 21600"/>
              <a:gd name="T5" fmla="*/ 342900 h 21600"/>
              <a:gd name="T6" fmla="*/ 68580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lnTo>
                  <a:pt x="0" y="0"/>
                </a:lnTo>
                <a:close/>
              </a:path>
            </a:pathLst>
          </a:custGeom>
          <a:solidFill>
            <a:srgbClr val="C0C0C0"/>
          </a:solidFill>
          <a:ln>
            <a:noFill/>
          </a:ln>
          <a:effectLst>
            <a:prstShdw prst="shdw17" dist="17961" dir="13500000">
              <a:srgbClr val="737373"/>
            </a:prstShdw>
          </a:effectLst>
          <a:extLst>
            <a:ext uri="{91240B29-F687-4F45-9708-019B960494DF}">
              <a14:hiddenLine xmlns:a14="http://schemas.microsoft.com/office/drawing/2010/main" w="9525" cap="rnd">
                <a:solidFill>
                  <a:srgbClr val="000000"/>
                </a:solidFill>
                <a:miter lim="800000"/>
                <a:headEnd/>
                <a:tailEnd/>
              </a14:hiddenLine>
            </a:ext>
          </a:extLst>
        </p:spPr>
        <p:txBody>
          <a:bodyPr vert="eaVert" wrap="none" anchor="ctr"/>
          <a:lstStyle/>
          <a:p>
            <a:pPr defTabSz="914400" fontAlgn="base">
              <a:spcBef>
                <a:spcPct val="0"/>
              </a:spcBef>
              <a:spcAft>
                <a:spcPct val="0"/>
              </a:spcAft>
            </a:pPr>
            <a:endParaRPr lang="zh-CN" altLang="en-US">
              <a:solidFill>
                <a:srgbClr val="4D4D4D"/>
              </a:solidFill>
              <a:latin typeface="Arial" panose="020B0604020202020204" pitchFamily="34" charset="0"/>
              <a:ea typeface="宋体" panose="02010600030101010101" pitchFamily="2" charset="-122"/>
            </a:endParaRPr>
          </a:p>
        </p:txBody>
      </p:sp>
      <p:sp>
        <p:nvSpPr>
          <p:cNvPr id="26" name="Line 25">
            <a:extLst>
              <a:ext uri="{FF2B5EF4-FFF2-40B4-BE49-F238E27FC236}">
                <a16:creationId xmlns:a16="http://schemas.microsoft.com/office/drawing/2014/main" id="{DD2F6BFF-9A39-486C-8F2C-E9882199F2FB}"/>
              </a:ext>
            </a:extLst>
          </p:cNvPr>
          <p:cNvSpPr>
            <a:spLocks noChangeShapeType="1"/>
          </p:cNvSpPr>
          <p:nvPr/>
        </p:nvSpPr>
        <p:spPr bwMode="ltGray">
          <a:xfrm>
            <a:off x="6337300" y="2490787"/>
            <a:ext cx="0" cy="7620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7" name="Line 26">
            <a:extLst>
              <a:ext uri="{FF2B5EF4-FFF2-40B4-BE49-F238E27FC236}">
                <a16:creationId xmlns:a16="http://schemas.microsoft.com/office/drawing/2014/main" id="{5D0FFB3C-F4C1-427F-B618-1715C53F73AC}"/>
              </a:ext>
            </a:extLst>
          </p:cNvPr>
          <p:cNvSpPr>
            <a:spLocks noChangeShapeType="1"/>
          </p:cNvSpPr>
          <p:nvPr/>
        </p:nvSpPr>
        <p:spPr bwMode="ltGray">
          <a:xfrm>
            <a:off x="6337300" y="3252787"/>
            <a:ext cx="5334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8" name="Line 27">
            <a:extLst>
              <a:ext uri="{FF2B5EF4-FFF2-40B4-BE49-F238E27FC236}">
                <a16:creationId xmlns:a16="http://schemas.microsoft.com/office/drawing/2014/main" id="{59627BDB-B7CF-44EA-9419-D4AE20C6FADD}"/>
              </a:ext>
            </a:extLst>
          </p:cNvPr>
          <p:cNvSpPr>
            <a:spLocks noChangeShapeType="1"/>
          </p:cNvSpPr>
          <p:nvPr/>
        </p:nvSpPr>
        <p:spPr bwMode="ltGray">
          <a:xfrm flipH="1">
            <a:off x="6261100" y="2719387"/>
            <a:ext cx="152400" cy="1524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9" name="Text Box 28">
            <a:extLst>
              <a:ext uri="{FF2B5EF4-FFF2-40B4-BE49-F238E27FC236}">
                <a16:creationId xmlns:a16="http://schemas.microsoft.com/office/drawing/2014/main" id="{29BD0E22-EDBD-485E-BCA5-71D97B4A679A}"/>
              </a:ext>
            </a:extLst>
          </p:cNvPr>
          <p:cNvSpPr txBox="1">
            <a:spLocks noChangeArrowheads="1"/>
          </p:cNvSpPr>
          <p:nvPr/>
        </p:nvSpPr>
        <p:spPr bwMode="ltGray">
          <a:xfrm>
            <a:off x="5940425" y="2608262"/>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b</a:t>
            </a:r>
          </a:p>
        </p:txBody>
      </p:sp>
      <p:sp>
        <p:nvSpPr>
          <p:cNvPr id="30" name="Text Box 29">
            <a:extLst>
              <a:ext uri="{FF2B5EF4-FFF2-40B4-BE49-F238E27FC236}">
                <a16:creationId xmlns:a16="http://schemas.microsoft.com/office/drawing/2014/main" id="{22359EF5-FC5D-4A05-B400-8156F760D5E5}"/>
              </a:ext>
            </a:extLst>
          </p:cNvPr>
          <p:cNvSpPr txBox="1">
            <a:spLocks noChangeArrowheads="1"/>
          </p:cNvSpPr>
          <p:nvPr/>
        </p:nvSpPr>
        <p:spPr bwMode="ltGray">
          <a:xfrm>
            <a:off x="6169025" y="2151062"/>
            <a:ext cx="6604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Y</a:t>
            </a:r>
            <a:r>
              <a:rPr lang="en-US" altLang="zh-CN" sz="1400">
                <a:solidFill>
                  <a:srgbClr val="4D4D4D"/>
                </a:solidFill>
                <a:latin typeface="Times New Roman" panose="02020603050405020304" pitchFamily="18" charset="0"/>
              </a:rPr>
              <a:t>L-1</a:t>
            </a:r>
            <a:endParaRPr lang="en-US" altLang="zh-CN" sz="2400">
              <a:solidFill>
                <a:srgbClr val="4D4D4D"/>
              </a:solidFill>
              <a:latin typeface="Times New Roman" panose="02020603050405020304" pitchFamily="18" charset="0"/>
            </a:endParaRPr>
          </a:p>
        </p:txBody>
      </p:sp>
      <p:sp>
        <p:nvSpPr>
          <p:cNvPr id="31" name="Line 30">
            <a:extLst>
              <a:ext uri="{FF2B5EF4-FFF2-40B4-BE49-F238E27FC236}">
                <a16:creationId xmlns:a16="http://schemas.microsoft.com/office/drawing/2014/main" id="{A5D3EED6-6E0C-41F7-B2D0-B069636D1BC5}"/>
              </a:ext>
            </a:extLst>
          </p:cNvPr>
          <p:cNvSpPr>
            <a:spLocks noChangeShapeType="1"/>
          </p:cNvSpPr>
          <p:nvPr/>
        </p:nvSpPr>
        <p:spPr bwMode="ltGray">
          <a:xfrm>
            <a:off x="6032500" y="3709987"/>
            <a:ext cx="8382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2" name="Line 31">
            <a:extLst>
              <a:ext uri="{FF2B5EF4-FFF2-40B4-BE49-F238E27FC236}">
                <a16:creationId xmlns:a16="http://schemas.microsoft.com/office/drawing/2014/main" id="{A1991BB0-7527-4F05-B94B-AA6453D6A05A}"/>
              </a:ext>
            </a:extLst>
          </p:cNvPr>
          <p:cNvSpPr>
            <a:spLocks noChangeShapeType="1"/>
          </p:cNvSpPr>
          <p:nvPr/>
        </p:nvSpPr>
        <p:spPr bwMode="ltGray">
          <a:xfrm flipV="1">
            <a:off x="6337300" y="3633787"/>
            <a:ext cx="152400" cy="1524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3" name="Text Box 32">
            <a:extLst>
              <a:ext uri="{FF2B5EF4-FFF2-40B4-BE49-F238E27FC236}">
                <a16:creationId xmlns:a16="http://schemas.microsoft.com/office/drawing/2014/main" id="{ABAC2AA9-BFFE-4803-9927-311180B88C0F}"/>
              </a:ext>
            </a:extLst>
          </p:cNvPr>
          <p:cNvSpPr txBox="1">
            <a:spLocks noChangeArrowheads="1"/>
          </p:cNvSpPr>
          <p:nvPr/>
        </p:nvSpPr>
        <p:spPr bwMode="ltGray">
          <a:xfrm>
            <a:off x="6245225" y="3294062"/>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n</a:t>
            </a:r>
          </a:p>
        </p:txBody>
      </p:sp>
      <p:sp>
        <p:nvSpPr>
          <p:cNvPr id="34" name="Text Box 33">
            <a:extLst>
              <a:ext uri="{FF2B5EF4-FFF2-40B4-BE49-F238E27FC236}">
                <a16:creationId xmlns:a16="http://schemas.microsoft.com/office/drawing/2014/main" id="{6A05055B-C26A-4814-8907-337BBE37E4B5}"/>
              </a:ext>
            </a:extLst>
          </p:cNvPr>
          <p:cNvSpPr txBox="1">
            <a:spLocks noChangeArrowheads="1"/>
          </p:cNvSpPr>
          <p:nvPr/>
        </p:nvSpPr>
        <p:spPr bwMode="ltGray">
          <a:xfrm>
            <a:off x="5918200" y="3827462"/>
            <a:ext cx="630238" cy="3365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1600">
                <a:solidFill>
                  <a:srgbClr val="4D4D4D"/>
                </a:solidFill>
                <a:latin typeface="Times New Roman" panose="02020603050405020304" pitchFamily="18" charset="0"/>
              </a:rPr>
              <a:t>CV</a:t>
            </a:r>
            <a:r>
              <a:rPr lang="en-US" altLang="zh-CN" sz="900">
                <a:solidFill>
                  <a:srgbClr val="4D4D4D"/>
                </a:solidFill>
                <a:latin typeface="Times New Roman" panose="02020603050405020304" pitchFamily="18" charset="0"/>
              </a:rPr>
              <a:t>L-1</a:t>
            </a:r>
            <a:endParaRPr lang="en-US" altLang="zh-CN" sz="1600">
              <a:solidFill>
                <a:srgbClr val="4D4D4D"/>
              </a:solidFill>
              <a:latin typeface="Times New Roman" panose="02020603050405020304" pitchFamily="18" charset="0"/>
            </a:endParaRPr>
          </a:p>
        </p:txBody>
      </p:sp>
      <p:sp>
        <p:nvSpPr>
          <p:cNvPr id="35" name="Text Box 34">
            <a:extLst>
              <a:ext uri="{FF2B5EF4-FFF2-40B4-BE49-F238E27FC236}">
                <a16:creationId xmlns:a16="http://schemas.microsoft.com/office/drawing/2014/main" id="{8DD8A922-1A2F-414E-AEC2-224B5A70ECAA}"/>
              </a:ext>
            </a:extLst>
          </p:cNvPr>
          <p:cNvSpPr txBox="1">
            <a:spLocks noChangeArrowheads="1"/>
          </p:cNvSpPr>
          <p:nvPr/>
        </p:nvSpPr>
        <p:spPr bwMode="ltGray">
          <a:xfrm>
            <a:off x="7023100" y="3290887"/>
            <a:ext cx="2857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f</a:t>
            </a:r>
          </a:p>
        </p:txBody>
      </p:sp>
      <p:sp>
        <p:nvSpPr>
          <p:cNvPr id="36" name="Text Box 35">
            <a:extLst>
              <a:ext uri="{FF2B5EF4-FFF2-40B4-BE49-F238E27FC236}">
                <a16:creationId xmlns:a16="http://schemas.microsoft.com/office/drawing/2014/main" id="{5EDB71A8-AC4C-419F-8242-A6587AECA854}"/>
              </a:ext>
            </a:extLst>
          </p:cNvPr>
          <p:cNvSpPr txBox="1">
            <a:spLocks noChangeArrowheads="1"/>
          </p:cNvSpPr>
          <p:nvPr/>
        </p:nvSpPr>
        <p:spPr bwMode="ltGray">
          <a:xfrm>
            <a:off x="2717800" y="3827462"/>
            <a:ext cx="522288" cy="3365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1600">
                <a:solidFill>
                  <a:srgbClr val="4D4D4D"/>
                </a:solidFill>
                <a:latin typeface="Times New Roman" panose="02020603050405020304" pitchFamily="18" charset="0"/>
              </a:rPr>
              <a:t>CV</a:t>
            </a:r>
            <a:r>
              <a:rPr lang="en-US" altLang="zh-CN" sz="900">
                <a:solidFill>
                  <a:srgbClr val="4D4D4D"/>
                </a:solidFill>
                <a:latin typeface="Times New Roman" panose="02020603050405020304" pitchFamily="18" charset="0"/>
              </a:rPr>
              <a:t>1</a:t>
            </a:r>
            <a:endParaRPr lang="en-US" altLang="zh-CN" sz="1600">
              <a:solidFill>
                <a:srgbClr val="4D4D4D"/>
              </a:solidFill>
              <a:latin typeface="Times New Roman" panose="02020603050405020304" pitchFamily="18" charset="0"/>
            </a:endParaRPr>
          </a:p>
        </p:txBody>
      </p:sp>
      <p:sp>
        <p:nvSpPr>
          <p:cNvPr id="37" name="Line 36">
            <a:extLst>
              <a:ext uri="{FF2B5EF4-FFF2-40B4-BE49-F238E27FC236}">
                <a16:creationId xmlns:a16="http://schemas.microsoft.com/office/drawing/2014/main" id="{162D28CD-478D-46B5-8DDB-9464F2CA6EBE}"/>
              </a:ext>
            </a:extLst>
          </p:cNvPr>
          <p:cNvSpPr>
            <a:spLocks noChangeShapeType="1"/>
          </p:cNvSpPr>
          <p:nvPr/>
        </p:nvSpPr>
        <p:spPr bwMode="ltGray">
          <a:xfrm>
            <a:off x="4241800" y="3522662"/>
            <a:ext cx="8382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8" name="Line 37">
            <a:extLst>
              <a:ext uri="{FF2B5EF4-FFF2-40B4-BE49-F238E27FC236}">
                <a16:creationId xmlns:a16="http://schemas.microsoft.com/office/drawing/2014/main" id="{82803775-53EB-4CDC-A0BF-6913430F4B57}"/>
              </a:ext>
            </a:extLst>
          </p:cNvPr>
          <p:cNvSpPr>
            <a:spLocks noChangeShapeType="1"/>
          </p:cNvSpPr>
          <p:nvPr/>
        </p:nvSpPr>
        <p:spPr bwMode="ltGray">
          <a:xfrm flipV="1">
            <a:off x="4546600" y="3446462"/>
            <a:ext cx="152400" cy="1524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9" name="Text Box 38">
            <a:extLst>
              <a:ext uri="{FF2B5EF4-FFF2-40B4-BE49-F238E27FC236}">
                <a16:creationId xmlns:a16="http://schemas.microsoft.com/office/drawing/2014/main" id="{81D7894E-CB62-4B84-9D83-87D127435790}"/>
              </a:ext>
            </a:extLst>
          </p:cNvPr>
          <p:cNvSpPr txBox="1">
            <a:spLocks noChangeArrowheads="1"/>
          </p:cNvSpPr>
          <p:nvPr/>
        </p:nvSpPr>
        <p:spPr bwMode="ltGray">
          <a:xfrm>
            <a:off x="4394200" y="3065462"/>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n</a:t>
            </a:r>
          </a:p>
        </p:txBody>
      </p:sp>
      <p:sp>
        <p:nvSpPr>
          <p:cNvPr id="40" name="Line 39">
            <a:extLst>
              <a:ext uri="{FF2B5EF4-FFF2-40B4-BE49-F238E27FC236}">
                <a16:creationId xmlns:a16="http://schemas.microsoft.com/office/drawing/2014/main" id="{8669D7D4-5C5D-4827-ABF0-A1ED6FF9BF3E}"/>
              </a:ext>
            </a:extLst>
          </p:cNvPr>
          <p:cNvSpPr>
            <a:spLocks noChangeShapeType="1"/>
          </p:cNvSpPr>
          <p:nvPr/>
        </p:nvSpPr>
        <p:spPr bwMode="ltGray">
          <a:xfrm>
            <a:off x="7518400" y="3522662"/>
            <a:ext cx="83820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41" name="Line 40">
            <a:extLst>
              <a:ext uri="{FF2B5EF4-FFF2-40B4-BE49-F238E27FC236}">
                <a16:creationId xmlns:a16="http://schemas.microsoft.com/office/drawing/2014/main" id="{3FEF936A-0B40-4310-B4D6-07AD34AD0415}"/>
              </a:ext>
            </a:extLst>
          </p:cNvPr>
          <p:cNvSpPr>
            <a:spLocks noChangeShapeType="1"/>
          </p:cNvSpPr>
          <p:nvPr/>
        </p:nvSpPr>
        <p:spPr bwMode="ltGray">
          <a:xfrm flipV="1">
            <a:off x="7823200" y="3446462"/>
            <a:ext cx="152400" cy="15240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42" name="Text Box 41">
            <a:extLst>
              <a:ext uri="{FF2B5EF4-FFF2-40B4-BE49-F238E27FC236}">
                <a16:creationId xmlns:a16="http://schemas.microsoft.com/office/drawing/2014/main" id="{93C5A873-C97A-4897-8182-51EF280A141F}"/>
              </a:ext>
            </a:extLst>
          </p:cNvPr>
          <p:cNvSpPr txBox="1">
            <a:spLocks noChangeArrowheads="1"/>
          </p:cNvSpPr>
          <p:nvPr/>
        </p:nvSpPr>
        <p:spPr bwMode="ltGray">
          <a:xfrm>
            <a:off x="7670800" y="3065462"/>
            <a:ext cx="3365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n</a:t>
            </a:r>
          </a:p>
        </p:txBody>
      </p:sp>
      <p:sp>
        <p:nvSpPr>
          <p:cNvPr id="43" name="Text Box 43">
            <a:extLst>
              <a:ext uri="{FF2B5EF4-FFF2-40B4-BE49-F238E27FC236}">
                <a16:creationId xmlns:a16="http://schemas.microsoft.com/office/drawing/2014/main" id="{F24AE247-C09B-4CAF-86AD-BC2CD4DED90E}"/>
              </a:ext>
            </a:extLst>
          </p:cNvPr>
          <p:cNvSpPr txBox="1">
            <a:spLocks noChangeArrowheads="1"/>
          </p:cNvSpPr>
          <p:nvPr/>
        </p:nvSpPr>
        <p:spPr bwMode="ltGray">
          <a:xfrm>
            <a:off x="8408988" y="3367087"/>
            <a:ext cx="534987" cy="3365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1600">
                <a:solidFill>
                  <a:srgbClr val="4D4D4D"/>
                </a:solidFill>
                <a:latin typeface="Times New Roman" panose="02020603050405020304" pitchFamily="18" charset="0"/>
              </a:rPr>
              <a:t>CV</a:t>
            </a:r>
            <a:r>
              <a:rPr lang="en-US" altLang="zh-CN" sz="900">
                <a:solidFill>
                  <a:srgbClr val="4D4D4D"/>
                </a:solidFill>
                <a:latin typeface="Times New Roman" panose="02020603050405020304" pitchFamily="18" charset="0"/>
              </a:rPr>
              <a:t>L</a:t>
            </a:r>
            <a:endParaRPr lang="en-US" altLang="zh-CN" sz="1600">
              <a:solidFill>
                <a:srgbClr val="4D4D4D"/>
              </a:solidFill>
              <a:latin typeface="Times New Roman" panose="02020603050405020304" pitchFamily="18" charset="0"/>
            </a:endParaRPr>
          </a:p>
        </p:txBody>
      </p:sp>
      <p:sp>
        <p:nvSpPr>
          <p:cNvPr id="44" name="Text Box 42">
            <a:extLst>
              <a:ext uri="{FF2B5EF4-FFF2-40B4-BE49-F238E27FC236}">
                <a16:creationId xmlns:a16="http://schemas.microsoft.com/office/drawing/2014/main" id="{2477E616-42FE-4D38-8CA3-73C288322972}"/>
              </a:ext>
            </a:extLst>
          </p:cNvPr>
          <p:cNvSpPr txBox="1">
            <a:spLocks noChangeArrowheads="1"/>
          </p:cNvSpPr>
          <p:nvPr/>
        </p:nvSpPr>
        <p:spPr bwMode="ltGray">
          <a:xfrm>
            <a:off x="1374900" y="4551362"/>
            <a:ext cx="5206875" cy="175432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b="1">
                <a:solidFill>
                  <a:srgbClr val="4D4D4D"/>
                </a:solidFill>
                <a:latin typeface="+mn-ea"/>
                <a:ea typeface="+mn-ea"/>
              </a:rPr>
              <a:t>IV  =  initial value </a:t>
            </a:r>
            <a:r>
              <a:rPr lang="zh-CN" altLang="zh-CN" b="1">
                <a:solidFill>
                  <a:srgbClr val="4D4D4D"/>
                </a:solidFill>
                <a:latin typeface="+mn-ea"/>
                <a:ea typeface="+mn-ea"/>
              </a:rPr>
              <a:t>初始值</a:t>
            </a:r>
          </a:p>
          <a:p>
            <a:pPr defTabSz="914400" fontAlgn="base">
              <a:spcBef>
                <a:spcPct val="0"/>
              </a:spcBef>
              <a:spcAft>
                <a:spcPct val="0"/>
              </a:spcAft>
            </a:pPr>
            <a:r>
              <a:rPr lang="en-US" altLang="zh-CN" b="1">
                <a:solidFill>
                  <a:srgbClr val="4D4D4D"/>
                </a:solidFill>
                <a:latin typeface="+mn-ea"/>
                <a:ea typeface="+mn-ea"/>
              </a:rPr>
              <a:t>CV =  chaining value </a:t>
            </a:r>
            <a:r>
              <a:rPr lang="zh-CN" altLang="zh-CN" b="1">
                <a:solidFill>
                  <a:srgbClr val="4D4D4D"/>
                </a:solidFill>
                <a:latin typeface="+mn-ea"/>
                <a:ea typeface="+mn-ea"/>
              </a:rPr>
              <a:t>链接值</a:t>
            </a:r>
          </a:p>
          <a:p>
            <a:pPr defTabSz="914400" fontAlgn="base">
              <a:spcBef>
                <a:spcPct val="0"/>
              </a:spcBef>
              <a:spcAft>
                <a:spcPct val="0"/>
              </a:spcAft>
            </a:pPr>
            <a:r>
              <a:rPr lang="en-US" altLang="zh-CN" b="1">
                <a:solidFill>
                  <a:srgbClr val="4D4D4D"/>
                </a:solidFill>
                <a:latin typeface="+mn-ea"/>
                <a:ea typeface="+mn-ea"/>
              </a:rPr>
              <a:t>Y</a:t>
            </a:r>
            <a:r>
              <a:rPr lang="en-US" altLang="zh-CN" b="1" baseline="-25000">
                <a:solidFill>
                  <a:srgbClr val="4D4D4D"/>
                </a:solidFill>
                <a:latin typeface="+mn-ea"/>
                <a:ea typeface="+mn-ea"/>
              </a:rPr>
              <a:t>i</a:t>
            </a:r>
            <a:r>
              <a:rPr lang="en-US" altLang="zh-CN" b="1">
                <a:solidFill>
                  <a:srgbClr val="4D4D4D"/>
                </a:solidFill>
                <a:latin typeface="+mn-ea"/>
                <a:ea typeface="+mn-ea"/>
              </a:rPr>
              <a:t>  =  ith input block (</a:t>
            </a:r>
            <a:r>
              <a:rPr lang="zh-CN" altLang="zh-CN" b="1">
                <a:solidFill>
                  <a:srgbClr val="4D4D4D"/>
                </a:solidFill>
                <a:latin typeface="+mn-ea"/>
                <a:ea typeface="+mn-ea"/>
              </a:rPr>
              <a:t>第</a:t>
            </a:r>
            <a:r>
              <a:rPr lang="en-US" altLang="zh-CN" b="1">
                <a:solidFill>
                  <a:srgbClr val="4D4D4D"/>
                </a:solidFill>
                <a:latin typeface="+mn-ea"/>
                <a:ea typeface="+mn-ea"/>
              </a:rPr>
              <a:t>i </a:t>
            </a:r>
            <a:r>
              <a:rPr lang="zh-CN" altLang="en-US" b="1">
                <a:solidFill>
                  <a:srgbClr val="4D4D4D"/>
                </a:solidFill>
                <a:latin typeface="+mn-ea"/>
                <a:ea typeface="+mn-ea"/>
              </a:rPr>
              <a:t>个输入数据块</a:t>
            </a:r>
            <a:r>
              <a:rPr lang="en-US" altLang="zh-CN" b="1">
                <a:solidFill>
                  <a:srgbClr val="4D4D4D"/>
                </a:solidFill>
                <a:latin typeface="+mn-ea"/>
                <a:ea typeface="+mn-ea"/>
              </a:rPr>
              <a:t>)</a:t>
            </a:r>
          </a:p>
          <a:p>
            <a:pPr defTabSz="914400" fontAlgn="base">
              <a:spcBef>
                <a:spcPct val="0"/>
              </a:spcBef>
              <a:spcAft>
                <a:spcPct val="0"/>
              </a:spcAft>
            </a:pPr>
            <a:r>
              <a:rPr lang="en-US" altLang="zh-CN" b="1">
                <a:solidFill>
                  <a:srgbClr val="4D4D4D"/>
                </a:solidFill>
                <a:latin typeface="+mn-ea"/>
                <a:ea typeface="+mn-ea"/>
              </a:rPr>
              <a:t>f   =  compression algorithm (</a:t>
            </a:r>
            <a:r>
              <a:rPr lang="zh-CN" altLang="zh-CN" b="1">
                <a:solidFill>
                  <a:srgbClr val="4D4D4D"/>
                </a:solidFill>
                <a:latin typeface="+mn-ea"/>
                <a:ea typeface="+mn-ea"/>
              </a:rPr>
              <a:t>压缩算法）</a:t>
            </a:r>
          </a:p>
          <a:p>
            <a:pPr defTabSz="914400" fontAlgn="base">
              <a:spcBef>
                <a:spcPct val="0"/>
              </a:spcBef>
              <a:spcAft>
                <a:spcPct val="0"/>
              </a:spcAft>
            </a:pPr>
            <a:r>
              <a:rPr lang="en-US" altLang="zh-CN" b="1">
                <a:solidFill>
                  <a:srgbClr val="4D4D4D"/>
                </a:solidFill>
                <a:latin typeface="+mn-ea"/>
                <a:ea typeface="+mn-ea"/>
              </a:rPr>
              <a:t>n    =  length of hash code (</a:t>
            </a:r>
            <a:r>
              <a:rPr lang="zh-CN" altLang="zh-CN" b="1">
                <a:solidFill>
                  <a:srgbClr val="4D4D4D"/>
                </a:solidFill>
                <a:latin typeface="+mn-ea"/>
                <a:ea typeface="+mn-ea"/>
              </a:rPr>
              <a:t>散列码的长度</a:t>
            </a:r>
            <a:r>
              <a:rPr lang="en-US" altLang="zh-CN" b="1">
                <a:solidFill>
                  <a:srgbClr val="4D4D4D"/>
                </a:solidFill>
                <a:latin typeface="+mn-ea"/>
                <a:ea typeface="+mn-ea"/>
              </a:rPr>
              <a:t>)</a:t>
            </a:r>
          </a:p>
          <a:p>
            <a:pPr defTabSz="914400" fontAlgn="base">
              <a:spcBef>
                <a:spcPct val="0"/>
              </a:spcBef>
              <a:spcAft>
                <a:spcPct val="0"/>
              </a:spcAft>
            </a:pPr>
            <a:r>
              <a:rPr lang="en-US" altLang="zh-CN" b="1">
                <a:solidFill>
                  <a:srgbClr val="4D4D4D"/>
                </a:solidFill>
                <a:latin typeface="+mn-ea"/>
                <a:ea typeface="+mn-ea"/>
              </a:rPr>
              <a:t>b    =  length of input block(</a:t>
            </a:r>
            <a:r>
              <a:rPr lang="zh-CN" altLang="zh-CN" b="1">
                <a:solidFill>
                  <a:srgbClr val="4D4D4D"/>
                </a:solidFill>
                <a:latin typeface="+mn-ea"/>
                <a:ea typeface="+mn-ea"/>
              </a:rPr>
              <a:t>输入块的长度</a:t>
            </a:r>
            <a:r>
              <a:rPr lang="en-US" altLang="zh-CN" b="1">
                <a:solidFill>
                  <a:srgbClr val="4D4D4D"/>
                </a:solidFill>
                <a:latin typeface="+mn-ea"/>
                <a:ea typeface="+mn-ea"/>
              </a:rPr>
              <a:t>)</a:t>
            </a:r>
          </a:p>
        </p:txBody>
      </p:sp>
      <p:sp>
        <p:nvSpPr>
          <p:cNvPr id="45" name="矩形 44">
            <a:extLst>
              <a:ext uri="{FF2B5EF4-FFF2-40B4-BE49-F238E27FC236}">
                <a16:creationId xmlns:a16="http://schemas.microsoft.com/office/drawing/2014/main" id="{C06CDEB9-23A6-425E-95E7-E287C2F66C7E}"/>
              </a:ext>
            </a:extLst>
          </p:cNvPr>
          <p:cNvSpPr/>
          <p:nvPr/>
        </p:nvSpPr>
        <p:spPr>
          <a:xfrm>
            <a:off x="907590" y="1365804"/>
            <a:ext cx="1867819" cy="369332"/>
          </a:xfrm>
          <a:prstGeom prst="rect">
            <a:avLst/>
          </a:prstGeom>
        </p:spPr>
        <p:txBody>
          <a:bodyPr wrap="none">
            <a:spAutoFit/>
          </a:bodyPr>
          <a:lstStyle/>
          <a:p>
            <a:r>
              <a:rPr lang="en-US" altLang="zh-CN" dirty="0"/>
              <a:t>hash</a:t>
            </a:r>
            <a:r>
              <a:rPr lang="zh-CN" altLang="en-US" dirty="0"/>
              <a:t>函数模型图</a:t>
            </a:r>
          </a:p>
        </p:txBody>
      </p:sp>
    </p:spTree>
    <p:extLst>
      <p:ext uri="{BB962C8B-B14F-4D97-AF65-F5344CB8AC3E}">
        <p14:creationId xmlns:p14="http://schemas.microsoft.com/office/powerpoint/2010/main" val="8862130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0B7BFBA-C692-4F84-8C36-463335F4B6B0}"/>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矩形 3">
            <a:extLst>
              <a:ext uri="{FF2B5EF4-FFF2-40B4-BE49-F238E27FC236}">
                <a16:creationId xmlns:a16="http://schemas.microsoft.com/office/drawing/2014/main" id="{0AF044FB-93E9-4B50-950D-E8BD248BF582}"/>
              </a:ext>
            </a:extLst>
          </p:cNvPr>
          <p:cNvSpPr/>
          <p:nvPr/>
        </p:nvSpPr>
        <p:spPr>
          <a:xfrm>
            <a:off x="1064284" y="1494116"/>
            <a:ext cx="2262158" cy="369332"/>
          </a:xfrm>
          <a:prstGeom prst="rect">
            <a:avLst/>
          </a:prstGeom>
        </p:spPr>
        <p:txBody>
          <a:bodyPr wrap="none">
            <a:spAutoFit/>
          </a:bodyPr>
          <a:lstStyle/>
          <a:p>
            <a:r>
              <a:rPr lang="zh-CN" altLang="en-US" dirty="0"/>
              <a:t>三、常见的散列算法</a:t>
            </a:r>
          </a:p>
        </p:txBody>
      </p:sp>
      <p:sp>
        <p:nvSpPr>
          <p:cNvPr id="5" name="矩形 4">
            <a:extLst>
              <a:ext uri="{FF2B5EF4-FFF2-40B4-BE49-F238E27FC236}">
                <a16:creationId xmlns:a16="http://schemas.microsoft.com/office/drawing/2014/main" id="{DDA74436-F0C7-4E40-8A66-56D0B1AB5639}"/>
              </a:ext>
            </a:extLst>
          </p:cNvPr>
          <p:cNvSpPr/>
          <p:nvPr/>
        </p:nvSpPr>
        <p:spPr>
          <a:xfrm>
            <a:off x="1064284" y="2044184"/>
            <a:ext cx="1580882" cy="369332"/>
          </a:xfrm>
          <a:prstGeom prst="rect">
            <a:avLst/>
          </a:prstGeom>
        </p:spPr>
        <p:txBody>
          <a:bodyPr wrap="none">
            <a:spAutoFit/>
          </a:bodyPr>
          <a:lstStyle/>
          <a:p>
            <a:r>
              <a:rPr lang="en-US" altLang="zh-CN" dirty="0"/>
              <a:t>1</a:t>
            </a:r>
            <a:r>
              <a:rPr lang="zh-CN" altLang="en-US" dirty="0"/>
              <a:t>、</a:t>
            </a:r>
            <a:r>
              <a:rPr lang="en-US" altLang="zh-CN" dirty="0"/>
              <a:t>MD5 </a:t>
            </a:r>
            <a:r>
              <a:rPr lang="zh-CN" altLang="en-US" dirty="0"/>
              <a:t>算法</a:t>
            </a:r>
          </a:p>
        </p:txBody>
      </p:sp>
      <p:sp>
        <p:nvSpPr>
          <p:cNvPr id="6" name="矩形 5">
            <a:extLst>
              <a:ext uri="{FF2B5EF4-FFF2-40B4-BE49-F238E27FC236}">
                <a16:creationId xmlns:a16="http://schemas.microsoft.com/office/drawing/2014/main" id="{3DACF93E-174E-4C6E-A5C8-F01728C2A312}"/>
              </a:ext>
            </a:extLst>
          </p:cNvPr>
          <p:cNvSpPr/>
          <p:nvPr/>
        </p:nvSpPr>
        <p:spPr>
          <a:xfrm>
            <a:off x="1064284" y="2534038"/>
            <a:ext cx="7357045" cy="646331"/>
          </a:xfrm>
          <a:prstGeom prst="rect">
            <a:avLst/>
          </a:prstGeom>
        </p:spPr>
        <p:txBody>
          <a:bodyPr wrap="square">
            <a:spAutoFit/>
          </a:bodyPr>
          <a:lstStyle/>
          <a:p>
            <a:r>
              <a:rPr lang="en-US" altLang="zh-CN" dirty="0"/>
              <a:t>1990</a:t>
            </a:r>
            <a:r>
              <a:rPr lang="zh-CN" altLang="en-US" dirty="0"/>
              <a:t>年</a:t>
            </a:r>
            <a:r>
              <a:rPr lang="en-US" altLang="zh-CN" dirty="0"/>
              <a:t>Ron </a:t>
            </a:r>
            <a:r>
              <a:rPr lang="en-US" altLang="zh-CN" dirty="0" err="1"/>
              <a:t>Rivest</a:t>
            </a:r>
            <a:r>
              <a:rPr lang="zh-CN" altLang="en-US" dirty="0"/>
              <a:t>提出</a:t>
            </a:r>
            <a:r>
              <a:rPr lang="en-US" altLang="zh-CN" dirty="0"/>
              <a:t>MD4</a:t>
            </a:r>
            <a:r>
              <a:rPr lang="zh-CN" altLang="en-US" dirty="0"/>
              <a:t>，</a:t>
            </a:r>
            <a:r>
              <a:rPr lang="en-US" altLang="zh-CN" dirty="0"/>
              <a:t>1992</a:t>
            </a:r>
            <a:r>
              <a:rPr lang="zh-CN" altLang="en-US" dirty="0"/>
              <a:t>年提出</a:t>
            </a:r>
            <a:r>
              <a:rPr lang="en-US" altLang="zh-CN" dirty="0"/>
              <a:t>MD5</a:t>
            </a:r>
            <a:r>
              <a:rPr lang="zh-CN" altLang="en-US" dirty="0"/>
              <a:t>（</a:t>
            </a:r>
            <a:r>
              <a:rPr lang="en-US" altLang="zh-CN" dirty="0"/>
              <a:t>Message Digest</a:t>
            </a:r>
            <a:r>
              <a:rPr lang="zh-CN" altLang="en-US" dirty="0"/>
              <a:t>），同年成为</a:t>
            </a:r>
            <a:r>
              <a:rPr lang="en-US" altLang="zh-CN" dirty="0"/>
              <a:t>[RFC 1321] </a:t>
            </a:r>
            <a:r>
              <a:rPr lang="zh-CN" altLang="en-US" dirty="0"/>
              <a:t>。</a:t>
            </a:r>
          </a:p>
        </p:txBody>
      </p:sp>
      <p:sp>
        <p:nvSpPr>
          <p:cNvPr id="7" name="矩形 6">
            <a:extLst>
              <a:ext uri="{FF2B5EF4-FFF2-40B4-BE49-F238E27FC236}">
                <a16:creationId xmlns:a16="http://schemas.microsoft.com/office/drawing/2014/main" id="{D858ABFF-E359-421F-950D-0E6B34FD3DF2}"/>
              </a:ext>
            </a:extLst>
          </p:cNvPr>
          <p:cNvSpPr/>
          <p:nvPr/>
        </p:nvSpPr>
        <p:spPr>
          <a:xfrm>
            <a:off x="1064284" y="3386385"/>
            <a:ext cx="4572000" cy="1273875"/>
          </a:xfrm>
          <a:prstGeom prst="rect">
            <a:avLst/>
          </a:prstGeom>
        </p:spPr>
        <p:txBody>
          <a:bodyPr>
            <a:spAutoFit/>
          </a:bodyPr>
          <a:lstStyle/>
          <a:p>
            <a:pPr marL="285750" indent="-285750">
              <a:lnSpc>
                <a:spcPct val="150000"/>
              </a:lnSpc>
              <a:buClr>
                <a:srgbClr val="C00000"/>
              </a:buClr>
              <a:buFont typeface="Wingdings" panose="05000000000000000000" pitchFamily="2" charset="2"/>
              <a:buChar char="q"/>
            </a:pPr>
            <a:r>
              <a:rPr lang="zh-CN" altLang="en-US" dirty="0">
                <a:latin typeface="+mn-ea"/>
              </a:rPr>
              <a:t>输入：任意长度的消息</a:t>
            </a:r>
          </a:p>
          <a:p>
            <a:pPr marL="285750" indent="-285750">
              <a:lnSpc>
                <a:spcPct val="150000"/>
              </a:lnSpc>
              <a:buClr>
                <a:srgbClr val="C00000"/>
              </a:buClr>
              <a:buFont typeface="Wingdings" panose="05000000000000000000" pitchFamily="2" charset="2"/>
              <a:buChar char="q"/>
            </a:pPr>
            <a:r>
              <a:rPr lang="zh-CN" altLang="en-US" dirty="0">
                <a:latin typeface="+mn-ea"/>
              </a:rPr>
              <a:t>输出：</a:t>
            </a:r>
            <a:r>
              <a:rPr lang="en-US" altLang="zh-CN" dirty="0">
                <a:latin typeface="+mn-ea"/>
              </a:rPr>
              <a:t>128</a:t>
            </a:r>
            <a:r>
              <a:rPr lang="zh-CN" altLang="en-US" dirty="0">
                <a:latin typeface="+mn-ea"/>
              </a:rPr>
              <a:t>位消息摘要</a:t>
            </a:r>
          </a:p>
          <a:p>
            <a:pPr marL="285750" indent="-285750">
              <a:lnSpc>
                <a:spcPct val="150000"/>
              </a:lnSpc>
              <a:buClr>
                <a:srgbClr val="C00000"/>
              </a:buClr>
              <a:buFont typeface="Wingdings" panose="05000000000000000000" pitchFamily="2" charset="2"/>
              <a:buChar char="q"/>
            </a:pPr>
            <a:r>
              <a:rPr lang="zh-CN" altLang="en-US" dirty="0">
                <a:latin typeface="+mn-ea"/>
              </a:rPr>
              <a:t>处理：以</a:t>
            </a:r>
            <a:r>
              <a:rPr lang="en-US" altLang="zh-CN" dirty="0">
                <a:latin typeface="+mn-ea"/>
              </a:rPr>
              <a:t>512</a:t>
            </a:r>
            <a:r>
              <a:rPr lang="zh-CN" altLang="en-US" dirty="0">
                <a:latin typeface="+mn-ea"/>
              </a:rPr>
              <a:t>位输入数据块为单位</a:t>
            </a:r>
          </a:p>
        </p:txBody>
      </p:sp>
    </p:spTree>
    <p:extLst>
      <p:ext uri="{BB962C8B-B14F-4D97-AF65-F5344CB8AC3E}">
        <p14:creationId xmlns:p14="http://schemas.microsoft.com/office/powerpoint/2010/main" val="16879107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760A2E3-49B0-444A-B0B6-617DAFC1C34D}"/>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矩形 3">
            <a:extLst>
              <a:ext uri="{FF2B5EF4-FFF2-40B4-BE49-F238E27FC236}">
                <a16:creationId xmlns:a16="http://schemas.microsoft.com/office/drawing/2014/main" id="{A1327D94-2DAA-42D1-AFC5-A0F0772D83DD}"/>
              </a:ext>
            </a:extLst>
          </p:cNvPr>
          <p:cNvSpPr/>
          <p:nvPr/>
        </p:nvSpPr>
        <p:spPr>
          <a:xfrm>
            <a:off x="1207293" y="1422677"/>
            <a:ext cx="1507331" cy="369332"/>
          </a:xfrm>
          <a:prstGeom prst="rect">
            <a:avLst/>
          </a:prstGeom>
        </p:spPr>
        <p:txBody>
          <a:bodyPr wrap="square">
            <a:spAutoFit/>
          </a:bodyPr>
          <a:lstStyle/>
          <a:p>
            <a:r>
              <a:rPr lang="en-US" altLang="zh-CN" dirty="0"/>
              <a:t>MD5</a:t>
            </a:r>
            <a:r>
              <a:rPr lang="zh-CN" altLang="en-US" dirty="0"/>
              <a:t>的过程：</a:t>
            </a:r>
          </a:p>
        </p:txBody>
      </p:sp>
      <p:sp>
        <p:nvSpPr>
          <p:cNvPr id="5" name="Rectangle 3">
            <a:extLst>
              <a:ext uri="{FF2B5EF4-FFF2-40B4-BE49-F238E27FC236}">
                <a16:creationId xmlns:a16="http://schemas.microsoft.com/office/drawing/2014/main" id="{EA22C7E8-BBDD-45FA-A995-4DB64A891773}"/>
              </a:ext>
            </a:extLst>
          </p:cNvPr>
          <p:cNvSpPr txBox="1">
            <a:spLocks noChangeArrowheads="1"/>
          </p:cNvSpPr>
          <p:nvPr/>
        </p:nvSpPr>
        <p:spPr bwMode="gray">
          <a:xfrm>
            <a:off x="903287" y="1902618"/>
            <a:ext cx="8240713" cy="4576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defTabSz="914400"/>
            <a:r>
              <a:rPr lang="zh-CN" altLang="en-US" sz="1800" kern="0" dirty="0">
                <a:latin typeface="+mn-ea"/>
              </a:rPr>
              <a:t>第一步：填充</a:t>
            </a:r>
            <a:endParaRPr lang="en-US" altLang="zh-CN" sz="1800" kern="0" dirty="0">
              <a:latin typeface="+mn-ea"/>
            </a:endParaRPr>
          </a:p>
          <a:p>
            <a:pPr lvl="1" defTabSz="914400"/>
            <a:r>
              <a:rPr lang="zh-CN" altLang="en-US" sz="1800" kern="0" dirty="0">
                <a:latin typeface="+mn-ea"/>
              </a:rPr>
              <a:t>补长到</a:t>
            </a:r>
            <a:r>
              <a:rPr lang="en-US" altLang="zh-CN" sz="1800" kern="0" dirty="0">
                <a:latin typeface="+mn-ea"/>
              </a:rPr>
              <a:t>512</a:t>
            </a:r>
            <a:r>
              <a:rPr lang="zh-CN" altLang="en-US" sz="1800" kern="0" dirty="0">
                <a:latin typeface="+mn-ea"/>
              </a:rPr>
              <a:t>的倍数</a:t>
            </a:r>
          </a:p>
          <a:p>
            <a:pPr lvl="1" defTabSz="914400"/>
            <a:r>
              <a:rPr lang="zh-CN" altLang="en-US" sz="1800" kern="0" dirty="0">
                <a:latin typeface="+mn-ea"/>
              </a:rPr>
              <a:t>最后</a:t>
            </a:r>
            <a:r>
              <a:rPr lang="en-US" altLang="zh-CN" sz="1800" kern="0" dirty="0">
                <a:latin typeface="+mn-ea"/>
              </a:rPr>
              <a:t>64</a:t>
            </a:r>
            <a:r>
              <a:rPr lang="zh-CN" altLang="en-US" sz="1800" kern="0" dirty="0">
                <a:latin typeface="+mn-ea"/>
              </a:rPr>
              <a:t>位为消息长度的低</a:t>
            </a:r>
            <a:r>
              <a:rPr lang="en-US" altLang="zh-CN" sz="1800" kern="0" dirty="0">
                <a:latin typeface="+mn-ea"/>
              </a:rPr>
              <a:t>64</a:t>
            </a:r>
            <a:r>
              <a:rPr lang="zh-CN" altLang="en-US" sz="1800" kern="0" dirty="0">
                <a:latin typeface="+mn-ea"/>
              </a:rPr>
              <a:t>位</a:t>
            </a:r>
          </a:p>
          <a:p>
            <a:pPr lvl="1" defTabSz="914400"/>
            <a:r>
              <a:rPr lang="zh-CN" altLang="en-US" sz="1800" kern="0" dirty="0">
                <a:latin typeface="+mn-ea"/>
              </a:rPr>
              <a:t>一定要补长</a:t>
            </a:r>
            <a:r>
              <a:rPr lang="en-US" altLang="zh-CN" sz="1800" kern="0" dirty="0">
                <a:latin typeface="+mn-ea"/>
              </a:rPr>
              <a:t>(64+1--64+512)</a:t>
            </a:r>
            <a:r>
              <a:rPr lang="zh-CN" altLang="en-US" sz="1800" kern="0" dirty="0">
                <a:latin typeface="+mn-ea"/>
              </a:rPr>
              <a:t>，内容为</a:t>
            </a:r>
            <a:r>
              <a:rPr lang="en-US" altLang="zh-CN" sz="1800" kern="0" dirty="0">
                <a:latin typeface="+mn-ea"/>
              </a:rPr>
              <a:t>100…0</a:t>
            </a:r>
          </a:p>
          <a:p>
            <a:pPr defTabSz="914400"/>
            <a:r>
              <a:rPr lang="zh-CN" altLang="en-US" sz="1800" kern="0" dirty="0">
                <a:latin typeface="+mn-ea"/>
              </a:rPr>
              <a:t>第二步</a:t>
            </a:r>
          </a:p>
          <a:p>
            <a:pPr lvl="1" defTabSz="914400"/>
            <a:r>
              <a:rPr lang="zh-CN" altLang="en-US" sz="1800" kern="0" dirty="0">
                <a:latin typeface="+mn-ea"/>
              </a:rPr>
              <a:t>把结果分割为</a:t>
            </a:r>
            <a:r>
              <a:rPr lang="en-US" altLang="zh-CN" sz="1800" kern="0" dirty="0">
                <a:latin typeface="+mn-ea"/>
              </a:rPr>
              <a:t>512</a:t>
            </a:r>
            <a:r>
              <a:rPr lang="zh-CN" altLang="en-US" sz="1800" kern="0" dirty="0">
                <a:latin typeface="+mn-ea"/>
              </a:rPr>
              <a:t>位的块：</a:t>
            </a:r>
            <a:r>
              <a:rPr lang="en-US" altLang="zh-CN" sz="1800" kern="0" dirty="0">
                <a:latin typeface="+mn-ea"/>
              </a:rPr>
              <a:t>Y</a:t>
            </a:r>
            <a:r>
              <a:rPr lang="en-US" altLang="zh-CN" sz="1800" kern="0" baseline="-25000" dirty="0">
                <a:latin typeface="+mn-ea"/>
              </a:rPr>
              <a:t>0</a:t>
            </a:r>
            <a:r>
              <a:rPr lang="en-US" altLang="zh-CN" sz="1800" kern="0" dirty="0">
                <a:latin typeface="+mn-ea"/>
              </a:rPr>
              <a:t>,Y</a:t>
            </a:r>
            <a:r>
              <a:rPr lang="en-US" altLang="zh-CN" sz="1800" kern="0" baseline="-25000" dirty="0">
                <a:latin typeface="+mn-ea"/>
              </a:rPr>
              <a:t>1</a:t>
            </a:r>
            <a:r>
              <a:rPr lang="en-US" altLang="zh-CN" sz="1800" kern="0" dirty="0">
                <a:latin typeface="+mn-ea"/>
              </a:rPr>
              <a:t>,…Y</a:t>
            </a:r>
            <a:r>
              <a:rPr lang="en-US" altLang="zh-CN" sz="1800" kern="0" baseline="-25000" dirty="0">
                <a:latin typeface="+mn-ea"/>
              </a:rPr>
              <a:t>L-1</a:t>
            </a:r>
          </a:p>
          <a:p>
            <a:pPr defTabSz="914400"/>
            <a:r>
              <a:rPr lang="zh-CN" altLang="en-US" sz="1800" kern="0" dirty="0">
                <a:latin typeface="+mn-ea"/>
              </a:rPr>
              <a:t>第三步</a:t>
            </a:r>
          </a:p>
          <a:p>
            <a:pPr lvl="1" defTabSz="914400"/>
            <a:r>
              <a:rPr lang="zh-CN" altLang="en-US" sz="1800" kern="0" dirty="0">
                <a:latin typeface="+mn-ea"/>
              </a:rPr>
              <a:t>初始化</a:t>
            </a:r>
            <a:r>
              <a:rPr lang="en-US" altLang="zh-CN" sz="1800" kern="0" dirty="0">
                <a:latin typeface="+mn-ea"/>
              </a:rPr>
              <a:t>MD buffer</a:t>
            </a:r>
            <a:r>
              <a:rPr lang="zh-CN" altLang="en-US" sz="1800" kern="0" dirty="0">
                <a:latin typeface="+mn-ea"/>
              </a:rPr>
              <a:t>，</a:t>
            </a:r>
            <a:r>
              <a:rPr lang="en-US" altLang="zh-CN" sz="1800" kern="0" dirty="0">
                <a:latin typeface="+mn-ea"/>
              </a:rPr>
              <a:t>128</a:t>
            </a:r>
            <a:r>
              <a:rPr lang="zh-CN" altLang="en-US" sz="1800" kern="0" dirty="0">
                <a:latin typeface="+mn-ea"/>
              </a:rPr>
              <a:t>位常量</a:t>
            </a:r>
            <a:r>
              <a:rPr lang="en-US" altLang="zh-CN" sz="1800" kern="0" dirty="0">
                <a:latin typeface="+mn-ea"/>
              </a:rPr>
              <a:t>(4</a:t>
            </a:r>
            <a:r>
              <a:rPr lang="zh-CN" altLang="en-US" sz="1800" kern="0" dirty="0">
                <a:latin typeface="+mn-ea"/>
              </a:rPr>
              <a:t>个字</a:t>
            </a:r>
            <a:r>
              <a:rPr lang="en-US" altLang="zh-CN" sz="1800" kern="0" dirty="0">
                <a:latin typeface="+mn-ea"/>
              </a:rPr>
              <a:t>)</a:t>
            </a:r>
            <a:r>
              <a:rPr lang="zh-CN" altLang="en-US" sz="1800" kern="0" dirty="0">
                <a:latin typeface="+mn-ea"/>
              </a:rPr>
              <a:t>，进入循环迭代，共</a:t>
            </a:r>
            <a:r>
              <a:rPr lang="en-US" altLang="zh-CN" sz="1800" kern="0" dirty="0">
                <a:latin typeface="+mn-ea"/>
              </a:rPr>
              <a:t>L</a:t>
            </a:r>
            <a:r>
              <a:rPr lang="zh-CN" altLang="en-US" sz="1800" kern="0" dirty="0">
                <a:latin typeface="+mn-ea"/>
              </a:rPr>
              <a:t>次</a:t>
            </a:r>
          </a:p>
          <a:p>
            <a:pPr lvl="1" defTabSz="914400"/>
            <a:r>
              <a:rPr lang="zh-CN" altLang="en-US" sz="1800" kern="0" dirty="0">
                <a:latin typeface="+mn-ea"/>
              </a:rPr>
              <a:t>每次：一个输入</a:t>
            </a:r>
            <a:r>
              <a:rPr lang="en-US" altLang="zh-CN" sz="1800" kern="0" dirty="0">
                <a:latin typeface="+mn-ea"/>
              </a:rPr>
              <a:t>128</a:t>
            </a:r>
            <a:r>
              <a:rPr lang="zh-CN" altLang="en-US" sz="1800" kern="0" dirty="0">
                <a:latin typeface="+mn-ea"/>
              </a:rPr>
              <a:t>位，另一个输入</a:t>
            </a:r>
            <a:r>
              <a:rPr lang="en-US" altLang="zh-CN" sz="1800" kern="0" dirty="0">
                <a:latin typeface="+mn-ea"/>
              </a:rPr>
              <a:t>512</a:t>
            </a:r>
            <a:r>
              <a:rPr lang="zh-CN" altLang="en-US" sz="1800" kern="0" dirty="0">
                <a:latin typeface="+mn-ea"/>
              </a:rPr>
              <a:t>位，结果输出</a:t>
            </a:r>
            <a:r>
              <a:rPr lang="en-US" altLang="zh-CN" sz="1800" kern="0" dirty="0">
                <a:latin typeface="+mn-ea"/>
              </a:rPr>
              <a:t>128</a:t>
            </a:r>
            <a:r>
              <a:rPr lang="zh-CN" altLang="en-US" sz="1800" kern="0" dirty="0">
                <a:latin typeface="+mn-ea"/>
              </a:rPr>
              <a:t>位，用于下一轮输入</a:t>
            </a:r>
          </a:p>
          <a:p>
            <a:pPr defTabSz="914400"/>
            <a:r>
              <a:rPr lang="zh-CN" altLang="en-US" sz="1800" kern="0" dirty="0">
                <a:latin typeface="+mn-ea"/>
              </a:rPr>
              <a:t>第四步</a:t>
            </a:r>
          </a:p>
          <a:p>
            <a:pPr lvl="1" defTabSz="914400"/>
            <a:r>
              <a:rPr lang="zh-CN" altLang="en-US" sz="1800" kern="0" dirty="0">
                <a:latin typeface="+mn-ea"/>
              </a:rPr>
              <a:t>最后一步的输出即为散列结果</a:t>
            </a:r>
            <a:r>
              <a:rPr lang="en-US" altLang="zh-CN" sz="1800" kern="0" dirty="0">
                <a:latin typeface="+mn-ea"/>
              </a:rPr>
              <a:t>128</a:t>
            </a:r>
            <a:r>
              <a:rPr lang="zh-CN" altLang="en-US" sz="1800" kern="0" dirty="0">
                <a:latin typeface="+mn-ea"/>
              </a:rPr>
              <a:t>位</a:t>
            </a:r>
          </a:p>
        </p:txBody>
      </p:sp>
    </p:spTree>
    <p:extLst>
      <p:ext uri="{BB962C8B-B14F-4D97-AF65-F5344CB8AC3E}">
        <p14:creationId xmlns:p14="http://schemas.microsoft.com/office/powerpoint/2010/main" val="31837432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13AB827C-3B7F-4344-B4A5-151D09FF25E3}"/>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Rectangle 2">
            <a:extLst>
              <a:ext uri="{FF2B5EF4-FFF2-40B4-BE49-F238E27FC236}">
                <a16:creationId xmlns:a16="http://schemas.microsoft.com/office/drawing/2014/main" id="{1FED5A49-B7BF-4930-A4EC-850F668FF4A5}"/>
              </a:ext>
            </a:extLst>
          </p:cNvPr>
          <p:cNvSpPr>
            <a:spLocks noGrp="1" noChangeArrowheads="1"/>
          </p:cNvSpPr>
          <p:nvPr/>
        </p:nvSpPr>
        <p:spPr bwMode="auto">
          <a:xfrm>
            <a:off x="540544" y="2694265"/>
            <a:ext cx="7805737" cy="3274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15000"/>
              </a:lnSpc>
              <a:spcBef>
                <a:spcPct val="20000"/>
              </a:spcBef>
              <a:spcAft>
                <a:spcPct val="0"/>
              </a:spcAft>
              <a:buChar char="•"/>
              <a:defRPr sz="3200">
                <a:solidFill>
                  <a:srgbClr val="0000FF"/>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800">
                <a:solidFill>
                  <a:srgbClr val="0000FF"/>
                </a:solidFill>
                <a:latin typeface="+mn-lt"/>
                <a:ea typeface="+mn-ea"/>
              </a:defRPr>
            </a:lvl2pPr>
            <a:lvl3pPr marL="1143000" indent="-228600" algn="l" rtl="0" eaLnBrk="0" fontAlgn="base" hangingPunct="0">
              <a:lnSpc>
                <a:spcPct val="115000"/>
              </a:lnSpc>
              <a:spcBef>
                <a:spcPct val="20000"/>
              </a:spcBef>
              <a:spcAft>
                <a:spcPct val="0"/>
              </a:spcAft>
              <a:buChar char="•"/>
              <a:defRPr sz="2400">
                <a:solidFill>
                  <a:srgbClr val="0000FF"/>
                </a:solidFill>
                <a:latin typeface="+mn-lt"/>
                <a:ea typeface="+mn-ea"/>
              </a:defRPr>
            </a:lvl3pPr>
            <a:lvl4pPr marL="1600200" indent="-228600" algn="l" rtl="0" eaLnBrk="0" fontAlgn="base" hangingPunct="0">
              <a:lnSpc>
                <a:spcPct val="115000"/>
              </a:lnSpc>
              <a:spcBef>
                <a:spcPct val="20000"/>
              </a:spcBef>
              <a:spcAft>
                <a:spcPct val="0"/>
              </a:spcAft>
              <a:buChar char="–"/>
              <a:defRPr sz="2000">
                <a:solidFill>
                  <a:srgbClr val="0000FF"/>
                </a:solidFill>
                <a:latin typeface="+mn-lt"/>
                <a:ea typeface="+mn-ea"/>
              </a:defRPr>
            </a:lvl4pPr>
            <a:lvl5pPr marL="2057400" indent="-228600" algn="l" rtl="0" eaLnBrk="0" fontAlgn="base" hangingPunct="0">
              <a:lnSpc>
                <a:spcPct val="115000"/>
              </a:lnSpc>
              <a:spcBef>
                <a:spcPct val="20000"/>
              </a:spcBef>
              <a:spcAft>
                <a:spcPct val="0"/>
              </a:spcAft>
              <a:buChar char="»"/>
              <a:defRPr sz="2000">
                <a:solidFill>
                  <a:srgbClr val="0000FF"/>
                </a:solidFill>
                <a:latin typeface="+mn-lt"/>
                <a:ea typeface="+mn-ea"/>
              </a:defRPr>
            </a:lvl5pPr>
            <a:lvl6pPr marL="2514600" indent="-228600" algn="l" rtl="0" fontAlgn="base">
              <a:lnSpc>
                <a:spcPct val="115000"/>
              </a:lnSpc>
              <a:spcBef>
                <a:spcPct val="20000"/>
              </a:spcBef>
              <a:spcAft>
                <a:spcPct val="0"/>
              </a:spcAft>
              <a:buChar char="»"/>
              <a:defRPr sz="2000">
                <a:solidFill>
                  <a:srgbClr val="0000FF"/>
                </a:solidFill>
                <a:latin typeface="+mn-lt"/>
                <a:ea typeface="+mn-ea"/>
              </a:defRPr>
            </a:lvl6pPr>
            <a:lvl7pPr marL="2971800" indent="-228600" algn="l" rtl="0" fontAlgn="base">
              <a:lnSpc>
                <a:spcPct val="115000"/>
              </a:lnSpc>
              <a:spcBef>
                <a:spcPct val="20000"/>
              </a:spcBef>
              <a:spcAft>
                <a:spcPct val="0"/>
              </a:spcAft>
              <a:buChar char="»"/>
              <a:defRPr sz="2000">
                <a:solidFill>
                  <a:srgbClr val="0000FF"/>
                </a:solidFill>
                <a:latin typeface="+mn-lt"/>
                <a:ea typeface="+mn-ea"/>
              </a:defRPr>
            </a:lvl7pPr>
            <a:lvl8pPr marL="3429000" indent="-228600" algn="l" rtl="0" fontAlgn="base">
              <a:lnSpc>
                <a:spcPct val="115000"/>
              </a:lnSpc>
              <a:spcBef>
                <a:spcPct val="20000"/>
              </a:spcBef>
              <a:spcAft>
                <a:spcPct val="0"/>
              </a:spcAft>
              <a:buChar char="»"/>
              <a:defRPr sz="2000">
                <a:solidFill>
                  <a:srgbClr val="0000FF"/>
                </a:solidFill>
                <a:latin typeface="+mn-lt"/>
                <a:ea typeface="+mn-ea"/>
              </a:defRPr>
            </a:lvl8pPr>
            <a:lvl9pPr marL="3886200" indent="-228600" algn="l" rtl="0" fontAlgn="base">
              <a:lnSpc>
                <a:spcPct val="115000"/>
              </a:lnSpc>
              <a:spcBef>
                <a:spcPct val="20000"/>
              </a:spcBef>
              <a:spcAft>
                <a:spcPct val="0"/>
              </a:spcAft>
              <a:buChar char="»"/>
              <a:defRPr sz="2000">
                <a:solidFill>
                  <a:srgbClr val="0000FF"/>
                </a:solidFill>
                <a:latin typeface="+mn-lt"/>
                <a:ea typeface="+mn-ea"/>
              </a:defRPr>
            </a:lvl9pPr>
          </a:lstStyle>
          <a:p>
            <a:pPr marL="827088" lvl="1" eaLnBrk="1">
              <a:lnSpc>
                <a:spcPct val="120000"/>
              </a:lnSpc>
              <a:buFontTx/>
              <a:buNone/>
            </a:pPr>
            <a:r>
              <a:rPr lang="zh-CN" altLang="en-US" sz="1800" b="1" dirty="0">
                <a:latin typeface="+mn-ea"/>
              </a:rPr>
              <a:t>（</a:t>
            </a:r>
            <a:r>
              <a:rPr lang="en-US" altLang="zh-CN" sz="1800" b="1" dirty="0">
                <a:latin typeface="+mn-ea"/>
              </a:rPr>
              <a:t>1</a:t>
            </a:r>
            <a:r>
              <a:rPr lang="zh-CN" altLang="en-US" sz="1800" b="1" dirty="0">
                <a:latin typeface="+mn-ea"/>
              </a:rPr>
              <a:t>）将输入信息</a:t>
            </a:r>
            <a:r>
              <a:rPr lang="en-US" altLang="zh-CN" sz="1800" b="1" dirty="0">
                <a:latin typeface="+mn-ea"/>
              </a:rPr>
              <a:t>M</a:t>
            </a:r>
            <a:r>
              <a:rPr lang="zh-CN" altLang="en-US" sz="1800" b="1" dirty="0">
                <a:latin typeface="+mn-ea"/>
              </a:rPr>
              <a:t>按顺序每</a:t>
            </a:r>
            <a:r>
              <a:rPr lang="en-US" altLang="zh-CN" sz="1800" b="1" dirty="0">
                <a:latin typeface="+mn-ea"/>
              </a:rPr>
              <a:t>512</a:t>
            </a:r>
            <a:r>
              <a:rPr lang="zh-CN" altLang="en-US" sz="1800" b="1" dirty="0">
                <a:latin typeface="+mn-ea"/>
              </a:rPr>
              <a:t>位一组进行分组：</a:t>
            </a:r>
          </a:p>
          <a:p>
            <a:pPr marL="827088" lvl="1" eaLnBrk="1">
              <a:lnSpc>
                <a:spcPct val="120000"/>
              </a:lnSpc>
              <a:buFontTx/>
              <a:buNone/>
            </a:pPr>
            <a:r>
              <a:rPr lang="zh-CN" altLang="en-US" sz="1800" b="1" dirty="0">
                <a:latin typeface="+mn-ea"/>
              </a:rPr>
              <a:t>            </a:t>
            </a:r>
            <a:r>
              <a:rPr lang="en-US" altLang="zh-CN" sz="1800" b="1" dirty="0">
                <a:latin typeface="+mn-ea"/>
              </a:rPr>
              <a:t>M = M</a:t>
            </a:r>
            <a:r>
              <a:rPr lang="en-US" altLang="zh-CN" sz="1800" b="1" baseline="-30000" dirty="0">
                <a:latin typeface="+mn-ea"/>
              </a:rPr>
              <a:t>1</a:t>
            </a:r>
            <a:r>
              <a:rPr lang="zh-CN" altLang="en-US" sz="1800" b="1" dirty="0">
                <a:latin typeface="+mn-ea"/>
              </a:rPr>
              <a:t>，</a:t>
            </a:r>
            <a:r>
              <a:rPr lang="en-US" altLang="zh-CN" sz="1800" b="1" dirty="0">
                <a:latin typeface="+mn-ea"/>
              </a:rPr>
              <a:t>M</a:t>
            </a:r>
            <a:r>
              <a:rPr lang="en-US" altLang="zh-CN" sz="1800" b="1" baseline="-30000" dirty="0">
                <a:latin typeface="+mn-ea"/>
              </a:rPr>
              <a:t>2</a:t>
            </a:r>
            <a:r>
              <a:rPr lang="zh-CN" altLang="en-US" sz="1800" b="1" dirty="0">
                <a:latin typeface="+mn-ea"/>
              </a:rPr>
              <a:t>，</a:t>
            </a:r>
            <a:r>
              <a:rPr lang="en-US" altLang="zh-CN" sz="1800" b="1" dirty="0">
                <a:latin typeface="+mn-ea"/>
              </a:rPr>
              <a:t>…</a:t>
            </a:r>
            <a:r>
              <a:rPr lang="zh-CN" altLang="en-US" sz="1800" b="1" dirty="0">
                <a:latin typeface="+mn-ea"/>
              </a:rPr>
              <a:t>，</a:t>
            </a:r>
            <a:r>
              <a:rPr lang="en-US" altLang="zh-CN" sz="1800" b="1" dirty="0">
                <a:latin typeface="+mn-ea"/>
              </a:rPr>
              <a:t>M</a:t>
            </a:r>
            <a:r>
              <a:rPr lang="en-US" altLang="zh-CN" sz="1800" b="1" baseline="-30000" dirty="0">
                <a:latin typeface="+mn-ea"/>
              </a:rPr>
              <a:t>n-1</a:t>
            </a:r>
            <a:r>
              <a:rPr lang="zh-CN" altLang="en-US" sz="1800" b="1" dirty="0">
                <a:latin typeface="+mn-ea"/>
              </a:rPr>
              <a:t>，</a:t>
            </a:r>
            <a:r>
              <a:rPr lang="en-US" altLang="zh-CN" sz="1800" b="1" dirty="0">
                <a:latin typeface="+mn-ea"/>
              </a:rPr>
              <a:t>M</a:t>
            </a:r>
            <a:r>
              <a:rPr lang="en-US" altLang="zh-CN" sz="1800" b="1" baseline="-30000" dirty="0">
                <a:latin typeface="+mn-ea"/>
              </a:rPr>
              <a:t>n</a:t>
            </a:r>
            <a:endParaRPr lang="en-US" altLang="zh-CN" sz="1800" b="1" dirty="0">
              <a:latin typeface="+mn-ea"/>
            </a:endParaRPr>
          </a:p>
          <a:p>
            <a:pPr marL="827088" lvl="1" eaLnBrk="1">
              <a:lnSpc>
                <a:spcPct val="120000"/>
              </a:lnSpc>
              <a:buFontTx/>
              <a:buNone/>
            </a:pPr>
            <a:r>
              <a:rPr lang="zh-CN" altLang="en-US" sz="1800" b="1" dirty="0">
                <a:latin typeface="+mn-ea"/>
              </a:rPr>
              <a:t>（</a:t>
            </a:r>
            <a:r>
              <a:rPr lang="en-US" altLang="zh-CN" sz="1800" b="1" dirty="0">
                <a:latin typeface="+mn-ea"/>
              </a:rPr>
              <a:t>2</a:t>
            </a:r>
            <a:r>
              <a:rPr lang="zh-CN" altLang="en-US" sz="1800" b="1" dirty="0">
                <a:latin typeface="+mn-ea"/>
              </a:rPr>
              <a:t>）将信息</a:t>
            </a:r>
            <a:r>
              <a:rPr lang="en-US" altLang="zh-CN" sz="1800" b="1" dirty="0">
                <a:latin typeface="+mn-ea"/>
              </a:rPr>
              <a:t>M</a:t>
            </a:r>
            <a:r>
              <a:rPr lang="zh-CN" altLang="en-US" sz="1800" b="1" dirty="0">
                <a:latin typeface="+mn-ea"/>
              </a:rPr>
              <a:t>的</a:t>
            </a:r>
            <a:r>
              <a:rPr lang="en-US" altLang="zh-CN" sz="1800" b="1" dirty="0">
                <a:latin typeface="+mn-ea"/>
              </a:rPr>
              <a:t>M</a:t>
            </a:r>
            <a:r>
              <a:rPr lang="en-US" altLang="zh-CN" sz="1800" b="1" baseline="-30000" dirty="0">
                <a:latin typeface="+mn-ea"/>
              </a:rPr>
              <a:t>n</a:t>
            </a:r>
            <a:r>
              <a:rPr lang="zh-CN" altLang="en-US" sz="1800" b="1" dirty="0">
                <a:latin typeface="+mn-ea"/>
              </a:rPr>
              <a:t>长度填充为</a:t>
            </a:r>
            <a:r>
              <a:rPr lang="en-US" altLang="zh-CN" sz="1800" b="1" dirty="0">
                <a:latin typeface="+mn-ea"/>
              </a:rPr>
              <a:t>448</a:t>
            </a:r>
            <a:r>
              <a:rPr lang="zh-CN" altLang="en-US" sz="1800" b="1" dirty="0">
                <a:latin typeface="+mn-ea"/>
              </a:rPr>
              <a:t>位。</a:t>
            </a:r>
          </a:p>
          <a:p>
            <a:pPr marL="827088" lvl="1" eaLnBrk="1">
              <a:lnSpc>
                <a:spcPct val="120000"/>
              </a:lnSpc>
              <a:buFontTx/>
              <a:buNone/>
            </a:pPr>
            <a:r>
              <a:rPr lang="zh-CN" altLang="en-US" sz="1800" b="1" dirty="0">
                <a:latin typeface="+mn-ea"/>
              </a:rPr>
              <a:t>	 当</a:t>
            </a:r>
            <a:r>
              <a:rPr lang="en-US" altLang="zh-CN" sz="1800" b="1" dirty="0">
                <a:latin typeface="+mn-ea"/>
              </a:rPr>
              <a:t>M</a:t>
            </a:r>
            <a:r>
              <a:rPr lang="en-US" altLang="zh-CN" sz="1800" b="1" baseline="-30000" dirty="0">
                <a:latin typeface="+mn-ea"/>
              </a:rPr>
              <a:t>n</a:t>
            </a:r>
            <a:r>
              <a:rPr lang="zh-CN" altLang="en-US" sz="1800" b="1" dirty="0">
                <a:latin typeface="+mn-ea"/>
              </a:rPr>
              <a:t>长度</a:t>
            </a:r>
            <a:r>
              <a:rPr lang="en-US" altLang="zh-CN" sz="1800" b="1" dirty="0">
                <a:latin typeface="+mn-ea"/>
              </a:rPr>
              <a:t>L</a:t>
            </a:r>
            <a:r>
              <a:rPr lang="zh-CN" altLang="en-US" sz="1800" b="1" dirty="0">
                <a:latin typeface="+mn-ea"/>
              </a:rPr>
              <a:t>（</a:t>
            </a:r>
            <a:r>
              <a:rPr lang="en-US" altLang="zh-CN" sz="1800" b="1" dirty="0">
                <a:latin typeface="+mn-ea"/>
              </a:rPr>
              <a:t>bit</a:t>
            </a:r>
            <a:r>
              <a:rPr lang="zh-CN" altLang="en-US" sz="1800" b="1" dirty="0">
                <a:latin typeface="+mn-ea"/>
              </a:rPr>
              <a:t>为单位） </a:t>
            </a:r>
            <a:r>
              <a:rPr lang="en-US" altLang="zh-CN" sz="1800" b="1" dirty="0">
                <a:latin typeface="+mn-ea"/>
              </a:rPr>
              <a:t>&lt; 448</a:t>
            </a:r>
            <a:r>
              <a:rPr lang="zh-CN" altLang="en-US" sz="1800" b="1" dirty="0">
                <a:latin typeface="+mn-ea"/>
              </a:rPr>
              <a:t>时，在信息</a:t>
            </a:r>
            <a:r>
              <a:rPr lang="en-US" altLang="zh-CN" sz="1800" b="1" dirty="0">
                <a:latin typeface="+mn-ea"/>
              </a:rPr>
              <a:t>M</a:t>
            </a:r>
            <a:r>
              <a:rPr lang="en-US" altLang="zh-CN" sz="1800" b="1" baseline="-30000" dirty="0">
                <a:latin typeface="+mn-ea"/>
              </a:rPr>
              <a:t>n</a:t>
            </a:r>
            <a:r>
              <a:rPr lang="zh-CN" altLang="en-US" sz="1800" b="1" dirty="0">
                <a:latin typeface="+mn-ea"/>
              </a:rPr>
              <a:t>后加一个“</a:t>
            </a:r>
            <a:r>
              <a:rPr lang="en-US" altLang="zh-CN" sz="1800" b="1" dirty="0">
                <a:latin typeface="+mn-ea"/>
              </a:rPr>
              <a:t>1”</a:t>
            </a:r>
            <a:r>
              <a:rPr lang="zh-CN" altLang="en-US" sz="1800" b="1" dirty="0">
                <a:latin typeface="+mn-ea"/>
              </a:rPr>
              <a:t>，然后再填充</a:t>
            </a:r>
            <a:r>
              <a:rPr lang="en-US" altLang="zh-CN" sz="1800" b="1" dirty="0">
                <a:latin typeface="+mn-ea"/>
              </a:rPr>
              <a:t>447-L</a:t>
            </a:r>
            <a:r>
              <a:rPr lang="zh-CN" altLang="en-US" sz="1800" b="1" dirty="0">
                <a:latin typeface="+mn-ea"/>
              </a:rPr>
              <a:t>个“</a:t>
            </a:r>
            <a:r>
              <a:rPr lang="en-US" altLang="zh-CN" sz="1800" b="1" dirty="0">
                <a:latin typeface="+mn-ea"/>
              </a:rPr>
              <a:t>0”</a:t>
            </a:r>
            <a:r>
              <a:rPr lang="zh-CN" altLang="en-US" sz="1800" b="1" dirty="0">
                <a:latin typeface="+mn-ea"/>
              </a:rPr>
              <a:t>，使最后的信息</a:t>
            </a:r>
            <a:r>
              <a:rPr lang="en-US" altLang="zh-CN" sz="1800" b="1" dirty="0">
                <a:latin typeface="+mn-ea"/>
              </a:rPr>
              <a:t>M</a:t>
            </a:r>
            <a:r>
              <a:rPr lang="en-US" altLang="zh-CN" sz="1800" b="1" baseline="-30000" dirty="0">
                <a:latin typeface="+mn-ea"/>
              </a:rPr>
              <a:t>n</a:t>
            </a:r>
            <a:r>
              <a:rPr lang="zh-CN" altLang="en-US" sz="1800" b="1" dirty="0">
                <a:latin typeface="+mn-ea"/>
              </a:rPr>
              <a:t>长度为</a:t>
            </a:r>
            <a:r>
              <a:rPr lang="en-US" altLang="zh-CN" sz="1800" b="1" dirty="0">
                <a:latin typeface="+mn-ea"/>
              </a:rPr>
              <a:t>448</a:t>
            </a:r>
            <a:r>
              <a:rPr lang="zh-CN" altLang="en-US" sz="1800" b="1" dirty="0">
                <a:latin typeface="+mn-ea"/>
              </a:rPr>
              <a:t>位。</a:t>
            </a:r>
          </a:p>
          <a:p>
            <a:pPr marL="827088" lvl="1" eaLnBrk="1">
              <a:lnSpc>
                <a:spcPct val="120000"/>
              </a:lnSpc>
              <a:buFontTx/>
              <a:buNone/>
            </a:pPr>
            <a:r>
              <a:rPr lang="zh-CN" altLang="en-US" sz="1800" b="1" dirty="0">
                <a:latin typeface="+mn-ea"/>
              </a:rPr>
              <a:t>     当</a:t>
            </a:r>
            <a:r>
              <a:rPr lang="en-US" altLang="zh-CN" sz="1800" b="1" dirty="0">
                <a:latin typeface="+mn-ea"/>
              </a:rPr>
              <a:t>M</a:t>
            </a:r>
            <a:r>
              <a:rPr lang="en-US" altLang="zh-CN" sz="1800" b="1" baseline="-30000" dirty="0">
                <a:latin typeface="+mn-ea"/>
              </a:rPr>
              <a:t>n</a:t>
            </a:r>
            <a:r>
              <a:rPr lang="zh-CN" altLang="en-US" sz="1800" b="1" dirty="0">
                <a:latin typeface="+mn-ea"/>
              </a:rPr>
              <a:t>长度</a:t>
            </a:r>
            <a:r>
              <a:rPr lang="en-US" altLang="zh-CN" sz="1800" b="1" dirty="0">
                <a:latin typeface="+mn-ea"/>
              </a:rPr>
              <a:t>L &gt; 448</a:t>
            </a:r>
            <a:r>
              <a:rPr lang="zh-CN" altLang="en-US" sz="1800" b="1" dirty="0">
                <a:latin typeface="+mn-ea"/>
              </a:rPr>
              <a:t>时，在信息</a:t>
            </a:r>
            <a:r>
              <a:rPr lang="en-US" altLang="zh-CN" sz="1800" b="1" dirty="0">
                <a:latin typeface="+mn-ea"/>
              </a:rPr>
              <a:t>M</a:t>
            </a:r>
            <a:r>
              <a:rPr lang="en-US" altLang="zh-CN" sz="1800" b="1" baseline="-30000" dirty="0">
                <a:latin typeface="+mn-ea"/>
              </a:rPr>
              <a:t>n</a:t>
            </a:r>
            <a:r>
              <a:rPr lang="zh-CN" altLang="en-US" sz="1800" b="1" dirty="0">
                <a:latin typeface="+mn-ea"/>
              </a:rPr>
              <a:t>后加一个“</a:t>
            </a:r>
            <a:r>
              <a:rPr lang="en-US" altLang="zh-CN" sz="1800" b="1" dirty="0">
                <a:latin typeface="+mn-ea"/>
              </a:rPr>
              <a:t>1”</a:t>
            </a:r>
            <a:r>
              <a:rPr lang="zh-CN" altLang="en-US" sz="1800" b="1" dirty="0">
                <a:latin typeface="+mn-ea"/>
              </a:rPr>
              <a:t>，然后再填充</a:t>
            </a:r>
            <a:r>
              <a:rPr lang="en-US" altLang="zh-CN" sz="1800" b="1" dirty="0">
                <a:latin typeface="+mn-ea"/>
              </a:rPr>
              <a:t>512-L+447</a:t>
            </a:r>
            <a:r>
              <a:rPr lang="zh-CN" altLang="en-US" sz="1800" b="1" dirty="0">
                <a:latin typeface="+mn-ea"/>
              </a:rPr>
              <a:t>个“</a:t>
            </a:r>
            <a:r>
              <a:rPr lang="en-US" altLang="zh-CN" sz="1800" b="1" dirty="0">
                <a:latin typeface="+mn-ea"/>
              </a:rPr>
              <a:t>0”</a:t>
            </a:r>
            <a:r>
              <a:rPr lang="zh-CN" altLang="en-US" sz="1800" b="1" dirty="0">
                <a:latin typeface="+mn-ea"/>
              </a:rPr>
              <a:t>，使最后的信息</a:t>
            </a:r>
            <a:r>
              <a:rPr lang="en-US" altLang="zh-CN" sz="1800" b="1" dirty="0">
                <a:latin typeface="+mn-ea"/>
              </a:rPr>
              <a:t>M</a:t>
            </a:r>
            <a:r>
              <a:rPr lang="en-US" altLang="zh-CN" sz="1800" b="1" baseline="-30000" dirty="0">
                <a:latin typeface="+mn-ea"/>
              </a:rPr>
              <a:t>n</a:t>
            </a:r>
            <a:r>
              <a:rPr lang="zh-CN" altLang="en-US" sz="1800" b="1" dirty="0">
                <a:latin typeface="+mn-ea"/>
              </a:rPr>
              <a:t>长度为</a:t>
            </a:r>
            <a:r>
              <a:rPr lang="en-US" altLang="zh-CN" sz="1800" b="1" dirty="0">
                <a:latin typeface="+mn-ea"/>
              </a:rPr>
              <a:t>512</a:t>
            </a:r>
            <a:r>
              <a:rPr lang="zh-CN" altLang="en-US" sz="1800" b="1" dirty="0">
                <a:latin typeface="+mn-ea"/>
              </a:rPr>
              <a:t>位，</a:t>
            </a:r>
            <a:r>
              <a:rPr lang="en-US" altLang="zh-CN" sz="1800" b="1" dirty="0">
                <a:latin typeface="+mn-ea"/>
              </a:rPr>
              <a:t>M</a:t>
            </a:r>
            <a:r>
              <a:rPr lang="en-US" altLang="zh-CN" sz="1800" b="1" baseline="-30000" dirty="0">
                <a:latin typeface="+mn-ea"/>
              </a:rPr>
              <a:t>n+1</a:t>
            </a:r>
            <a:r>
              <a:rPr lang="zh-CN" altLang="en-US" sz="1800" b="1" dirty="0">
                <a:latin typeface="+mn-ea"/>
              </a:rPr>
              <a:t>长度为</a:t>
            </a:r>
            <a:r>
              <a:rPr lang="en-US" altLang="zh-CN" sz="1800" b="1" dirty="0">
                <a:latin typeface="+mn-ea"/>
              </a:rPr>
              <a:t>448</a:t>
            </a:r>
            <a:r>
              <a:rPr lang="zh-CN" altLang="en-US" sz="1800" b="1" dirty="0">
                <a:latin typeface="+mn-ea"/>
              </a:rPr>
              <a:t>位</a:t>
            </a:r>
          </a:p>
        </p:txBody>
      </p:sp>
      <p:sp>
        <p:nvSpPr>
          <p:cNvPr id="5" name="矩形 4">
            <a:extLst>
              <a:ext uri="{FF2B5EF4-FFF2-40B4-BE49-F238E27FC236}">
                <a16:creationId xmlns:a16="http://schemas.microsoft.com/office/drawing/2014/main" id="{EF65590A-8F11-4836-882D-7035BB2815AC}"/>
              </a:ext>
            </a:extLst>
          </p:cNvPr>
          <p:cNvSpPr/>
          <p:nvPr/>
        </p:nvSpPr>
        <p:spPr>
          <a:xfrm>
            <a:off x="802379" y="1465541"/>
            <a:ext cx="1465466" cy="369332"/>
          </a:xfrm>
          <a:prstGeom prst="rect">
            <a:avLst/>
          </a:prstGeom>
        </p:spPr>
        <p:txBody>
          <a:bodyPr wrap="none">
            <a:spAutoFit/>
          </a:bodyPr>
          <a:lstStyle/>
          <a:p>
            <a:r>
              <a:rPr lang="en-US" altLang="zh-CN" b="1" dirty="0">
                <a:latin typeface="+mn-ea"/>
              </a:rPr>
              <a:t>MD5</a:t>
            </a:r>
            <a:r>
              <a:rPr lang="zh-CN" altLang="en-US" b="1" dirty="0">
                <a:latin typeface="+mn-ea"/>
              </a:rPr>
              <a:t>算法步骤</a:t>
            </a:r>
          </a:p>
        </p:txBody>
      </p:sp>
      <p:sp>
        <p:nvSpPr>
          <p:cNvPr id="6" name="矩形 5">
            <a:extLst>
              <a:ext uri="{FF2B5EF4-FFF2-40B4-BE49-F238E27FC236}">
                <a16:creationId xmlns:a16="http://schemas.microsoft.com/office/drawing/2014/main" id="{76A61BCF-FE01-416D-94D1-FEA6065A1546}"/>
              </a:ext>
            </a:extLst>
          </p:cNvPr>
          <p:cNvSpPr/>
          <p:nvPr/>
        </p:nvSpPr>
        <p:spPr>
          <a:xfrm>
            <a:off x="802379" y="1973818"/>
            <a:ext cx="1811714" cy="369332"/>
          </a:xfrm>
          <a:prstGeom prst="rect">
            <a:avLst/>
          </a:prstGeom>
          <a:solidFill>
            <a:srgbClr val="C00000"/>
          </a:solidFill>
        </p:spPr>
        <p:txBody>
          <a:bodyPr wrap="none">
            <a:spAutoFit/>
          </a:bodyPr>
          <a:lstStyle/>
          <a:p>
            <a:r>
              <a:rPr lang="zh-CN" altLang="en-US" b="1" dirty="0">
                <a:solidFill>
                  <a:schemeClr val="bg1"/>
                </a:solidFill>
                <a:latin typeface="+mn-ea"/>
              </a:rPr>
              <a:t>数据填充与分组</a:t>
            </a:r>
            <a:endParaRPr lang="zh-CN" altLang="en-US" dirty="0">
              <a:solidFill>
                <a:schemeClr val="bg1"/>
              </a:solidFill>
            </a:endParaRPr>
          </a:p>
        </p:txBody>
      </p:sp>
    </p:spTree>
    <p:extLst>
      <p:ext uri="{BB962C8B-B14F-4D97-AF65-F5344CB8AC3E}">
        <p14:creationId xmlns:p14="http://schemas.microsoft.com/office/powerpoint/2010/main" val="26960640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8B3E42B-45B2-4985-AEF4-2A3D7AA6FEA1}"/>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Rectangle 2">
            <a:extLst>
              <a:ext uri="{FF2B5EF4-FFF2-40B4-BE49-F238E27FC236}">
                <a16:creationId xmlns:a16="http://schemas.microsoft.com/office/drawing/2014/main" id="{4875E316-5655-4C05-B7A2-9681B93CF054}"/>
              </a:ext>
            </a:extLst>
          </p:cNvPr>
          <p:cNvSpPr>
            <a:spLocks noGrp="1" noChangeArrowheads="1"/>
          </p:cNvSpPr>
          <p:nvPr/>
        </p:nvSpPr>
        <p:spPr bwMode="auto">
          <a:xfrm>
            <a:off x="979534" y="2033588"/>
            <a:ext cx="7718425" cy="29966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15000"/>
              </a:lnSpc>
              <a:spcBef>
                <a:spcPct val="20000"/>
              </a:spcBef>
              <a:spcAft>
                <a:spcPct val="0"/>
              </a:spcAft>
              <a:buChar char="•"/>
              <a:defRPr sz="3200">
                <a:solidFill>
                  <a:srgbClr val="0000FF"/>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800">
                <a:solidFill>
                  <a:srgbClr val="0000FF"/>
                </a:solidFill>
                <a:latin typeface="+mn-lt"/>
                <a:ea typeface="+mn-ea"/>
              </a:defRPr>
            </a:lvl2pPr>
            <a:lvl3pPr marL="1143000" indent="-228600" algn="l" rtl="0" eaLnBrk="0" fontAlgn="base" hangingPunct="0">
              <a:lnSpc>
                <a:spcPct val="115000"/>
              </a:lnSpc>
              <a:spcBef>
                <a:spcPct val="20000"/>
              </a:spcBef>
              <a:spcAft>
                <a:spcPct val="0"/>
              </a:spcAft>
              <a:buChar char="•"/>
              <a:defRPr sz="2400">
                <a:solidFill>
                  <a:srgbClr val="0000FF"/>
                </a:solidFill>
                <a:latin typeface="+mn-lt"/>
                <a:ea typeface="+mn-ea"/>
              </a:defRPr>
            </a:lvl3pPr>
            <a:lvl4pPr marL="1600200" indent="-228600" algn="l" rtl="0" eaLnBrk="0" fontAlgn="base" hangingPunct="0">
              <a:lnSpc>
                <a:spcPct val="115000"/>
              </a:lnSpc>
              <a:spcBef>
                <a:spcPct val="20000"/>
              </a:spcBef>
              <a:spcAft>
                <a:spcPct val="0"/>
              </a:spcAft>
              <a:buChar char="–"/>
              <a:defRPr sz="2000">
                <a:solidFill>
                  <a:srgbClr val="0000FF"/>
                </a:solidFill>
                <a:latin typeface="+mn-lt"/>
                <a:ea typeface="+mn-ea"/>
              </a:defRPr>
            </a:lvl4pPr>
            <a:lvl5pPr marL="2057400" indent="-228600" algn="l" rtl="0" eaLnBrk="0" fontAlgn="base" hangingPunct="0">
              <a:lnSpc>
                <a:spcPct val="115000"/>
              </a:lnSpc>
              <a:spcBef>
                <a:spcPct val="20000"/>
              </a:spcBef>
              <a:spcAft>
                <a:spcPct val="0"/>
              </a:spcAft>
              <a:buChar char="»"/>
              <a:defRPr sz="2000">
                <a:solidFill>
                  <a:srgbClr val="0000FF"/>
                </a:solidFill>
                <a:latin typeface="+mn-lt"/>
                <a:ea typeface="+mn-ea"/>
              </a:defRPr>
            </a:lvl5pPr>
            <a:lvl6pPr marL="2514600" indent="-228600" algn="l" rtl="0" fontAlgn="base">
              <a:lnSpc>
                <a:spcPct val="115000"/>
              </a:lnSpc>
              <a:spcBef>
                <a:spcPct val="20000"/>
              </a:spcBef>
              <a:spcAft>
                <a:spcPct val="0"/>
              </a:spcAft>
              <a:buChar char="»"/>
              <a:defRPr sz="2000">
                <a:solidFill>
                  <a:srgbClr val="0000FF"/>
                </a:solidFill>
                <a:latin typeface="+mn-lt"/>
                <a:ea typeface="+mn-ea"/>
              </a:defRPr>
            </a:lvl6pPr>
            <a:lvl7pPr marL="2971800" indent="-228600" algn="l" rtl="0" fontAlgn="base">
              <a:lnSpc>
                <a:spcPct val="115000"/>
              </a:lnSpc>
              <a:spcBef>
                <a:spcPct val="20000"/>
              </a:spcBef>
              <a:spcAft>
                <a:spcPct val="0"/>
              </a:spcAft>
              <a:buChar char="»"/>
              <a:defRPr sz="2000">
                <a:solidFill>
                  <a:srgbClr val="0000FF"/>
                </a:solidFill>
                <a:latin typeface="+mn-lt"/>
                <a:ea typeface="+mn-ea"/>
              </a:defRPr>
            </a:lvl7pPr>
            <a:lvl8pPr marL="3429000" indent="-228600" algn="l" rtl="0" fontAlgn="base">
              <a:lnSpc>
                <a:spcPct val="115000"/>
              </a:lnSpc>
              <a:spcBef>
                <a:spcPct val="20000"/>
              </a:spcBef>
              <a:spcAft>
                <a:spcPct val="0"/>
              </a:spcAft>
              <a:buChar char="»"/>
              <a:defRPr sz="2000">
                <a:solidFill>
                  <a:srgbClr val="0000FF"/>
                </a:solidFill>
                <a:latin typeface="+mn-lt"/>
                <a:ea typeface="+mn-ea"/>
              </a:defRPr>
            </a:lvl8pPr>
            <a:lvl9pPr marL="3886200" indent="-228600" algn="l" rtl="0" fontAlgn="base">
              <a:lnSpc>
                <a:spcPct val="115000"/>
              </a:lnSpc>
              <a:spcBef>
                <a:spcPct val="20000"/>
              </a:spcBef>
              <a:spcAft>
                <a:spcPct val="0"/>
              </a:spcAft>
              <a:buChar char="»"/>
              <a:defRPr sz="2000">
                <a:solidFill>
                  <a:srgbClr val="0000FF"/>
                </a:solidFill>
                <a:latin typeface="+mn-lt"/>
                <a:ea typeface="+mn-ea"/>
              </a:defRPr>
            </a:lvl9pPr>
          </a:lstStyle>
          <a:p>
            <a:pPr marL="0" indent="0">
              <a:buNone/>
            </a:pPr>
            <a:r>
              <a:rPr lang="zh-CN" altLang="en-US" sz="1800" b="1" dirty="0">
                <a:latin typeface="+mn-ea"/>
              </a:rPr>
              <a:t>（</a:t>
            </a:r>
            <a:r>
              <a:rPr lang="en-US" altLang="zh-CN" sz="1800" b="1" dirty="0">
                <a:latin typeface="+mn-ea"/>
              </a:rPr>
              <a:t>1</a:t>
            </a:r>
            <a:r>
              <a:rPr lang="zh-CN" altLang="en-US" sz="1800" b="1" dirty="0">
                <a:latin typeface="+mn-ea"/>
              </a:rPr>
              <a:t>）在</a:t>
            </a:r>
            <a:r>
              <a:rPr lang="en-US" altLang="zh-CN" sz="1800" b="1" dirty="0">
                <a:latin typeface="+mn-ea"/>
              </a:rPr>
              <a:t>MD5</a:t>
            </a:r>
            <a:r>
              <a:rPr lang="zh-CN" altLang="en-US" sz="1800" b="1" dirty="0">
                <a:latin typeface="+mn-ea"/>
              </a:rPr>
              <a:t>算法中要用到</a:t>
            </a:r>
            <a:r>
              <a:rPr lang="en-US" altLang="zh-CN" sz="1800" b="1" dirty="0">
                <a:latin typeface="+mn-ea"/>
              </a:rPr>
              <a:t>4</a:t>
            </a:r>
            <a:r>
              <a:rPr lang="zh-CN" altLang="en-US" sz="1800" b="1" dirty="0">
                <a:latin typeface="+mn-ea"/>
              </a:rPr>
              <a:t>个</a:t>
            </a:r>
            <a:r>
              <a:rPr lang="en-US" altLang="zh-CN" sz="1800" b="1" dirty="0">
                <a:latin typeface="+mn-ea"/>
              </a:rPr>
              <a:t>32</a:t>
            </a:r>
            <a:r>
              <a:rPr lang="zh-CN" altLang="en-US" sz="1800" b="1" dirty="0">
                <a:latin typeface="+mn-ea"/>
              </a:rPr>
              <a:t>位变量，分别为</a:t>
            </a:r>
            <a:r>
              <a:rPr lang="en-US" altLang="zh-CN" sz="1800" b="1" dirty="0">
                <a:latin typeface="+mn-ea"/>
              </a:rPr>
              <a:t>A</a:t>
            </a:r>
            <a:r>
              <a:rPr lang="zh-CN" altLang="en-US" sz="1800" b="1" dirty="0">
                <a:latin typeface="+mn-ea"/>
              </a:rPr>
              <a:t>、</a:t>
            </a:r>
            <a:r>
              <a:rPr lang="en-US" altLang="zh-CN" sz="1800" b="1" dirty="0">
                <a:latin typeface="+mn-ea"/>
              </a:rPr>
              <a:t>B</a:t>
            </a:r>
            <a:r>
              <a:rPr lang="zh-CN" altLang="en-US" sz="1800" b="1" dirty="0">
                <a:latin typeface="+mn-ea"/>
              </a:rPr>
              <a:t>、</a:t>
            </a:r>
            <a:r>
              <a:rPr lang="en-US" altLang="zh-CN" sz="1800" b="1" dirty="0">
                <a:latin typeface="+mn-ea"/>
              </a:rPr>
              <a:t>C</a:t>
            </a:r>
            <a:r>
              <a:rPr lang="zh-CN" altLang="en-US" sz="1800" b="1" dirty="0">
                <a:latin typeface="+mn-ea"/>
              </a:rPr>
              <a:t>、</a:t>
            </a:r>
            <a:r>
              <a:rPr lang="en-US" altLang="zh-CN" sz="1800" b="1" dirty="0">
                <a:latin typeface="+mn-ea"/>
              </a:rPr>
              <a:t>D</a:t>
            </a:r>
            <a:r>
              <a:rPr lang="zh-CN" altLang="en-US" sz="1800" b="1" dirty="0">
                <a:latin typeface="+mn-ea"/>
              </a:rPr>
              <a:t>：  </a:t>
            </a:r>
          </a:p>
          <a:p>
            <a:pPr lvl="1" algn="just">
              <a:buFontTx/>
              <a:buNone/>
            </a:pPr>
            <a:r>
              <a:rPr lang="zh-CN" altLang="en-US" sz="1800" b="1" dirty="0">
                <a:latin typeface="+mn-ea"/>
              </a:rPr>
              <a:t>                         </a:t>
            </a:r>
            <a:r>
              <a:rPr lang="en-US" altLang="zh-CN" sz="1800" b="1" dirty="0">
                <a:latin typeface="+mn-ea"/>
              </a:rPr>
              <a:t>A = 0x01234567</a:t>
            </a:r>
          </a:p>
          <a:p>
            <a:pPr lvl="1" algn="just">
              <a:buFontTx/>
              <a:buNone/>
            </a:pPr>
            <a:r>
              <a:rPr lang="en-US" altLang="zh-CN" sz="1800" b="1" dirty="0">
                <a:latin typeface="+mn-ea"/>
              </a:rPr>
              <a:t>                         B = 0x89abcdef </a:t>
            </a:r>
          </a:p>
          <a:p>
            <a:pPr lvl="1" algn="just">
              <a:buFontTx/>
              <a:buNone/>
            </a:pPr>
            <a:r>
              <a:rPr lang="en-US" altLang="zh-CN" sz="1800" b="1" dirty="0">
                <a:latin typeface="+mn-ea"/>
              </a:rPr>
              <a:t>                         C = 0xfedcba98</a:t>
            </a:r>
          </a:p>
          <a:p>
            <a:pPr lvl="1">
              <a:buFontTx/>
              <a:buNone/>
            </a:pPr>
            <a:r>
              <a:rPr lang="en-US" altLang="zh-CN" sz="1800" b="1" dirty="0">
                <a:latin typeface="+mn-ea"/>
              </a:rPr>
              <a:t>                         D = 0x76543210</a:t>
            </a:r>
          </a:p>
          <a:p>
            <a:pPr marL="0" indent="0">
              <a:buNone/>
            </a:pPr>
            <a:r>
              <a:rPr lang="zh-CN" altLang="en-US" sz="1800" b="1" dirty="0">
                <a:latin typeface="+mn-ea"/>
              </a:rPr>
              <a:t>（</a:t>
            </a:r>
            <a:r>
              <a:rPr lang="en-US" altLang="zh-CN" sz="1800" b="1" dirty="0">
                <a:latin typeface="+mn-ea"/>
              </a:rPr>
              <a:t>2</a:t>
            </a:r>
            <a:r>
              <a:rPr lang="zh-CN" altLang="en-US" sz="1800" b="1" dirty="0">
                <a:latin typeface="+mn-ea"/>
              </a:rPr>
              <a:t>）在</a:t>
            </a:r>
            <a:r>
              <a:rPr lang="en-US" altLang="zh-CN" sz="1800" b="1" dirty="0">
                <a:latin typeface="+mn-ea"/>
              </a:rPr>
              <a:t>MD5</a:t>
            </a:r>
            <a:r>
              <a:rPr lang="zh-CN" altLang="en-US" sz="1800" b="1" dirty="0">
                <a:latin typeface="+mn-ea"/>
              </a:rPr>
              <a:t>算法过程中，这四个</a:t>
            </a:r>
            <a:r>
              <a:rPr lang="en-US" altLang="zh-CN" sz="1800" b="1" dirty="0">
                <a:latin typeface="+mn-ea"/>
              </a:rPr>
              <a:t>32</a:t>
            </a:r>
            <a:r>
              <a:rPr lang="zh-CN" altLang="en-US" sz="1800" b="1" dirty="0">
                <a:latin typeface="+mn-ea"/>
              </a:rPr>
              <a:t>位变量被称为链接变量，它们始终参与运算并形成最终的散列值。</a:t>
            </a:r>
          </a:p>
        </p:txBody>
      </p:sp>
      <p:sp>
        <p:nvSpPr>
          <p:cNvPr id="5" name="矩形 4">
            <a:extLst>
              <a:ext uri="{FF2B5EF4-FFF2-40B4-BE49-F238E27FC236}">
                <a16:creationId xmlns:a16="http://schemas.microsoft.com/office/drawing/2014/main" id="{C8258DA0-D8FA-4DD2-949C-4FF1010D3D0F}"/>
              </a:ext>
            </a:extLst>
          </p:cNvPr>
          <p:cNvSpPr/>
          <p:nvPr/>
        </p:nvSpPr>
        <p:spPr>
          <a:xfrm>
            <a:off x="979534" y="1458397"/>
            <a:ext cx="1579278" cy="369332"/>
          </a:xfrm>
          <a:prstGeom prst="rect">
            <a:avLst/>
          </a:prstGeom>
          <a:solidFill>
            <a:srgbClr val="C00000"/>
          </a:solidFill>
        </p:spPr>
        <p:txBody>
          <a:bodyPr wrap="none">
            <a:spAutoFit/>
          </a:bodyPr>
          <a:lstStyle/>
          <a:p>
            <a:r>
              <a:rPr lang="zh-CN" altLang="en-US" b="1" dirty="0">
                <a:solidFill>
                  <a:schemeClr val="bg1"/>
                </a:solidFill>
                <a:latin typeface="Times" panose="02020603050405020304" pitchFamily="18" charset="0"/>
              </a:rPr>
              <a:t>初始化散列值</a:t>
            </a:r>
            <a:endParaRPr lang="zh-CN" altLang="en-US" b="1" dirty="0">
              <a:solidFill>
                <a:schemeClr val="bg1"/>
              </a:solidFill>
              <a:latin typeface="Arial Unicode MS" pitchFamily="34" charset="-122"/>
              <a:ea typeface="Arial Unicode MS" pitchFamily="34" charset="-122"/>
            </a:endParaRPr>
          </a:p>
        </p:txBody>
      </p:sp>
    </p:spTree>
    <p:extLst>
      <p:ext uri="{BB962C8B-B14F-4D97-AF65-F5344CB8AC3E}">
        <p14:creationId xmlns:p14="http://schemas.microsoft.com/office/powerpoint/2010/main" val="2211323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6A8AEB0A-10D4-4679-A071-442C123496A9}"/>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Rectangle 2">
            <a:extLst>
              <a:ext uri="{FF2B5EF4-FFF2-40B4-BE49-F238E27FC236}">
                <a16:creationId xmlns:a16="http://schemas.microsoft.com/office/drawing/2014/main" id="{292BEDFB-0294-43BD-B1E5-689EB7F1D59E}"/>
              </a:ext>
            </a:extLst>
          </p:cNvPr>
          <p:cNvSpPr>
            <a:spLocks noGrp="1" noChangeArrowheads="1"/>
          </p:cNvSpPr>
          <p:nvPr/>
        </p:nvSpPr>
        <p:spPr bwMode="auto">
          <a:xfrm>
            <a:off x="750490" y="2004615"/>
            <a:ext cx="7643020" cy="4001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15000"/>
              </a:lnSpc>
              <a:spcBef>
                <a:spcPct val="20000"/>
              </a:spcBef>
              <a:spcAft>
                <a:spcPct val="0"/>
              </a:spcAft>
              <a:buChar char="•"/>
              <a:defRPr sz="3200">
                <a:solidFill>
                  <a:srgbClr val="0000FF"/>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800">
                <a:solidFill>
                  <a:srgbClr val="0000FF"/>
                </a:solidFill>
                <a:latin typeface="+mn-lt"/>
                <a:ea typeface="+mn-ea"/>
              </a:defRPr>
            </a:lvl2pPr>
            <a:lvl3pPr marL="1143000" indent="-228600" algn="l" rtl="0" eaLnBrk="0" fontAlgn="base" hangingPunct="0">
              <a:lnSpc>
                <a:spcPct val="115000"/>
              </a:lnSpc>
              <a:spcBef>
                <a:spcPct val="20000"/>
              </a:spcBef>
              <a:spcAft>
                <a:spcPct val="0"/>
              </a:spcAft>
              <a:buChar char="•"/>
              <a:defRPr sz="2400">
                <a:solidFill>
                  <a:srgbClr val="0000FF"/>
                </a:solidFill>
                <a:latin typeface="+mn-lt"/>
                <a:ea typeface="+mn-ea"/>
              </a:defRPr>
            </a:lvl3pPr>
            <a:lvl4pPr marL="1600200" indent="-228600" algn="l" rtl="0" eaLnBrk="0" fontAlgn="base" hangingPunct="0">
              <a:lnSpc>
                <a:spcPct val="115000"/>
              </a:lnSpc>
              <a:spcBef>
                <a:spcPct val="20000"/>
              </a:spcBef>
              <a:spcAft>
                <a:spcPct val="0"/>
              </a:spcAft>
              <a:buChar char="–"/>
              <a:defRPr sz="2000">
                <a:solidFill>
                  <a:srgbClr val="0000FF"/>
                </a:solidFill>
                <a:latin typeface="+mn-lt"/>
                <a:ea typeface="+mn-ea"/>
              </a:defRPr>
            </a:lvl4pPr>
            <a:lvl5pPr marL="2057400" indent="-228600" algn="l" rtl="0" eaLnBrk="0" fontAlgn="base" hangingPunct="0">
              <a:lnSpc>
                <a:spcPct val="115000"/>
              </a:lnSpc>
              <a:spcBef>
                <a:spcPct val="20000"/>
              </a:spcBef>
              <a:spcAft>
                <a:spcPct val="0"/>
              </a:spcAft>
              <a:buChar char="»"/>
              <a:defRPr sz="2000">
                <a:solidFill>
                  <a:srgbClr val="0000FF"/>
                </a:solidFill>
                <a:latin typeface="+mn-lt"/>
                <a:ea typeface="+mn-ea"/>
              </a:defRPr>
            </a:lvl5pPr>
            <a:lvl6pPr marL="2514600" indent="-228600" algn="l" rtl="0" fontAlgn="base">
              <a:lnSpc>
                <a:spcPct val="115000"/>
              </a:lnSpc>
              <a:spcBef>
                <a:spcPct val="20000"/>
              </a:spcBef>
              <a:spcAft>
                <a:spcPct val="0"/>
              </a:spcAft>
              <a:buChar char="»"/>
              <a:defRPr sz="2000">
                <a:solidFill>
                  <a:srgbClr val="0000FF"/>
                </a:solidFill>
                <a:latin typeface="+mn-lt"/>
                <a:ea typeface="+mn-ea"/>
              </a:defRPr>
            </a:lvl6pPr>
            <a:lvl7pPr marL="2971800" indent="-228600" algn="l" rtl="0" fontAlgn="base">
              <a:lnSpc>
                <a:spcPct val="115000"/>
              </a:lnSpc>
              <a:spcBef>
                <a:spcPct val="20000"/>
              </a:spcBef>
              <a:spcAft>
                <a:spcPct val="0"/>
              </a:spcAft>
              <a:buChar char="»"/>
              <a:defRPr sz="2000">
                <a:solidFill>
                  <a:srgbClr val="0000FF"/>
                </a:solidFill>
                <a:latin typeface="+mn-lt"/>
                <a:ea typeface="+mn-ea"/>
              </a:defRPr>
            </a:lvl7pPr>
            <a:lvl8pPr marL="3429000" indent="-228600" algn="l" rtl="0" fontAlgn="base">
              <a:lnSpc>
                <a:spcPct val="115000"/>
              </a:lnSpc>
              <a:spcBef>
                <a:spcPct val="20000"/>
              </a:spcBef>
              <a:spcAft>
                <a:spcPct val="0"/>
              </a:spcAft>
              <a:buChar char="»"/>
              <a:defRPr sz="2000">
                <a:solidFill>
                  <a:srgbClr val="0000FF"/>
                </a:solidFill>
                <a:latin typeface="+mn-lt"/>
                <a:ea typeface="+mn-ea"/>
              </a:defRPr>
            </a:lvl8pPr>
            <a:lvl9pPr marL="3886200" indent="-228600" algn="l" rtl="0" fontAlgn="base">
              <a:lnSpc>
                <a:spcPct val="115000"/>
              </a:lnSpc>
              <a:spcBef>
                <a:spcPct val="20000"/>
              </a:spcBef>
              <a:spcAft>
                <a:spcPct val="0"/>
              </a:spcAft>
              <a:buChar char="»"/>
              <a:defRPr sz="2000">
                <a:solidFill>
                  <a:srgbClr val="0000FF"/>
                </a:solidFill>
                <a:latin typeface="+mn-lt"/>
                <a:ea typeface="+mn-ea"/>
              </a:defRPr>
            </a:lvl9pPr>
          </a:lstStyle>
          <a:p>
            <a:pPr marL="0" indent="0">
              <a:lnSpc>
                <a:spcPct val="120000"/>
              </a:lnSpc>
              <a:spcBef>
                <a:spcPct val="0"/>
              </a:spcBef>
              <a:buFontTx/>
              <a:buNone/>
            </a:pPr>
            <a:r>
              <a:rPr lang="zh-CN" altLang="en-US" sz="1800" dirty="0">
                <a:latin typeface="+mn-ea"/>
              </a:rPr>
              <a:t>（</a:t>
            </a:r>
            <a:r>
              <a:rPr lang="en-US" altLang="zh-CN" sz="1800" dirty="0">
                <a:latin typeface="+mn-ea"/>
              </a:rPr>
              <a:t>1</a:t>
            </a:r>
            <a:r>
              <a:rPr lang="zh-CN" altLang="en-US" sz="1800" dirty="0">
                <a:latin typeface="+mn-ea"/>
              </a:rPr>
              <a:t>）将填充后的信息按每</a:t>
            </a:r>
            <a:r>
              <a:rPr lang="en-US" altLang="zh-CN" sz="1800" dirty="0">
                <a:latin typeface="+mn-ea"/>
              </a:rPr>
              <a:t>512</a:t>
            </a:r>
            <a:r>
              <a:rPr lang="zh-CN" altLang="en-US" sz="1800" dirty="0">
                <a:latin typeface="+mn-ea"/>
              </a:rPr>
              <a:t>位分为一块（</a:t>
            </a:r>
            <a:r>
              <a:rPr lang="en-US" altLang="zh-CN" sz="1800" dirty="0">
                <a:latin typeface="+mn-ea"/>
              </a:rPr>
              <a:t>Block</a:t>
            </a:r>
            <a:r>
              <a:rPr lang="zh-CN" altLang="en-US" sz="1800" dirty="0">
                <a:latin typeface="+mn-ea"/>
              </a:rPr>
              <a:t>），每块按</a:t>
            </a:r>
            <a:r>
              <a:rPr lang="en-US" altLang="zh-CN" sz="1800" dirty="0">
                <a:latin typeface="+mn-ea"/>
              </a:rPr>
              <a:t>32</a:t>
            </a:r>
            <a:r>
              <a:rPr lang="zh-CN" altLang="en-US" sz="1800" dirty="0">
                <a:latin typeface="+mn-ea"/>
              </a:rPr>
              <a:t>位为一组划分成</a:t>
            </a:r>
            <a:r>
              <a:rPr lang="en-US" altLang="zh-CN" sz="1800" dirty="0">
                <a:latin typeface="+mn-ea"/>
              </a:rPr>
              <a:t>16</a:t>
            </a:r>
            <a:r>
              <a:rPr lang="zh-CN" altLang="en-US" sz="1800" dirty="0">
                <a:latin typeface="+mn-ea"/>
              </a:rPr>
              <a:t>个分组，即 </a:t>
            </a:r>
            <a:r>
              <a:rPr lang="en-US" altLang="zh-CN" sz="1800" dirty="0">
                <a:latin typeface="+mn-ea"/>
              </a:rPr>
              <a:t>M</a:t>
            </a:r>
            <a:r>
              <a:rPr lang="en-US" altLang="zh-CN" sz="1800" baseline="-30000" dirty="0">
                <a:latin typeface="+mn-ea"/>
              </a:rPr>
              <a:t>i </a:t>
            </a:r>
            <a:r>
              <a:rPr lang="en-US" altLang="zh-CN" sz="1800" dirty="0">
                <a:latin typeface="+mn-ea"/>
              </a:rPr>
              <a:t>= M</a:t>
            </a:r>
            <a:r>
              <a:rPr lang="en-US" altLang="zh-CN" sz="1800" baseline="-30000" dirty="0">
                <a:latin typeface="+mn-ea"/>
              </a:rPr>
              <a:t>i0</a:t>
            </a:r>
            <a:r>
              <a:rPr lang="zh-CN" altLang="en-US" sz="1800" dirty="0">
                <a:latin typeface="+mn-ea"/>
              </a:rPr>
              <a:t>，</a:t>
            </a:r>
            <a:r>
              <a:rPr lang="en-US" altLang="zh-CN" sz="1800" dirty="0">
                <a:latin typeface="+mn-ea"/>
              </a:rPr>
              <a:t>M</a:t>
            </a:r>
            <a:r>
              <a:rPr lang="en-US" altLang="zh-CN" sz="1800" baseline="-30000" dirty="0">
                <a:latin typeface="+mn-ea"/>
              </a:rPr>
              <a:t>i2</a:t>
            </a:r>
            <a:r>
              <a:rPr lang="zh-CN" altLang="en-US" sz="1800" dirty="0">
                <a:latin typeface="+mn-ea"/>
              </a:rPr>
              <a:t>，</a:t>
            </a:r>
            <a:r>
              <a:rPr lang="en-US" altLang="zh-CN" sz="1800" dirty="0">
                <a:latin typeface="+mn-ea"/>
              </a:rPr>
              <a:t>…</a:t>
            </a:r>
            <a:r>
              <a:rPr lang="zh-CN" altLang="en-US" sz="1800" dirty="0">
                <a:latin typeface="+mn-ea"/>
              </a:rPr>
              <a:t>，</a:t>
            </a:r>
            <a:r>
              <a:rPr lang="en-US" altLang="zh-CN" sz="1800" dirty="0">
                <a:latin typeface="+mn-ea"/>
              </a:rPr>
              <a:t>M</a:t>
            </a:r>
            <a:r>
              <a:rPr lang="en-US" altLang="zh-CN" sz="1800" baseline="-30000" dirty="0">
                <a:latin typeface="+mn-ea"/>
              </a:rPr>
              <a:t>i15</a:t>
            </a:r>
            <a:r>
              <a:rPr lang="zh-CN" altLang="en-US" sz="1800" dirty="0">
                <a:latin typeface="+mn-ea"/>
              </a:rPr>
              <a:t>，</a:t>
            </a:r>
            <a:r>
              <a:rPr lang="en-US" altLang="zh-CN" sz="1800" dirty="0" err="1">
                <a:latin typeface="+mn-ea"/>
              </a:rPr>
              <a:t>i</a:t>
            </a:r>
            <a:r>
              <a:rPr lang="en-US" altLang="zh-CN" sz="1800" dirty="0">
                <a:latin typeface="+mn-ea"/>
              </a:rPr>
              <a:t> = 1 </a:t>
            </a:r>
            <a:r>
              <a:rPr lang="zh-CN" altLang="en-US" sz="1800" dirty="0">
                <a:latin typeface="+mn-ea"/>
              </a:rPr>
              <a:t>～ </a:t>
            </a:r>
            <a:r>
              <a:rPr lang="en-US" altLang="zh-CN" sz="1800" dirty="0">
                <a:latin typeface="+mn-ea"/>
              </a:rPr>
              <a:t>n</a:t>
            </a:r>
            <a:r>
              <a:rPr lang="zh-CN" altLang="en-US" sz="1800" dirty="0">
                <a:latin typeface="+mn-ea"/>
              </a:rPr>
              <a:t>。</a:t>
            </a:r>
          </a:p>
          <a:p>
            <a:pPr marL="0" indent="0" eaLnBrk="1">
              <a:lnSpc>
                <a:spcPct val="120000"/>
              </a:lnSpc>
              <a:spcBef>
                <a:spcPct val="10000"/>
              </a:spcBef>
              <a:buFontTx/>
              <a:buNone/>
            </a:pPr>
            <a:r>
              <a:rPr lang="zh-CN" altLang="en-US" sz="1800" dirty="0">
                <a:latin typeface="+mn-ea"/>
              </a:rPr>
              <a:t>（</a:t>
            </a:r>
            <a:r>
              <a:rPr lang="en-US" altLang="zh-CN" sz="1800" dirty="0">
                <a:latin typeface="+mn-ea"/>
              </a:rPr>
              <a:t>2</a:t>
            </a:r>
            <a:r>
              <a:rPr lang="zh-CN" altLang="en-US" sz="1800" dirty="0">
                <a:latin typeface="+mn-ea"/>
              </a:rPr>
              <a:t>）分别对每一块信息进行</a:t>
            </a:r>
            <a:r>
              <a:rPr lang="en-US" altLang="zh-CN" sz="1800" dirty="0">
                <a:latin typeface="+mn-ea"/>
              </a:rPr>
              <a:t>4</a:t>
            </a:r>
            <a:r>
              <a:rPr lang="zh-CN" altLang="en-US" sz="1800" dirty="0">
                <a:latin typeface="+mn-ea"/>
              </a:rPr>
              <a:t>轮计算（即主循环）。每轮定义一个非线性函数：</a:t>
            </a:r>
          </a:p>
          <a:p>
            <a:pPr marL="0" indent="0" eaLnBrk="1">
              <a:lnSpc>
                <a:spcPct val="120000"/>
              </a:lnSpc>
              <a:spcBef>
                <a:spcPct val="10000"/>
              </a:spcBef>
              <a:buFontTx/>
              <a:buNone/>
            </a:pPr>
            <a:r>
              <a:rPr lang="zh-CN" altLang="en-US" sz="1800" dirty="0">
                <a:latin typeface="+mn-ea"/>
              </a:rPr>
              <a:t>        </a:t>
            </a:r>
          </a:p>
          <a:p>
            <a:pPr marL="0" indent="0" eaLnBrk="1">
              <a:lnSpc>
                <a:spcPct val="120000"/>
              </a:lnSpc>
              <a:spcBef>
                <a:spcPct val="10000"/>
              </a:spcBef>
              <a:buFontTx/>
              <a:buNone/>
            </a:pPr>
            <a:endParaRPr lang="zh-CN" altLang="en-US" sz="1800" dirty="0">
              <a:latin typeface="+mn-ea"/>
            </a:endParaRPr>
          </a:p>
          <a:p>
            <a:pPr marL="0" indent="0" eaLnBrk="1">
              <a:lnSpc>
                <a:spcPct val="120000"/>
              </a:lnSpc>
              <a:spcBef>
                <a:spcPct val="10000"/>
              </a:spcBef>
              <a:buFontTx/>
              <a:buNone/>
            </a:pPr>
            <a:endParaRPr lang="zh-CN" altLang="en-US" sz="1800" dirty="0">
              <a:latin typeface="+mn-ea"/>
            </a:endParaRPr>
          </a:p>
          <a:p>
            <a:pPr marL="0" indent="0" eaLnBrk="1">
              <a:lnSpc>
                <a:spcPct val="120000"/>
              </a:lnSpc>
              <a:spcBef>
                <a:spcPct val="10000"/>
              </a:spcBef>
              <a:buFontTx/>
              <a:buNone/>
            </a:pPr>
            <a:endParaRPr lang="zh-CN" altLang="en-US" sz="1800" dirty="0">
              <a:latin typeface="+mn-ea"/>
            </a:endParaRPr>
          </a:p>
          <a:p>
            <a:pPr marL="0" indent="0" eaLnBrk="1">
              <a:lnSpc>
                <a:spcPct val="120000"/>
              </a:lnSpc>
              <a:spcBef>
                <a:spcPct val="10000"/>
              </a:spcBef>
              <a:buFontTx/>
              <a:buNone/>
            </a:pPr>
            <a:endParaRPr lang="en-US" altLang="zh-CN" sz="1800" dirty="0">
              <a:latin typeface="+mn-ea"/>
            </a:endParaRPr>
          </a:p>
          <a:p>
            <a:pPr marL="0" indent="0" eaLnBrk="1">
              <a:lnSpc>
                <a:spcPct val="120000"/>
              </a:lnSpc>
              <a:spcBef>
                <a:spcPct val="10000"/>
              </a:spcBef>
              <a:buFontTx/>
              <a:buNone/>
            </a:pPr>
            <a:endParaRPr lang="en-US" altLang="zh-CN" sz="1800" dirty="0">
              <a:latin typeface="+mn-ea"/>
            </a:endParaRPr>
          </a:p>
          <a:p>
            <a:pPr marL="0" indent="0" eaLnBrk="1">
              <a:lnSpc>
                <a:spcPct val="120000"/>
              </a:lnSpc>
              <a:spcBef>
                <a:spcPct val="10000"/>
              </a:spcBef>
              <a:buFontTx/>
              <a:buNone/>
            </a:pPr>
            <a:r>
              <a:rPr lang="zh-CN" altLang="en-US" sz="1800" dirty="0">
                <a:latin typeface="+mn-ea"/>
              </a:rPr>
              <a:t> （</a:t>
            </a:r>
            <a:r>
              <a:rPr lang="en-US" altLang="zh-CN" sz="1800" dirty="0">
                <a:latin typeface="+mn-ea"/>
              </a:rPr>
              <a:t>3</a:t>
            </a:r>
            <a:r>
              <a:rPr lang="zh-CN" altLang="en-US" sz="1800" dirty="0">
                <a:latin typeface="+mn-ea"/>
              </a:rPr>
              <a:t>）将</a:t>
            </a:r>
            <a:r>
              <a:rPr lang="en-US" altLang="zh-CN" sz="1800" dirty="0">
                <a:latin typeface="+mn-ea"/>
              </a:rPr>
              <a:t>A</a:t>
            </a:r>
            <a:r>
              <a:rPr lang="zh-CN" altLang="en-US" sz="1800" dirty="0">
                <a:latin typeface="+mn-ea"/>
              </a:rPr>
              <a:t>、</a:t>
            </a:r>
            <a:r>
              <a:rPr lang="en-US" altLang="zh-CN" sz="1800" dirty="0">
                <a:latin typeface="+mn-ea"/>
              </a:rPr>
              <a:t>B</a:t>
            </a:r>
            <a:r>
              <a:rPr lang="zh-CN" altLang="en-US" sz="1800" dirty="0">
                <a:latin typeface="+mn-ea"/>
              </a:rPr>
              <a:t>、</a:t>
            </a:r>
            <a:r>
              <a:rPr lang="en-US" altLang="zh-CN" sz="1800" dirty="0">
                <a:latin typeface="+mn-ea"/>
              </a:rPr>
              <a:t>C</a:t>
            </a:r>
            <a:r>
              <a:rPr lang="zh-CN" altLang="en-US" sz="1800" dirty="0">
                <a:latin typeface="+mn-ea"/>
              </a:rPr>
              <a:t>、</a:t>
            </a:r>
            <a:r>
              <a:rPr lang="en-US" altLang="zh-CN" sz="1800" dirty="0">
                <a:latin typeface="+mn-ea"/>
              </a:rPr>
              <a:t>D</a:t>
            </a:r>
            <a:r>
              <a:rPr lang="zh-CN" altLang="en-US" sz="1800" dirty="0">
                <a:latin typeface="+mn-ea"/>
              </a:rPr>
              <a:t>这四个变量分别复制到变量</a:t>
            </a:r>
            <a:r>
              <a:rPr lang="en-US" altLang="zh-CN" sz="1800" dirty="0">
                <a:latin typeface="+mn-ea"/>
              </a:rPr>
              <a:t>a</a:t>
            </a:r>
            <a:r>
              <a:rPr lang="zh-CN" altLang="en-US" sz="1800" dirty="0">
                <a:latin typeface="+mn-ea"/>
              </a:rPr>
              <a:t>、</a:t>
            </a:r>
            <a:r>
              <a:rPr lang="en-US" altLang="zh-CN" sz="1800" dirty="0">
                <a:latin typeface="+mn-ea"/>
              </a:rPr>
              <a:t>b</a:t>
            </a:r>
            <a:r>
              <a:rPr lang="zh-CN" altLang="en-US" sz="1800" dirty="0">
                <a:latin typeface="+mn-ea"/>
              </a:rPr>
              <a:t>、</a:t>
            </a:r>
            <a:r>
              <a:rPr lang="en-US" altLang="zh-CN" sz="1800" dirty="0">
                <a:latin typeface="+mn-ea"/>
              </a:rPr>
              <a:t>c</a:t>
            </a:r>
            <a:r>
              <a:rPr lang="zh-CN" altLang="en-US" sz="1800" dirty="0">
                <a:latin typeface="+mn-ea"/>
              </a:rPr>
              <a:t>、</a:t>
            </a:r>
            <a:r>
              <a:rPr lang="en-US" altLang="zh-CN" sz="1800" dirty="0">
                <a:latin typeface="+mn-ea"/>
              </a:rPr>
              <a:t>d</a:t>
            </a:r>
            <a:r>
              <a:rPr lang="zh-CN" altLang="en-US" sz="1800" dirty="0">
                <a:latin typeface="+mn-ea"/>
              </a:rPr>
              <a:t>中。</a:t>
            </a:r>
          </a:p>
        </p:txBody>
      </p:sp>
      <p:sp>
        <p:nvSpPr>
          <p:cNvPr id="5" name="矩形 4">
            <a:extLst>
              <a:ext uri="{FF2B5EF4-FFF2-40B4-BE49-F238E27FC236}">
                <a16:creationId xmlns:a16="http://schemas.microsoft.com/office/drawing/2014/main" id="{58B17F96-DA4B-4702-8A10-70EB90F12573}"/>
              </a:ext>
            </a:extLst>
          </p:cNvPr>
          <p:cNvSpPr/>
          <p:nvPr/>
        </p:nvSpPr>
        <p:spPr>
          <a:xfrm>
            <a:off x="883916" y="1412688"/>
            <a:ext cx="1346844" cy="391710"/>
          </a:xfrm>
          <a:prstGeom prst="rect">
            <a:avLst/>
          </a:prstGeom>
          <a:solidFill>
            <a:srgbClr val="C00000"/>
          </a:solidFill>
        </p:spPr>
        <p:txBody>
          <a:bodyPr wrap="none">
            <a:spAutoFit/>
          </a:bodyPr>
          <a:lstStyle/>
          <a:p>
            <a:pPr>
              <a:lnSpc>
                <a:spcPct val="120000"/>
              </a:lnSpc>
              <a:spcBef>
                <a:spcPct val="0"/>
              </a:spcBef>
            </a:pPr>
            <a:r>
              <a:rPr lang="zh-CN" altLang="en-US" b="1" dirty="0">
                <a:solidFill>
                  <a:schemeClr val="bg1"/>
                </a:solidFill>
                <a:latin typeface="Times" panose="02020603050405020304" pitchFamily="18" charset="0"/>
              </a:rPr>
              <a:t>计算散列值</a:t>
            </a:r>
            <a:endParaRPr lang="zh-CN" altLang="en-US" b="1" dirty="0">
              <a:solidFill>
                <a:schemeClr val="bg1"/>
              </a:solidFill>
              <a:latin typeface="Arial Unicode MS" pitchFamily="34" charset="-122"/>
              <a:ea typeface="Arial Unicode MS" pitchFamily="34" charset="-122"/>
            </a:endParaRPr>
          </a:p>
        </p:txBody>
      </p:sp>
      <p:pic>
        <p:nvPicPr>
          <p:cNvPr id="6" name="图片 5">
            <a:extLst>
              <a:ext uri="{FF2B5EF4-FFF2-40B4-BE49-F238E27FC236}">
                <a16:creationId xmlns:a16="http://schemas.microsoft.com/office/drawing/2014/main" id="{86111629-8E96-475C-B1E6-8461737982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0780" y="3485356"/>
            <a:ext cx="3245645" cy="337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a:extLst>
              <a:ext uri="{FF2B5EF4-FFF2-40B4-BE49-F238E27FC236}">
                <a16:creationId xmlns:a16="http://schemas.microsoft.com/office/drawing/2014/main" id="{215B7904-7F87-4B40-92DE-8F86E4917F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7293" y="4045743"/>
            <a:ext cx="3245645" cy="341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7">
            <a:extLst>
              <a:ext uri="{FF2B5EF4-FFF2-40B4-BE49-F238E27FC236}">
                <a16:creationId xmlns:a16="http://schemas.microsoft.com/office/drawing/2014/main" id="{3FA6F2F3-473A-4904-A22C-CDB4ED2C77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24905" y="4606131"/>
            <a:ext cx="2475708" cy="3150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8">
            <a:extLst>
              <a:ext uri="{FF2B5EF4-FFF2-40B4-BE49-F238E27FC236}">
                <a16:creationId xmlns:a16="http://schemas.microsoft.com/office/drawing/2014/main" id="{8F4FA912-FFD4-4318-BF76-48D2026C7E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37605" y="5118893"/>
            <a:ext cx="2834483" cy="3618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137654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C438CDB-AEFA-4D92-8D50-DF66A4D90A0F}"/>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Rectangle 2">
            <a:extLst>
              <a:ext uri="{FF2B5EF4-FFF2-40B4-BE49-F238E27FC236}">
                <a16:creationId xmlns:a16="http://schemas.microsoft.com/office/drawing/2014/main" id="{0F9ABD47-C878-4F31-A1AA-4221D3E71432}"/>
              </a:ext>
            </a:extLst>
          </p:cNvPr>
          <p:cNvSpPr>
            <a:spLocks noGrp="1" noChangeArrowheads="1"/>
          </p:cNvSpPr>
          <p:nvPr/>
        </p:nvSpPr>
        <p:spPr bwMode="auto">
          <a:xfrm>
            <a:off x="641349" y="1401543"/>
            <a:ext cx="7981157" cy="3040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15000"/>
              </a:lnSpc>
              <a:spcBef>
                <a:spcPct val="20000"/>
              </a:spcBef>
              <a:spcAft>
                <a:spcPct val="0"/>
              </a:spcAft>
              <a:buChar char="•"/>
              <a:defRPr sz="3200">
                <a:solidFill>
                  <a:srgbClr val="0000FF"/>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800">
                <a:solidFill>
                  <a:srgbClr val="0000FF"/>
                </a:solidFill>
                <a:latin typeface="+mn-lt"/>
                <a:ea typeface="+mn-ea"/>
              </a:defRPr>
            </a:lvl2pPr>
            <a:lvl3pPr marL="1143000" indent="-228600" algn="l" rtl="0" eaLnBrk="0" fontAlgn="base" hangingPunct="0">
              <a:lnSpc>
                <a:spcPct val="115000"/>
              </a:lnSpc>
              <a:spcBef>
                <a:spcPct val="20000"/>
              </a:spcBef>
              <a:spcAft>
                <a:spcPct val="0"/>
              </a:spcAft>
              <a:buChar char="•"/>
              <a:defRPr sz="2400">
                <a:solidFill>
                  <a:srgbClr val="0000FF"/>
                </a:solidFill>
                <a:latin typeface="+mn-lt"/>
                <a:ea typeface="+mn-ea"/>
              </a:defRPr>
            </a:lvl3pPr>
            <a:lvl4pPr marL="1600200" indent="-228600" algn="l" rtl="0" eaLnBrk="0" fontAlgn="base" hangingPunct="0">
              <a:lnSpc>
                <a:spcPct val="115000"/>
              </a:lnSpc>
              <a:spcBef>
                <a:spcPct val="20000"/>
              </a:spcBef>
              <a:spcAft>
                <a:spcPct val="0"/>
              </a:spcAft>
              <a:buChar char="–"/>
              <a:defRPr sz="2000">
                <a:solidFill>
                  <a:srgbClr val="0000FF"/>
                </a:solidFill>
                <a:latin typeface="+mn-lt"/>
                <a:ea typeface="+mn-ea"/>
              </a:defRPr>
            </a:lvl4pPr>
            <a:lvl5pPr marL="2057400" indent="-228600" algn="l" rtl="0" eaLnBrk="0" fontAlgn="base" hangingPunct="0">
              <a:lnSpc>
                <a:spcPct val="115000"/>
              </a:lnSpc>
              <a:spcBef>
                <a:spcPct val="20000"/>
              </a:spcBef>
              <a:spcAft>
                <a:spcPct val="0"/>
              </a:spcAft>
              <a:buChar char="»"/>
              <a:defRPr sz="2000">
                <a:solidFill>
                  <a:srgbClr val="0000FF"/>
                </a:solidFill>
                <a:latin typeface="+mn-lt"/>
                <a:ea typeface="+mn-ea"/>
              </a:defRPr>
            </a:lvl5pPr>
            <a:lvl6pPr marL="2514600" indent="-228600" algn="l" rtl="0" fontAlgn="base">
              <a:lnSpc>
                <a:spcPct val="115000"/>
              </a:lnSpc>
              <a:spcBef>
                <a:spcPct val="20000"/>
              </a:spcBef>
              <a:spcAft>
                <a:spcPct val="0"/>
              </a:spcAft>
              <a:buChar char="»"/>
              <a:defRPr sz="2000">
                <a:solidFill>
                  <a:srgbClr val="0000FF"/>
                </a:solidFill>
                <a:latin typeface="+mn-lt"/>
                <a:ea typeface="+mn-ea"/>
              </a:defRPr>
            </a:lvl6pPr>
            <a:lvl7pPr marL="2971800" indent="-228600" algn="l" rtl="0" fontAlgn="base">
              <a:lnSpc>
                <a:spcPct val="115000"/>
              </a:lnSpc>
              <a:spcBef>
                <a:spcPct val="20000"/>
              </a:spcBef>
              <a:spcAft>
                <a:spcPct val="0"/>
              </a:spcAft>
              <a:buChar char="»"/>
              <a:defRPr sz="2000">
                <a:solidFill>
                  <a:srgbClr val="0000FF"/>
                </a:solidFill>
                <a:latin typeface="+mn-lt"/>
                <a:ea typeface="+mn-ea"/>
              </a:defRPr>
            </a:lvl7pPr>
            <a:lvl8pPr marL="3429000" indent="-228600" algn="l" rtl="0" fontAlgn="base">
              <a:lnSpc>
                <a:spcPct val="115000"/>
              </a:lnSpc>
              <a:spcBef>
                <a:spcPct val="20000"/>
              </a:spcBef>
              <a:spcAft>
                <a:spcPct val="0"/>
              </a:spcAft>
              <a:buChar char="»"/>
              <a:defRPr sz="2000">
                <a:solidFill>
                  <a:srgbClr val="0000FF"/>
                </a:solidFill>
                <a:latin typeface="+mn-lt"/>
                <a:ea typeface="+mn-ea"/>
              </a:defRPr>
            </a:lvl8pPr>
            <a:lvl9pPr marL="3886200" indent="-228600" algn="l" rtl="0" fontAlgn="base">
              <a:lnSpc>
                <a:spcPct val="115000"/>
              </a:lnSpc>
              <a:spcBef>
                <a:spcPct val="20000"/>
              </a:spcBef>
              <a:spcAft>
                <a:spcPct val="0"/>
              </a:spcAft>
              <a:buChar char="»"/>
              <a:defRPr sz="2000">
                <a:solidFill>
                  <a:srgbClr val="0000FF"/>
                </a:solidFill>
                <a:latin typeface="+mn-lt"/>
                <a:ea typeface="+mn-ea"/>
              </a:defRPr>
            </a:lvl9pPr>
          </a:lstStyle>
          <a:p>
            <a:pPr marL="0" marR="0" lvl="0" indent="0" algn="l" defTabSz="914400" rtl="0" eaLnBrk="1" fontAlgn="base" latinLnBrk="0" hangingPunct="0">
              <a:lnSpc>
                <a:spcPct val="120000"/>
              </a:lnSpc>
              <a:spcBef>
                <a:spcPct val="15000"/>
              </a:spcBef>
              <a:spcAft>
                <a:spcPct val="5000"/>
              </a:spcAft>
              <a:buClrTx/>
              <a:buSzTx/>
              <a:buFontTx/>
              <a:buNone/>
              <a:tabLst/>
              <a:defRPr/>
            </a:pP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4</a:t>
            </a:r>
            <a:r>
              <a:rPr kumimoji="0" lang="zh-CN" altLang="en-US" sz="1800" b="0" i="0" u="none" strike="noStrike" kern="0" cap="none" spc="0" normalizeH="0" baseline="0" noProof="0" dirty="0">
                <a:ln>
                  <a:noFill/>
                </a:ln>
                <a:solidFill>
                  <a:srgbClr val="0000FF"/>
                </a:solidFill>
                <a:effectLst/>
                <a:uLnTx/>
                <a:uFillTx/>
                <a:latin typeface="+mn-ea"/>
                <a:cs typeface="+mn-cs"/>
              </a:rPr>
              <a:t>）每一轮进行</a:t>
            </a:r>
            <a:r>
              <a:rPr kumimoji="0" lang="en-US" altLang="zh-CN" sz="1800" b="0" i="0" u="none" strike="noStrike" kern="0" cap="none" spc="0" normalizeH="0" baseline="0" noProof="0" dirty="0">
                <a:ln>
                  <a:noFill/>
                </a:ln>
                <a:solidFill>
                  <a:srgbClr val="0000FF"/>
                </a:solidFill>
                <a:effectLst/>
                <a:uLnTx/>
                <a:uFillTx/>
                <a:latin typeface="+mn-ea"/>
                <a:cs typeface="+mn-cs"/>
              </a:rPr>
              <a:t>16</a:t>
            </a:r>
            <a:r>
              <a:rPr kumimoji="0" lang="zh-CN" altLang="en-US" sz="1800" b="0" i="0" u="none" strike="noStrike" kern="0" cap="none" spc="0" normalizeH="0" baseline="0" noProof="0" dirty="0">
                <a:ln>
                  <a:noFill/>
                </a:ln>
                <a:solidFill>
                  <a:srgbClr val="0000FF"/>
                </a:solidFill>
                <a:effectLst/>
                <a:uLnTx/>
                <a:uFillTx/>
                <a:latin typeface="+mn-ea"/>
                <a:cs typeface="+mn-cs"/>
              </a:rPr>
              <a:t>次操作，每次操作对</a:t>
            </a:r>
            <a:r>
              <a:rPr kumimoji="0" lang="en-US" altLang="zh-CN" sz="1800" b="0" i="0" u="none" strike="noStrike" kern="0" cap="none" spc="0" normalizeH="0" baseline="0" noProof="0" dirty="0">
                <a:ln>
                  <a:noFill/>
                </a:ln>
                <a:solidFill>
                  <a:srgbClr val="0000FF"/>
                </a:solidFill>
                <a:effectLst/>
                <a:uLnTx/>
                <a:uFillTx/>
                <a:latin typeface="+mn-ea"/>
                <a:cs typeface="+mn-cs"/>
              </a:rPr>
              <a:t>a</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b</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c</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d</a:t>
            </a:r>
            <a:r>
              <a:rPr kumimoji="0" lang="zh-CN" altLang="en-US" sz="1800" b="0" i="0" u="none" strike="noStrike" kern="0" cap="none" spc="0" normalizeH="0" baseline="0" noProof="0" dirty="0">
                <a:ln>
                  <a:noFill/>
                </a:ln>
                <a:solidFill>
                  <a:srgbClr val="0000FF"/>
                </a:solidFill>
                <a:effectLst/>
                <a:uLnTx/>
                <a:uFillTx/>
                <a:latin typeface="+mn-ea"/>
                <a:cs typeface="+mn-cs"/>
              </a:rPr>
              <a:t>中的三个变量作一次非线性函数运算，然后将所得的结果与第四个变量、信息的一个分组</a:t>
            </a:r>
            <a:r>
              <a:rPr kumimoji="0" lang="en-US" altLang="zh-CN" sz="1800" b="0" i="0" u="none" strike="noStrike" kern="0" cap="none" spc="0" normalizeH="0" baseline="0" noProof="0" dirty="0" err="1">
                <a:ln>
                  <a:noFill/>
                </a:ln>
                <a:solidFill>
                  <a:srgbClr val="0000FF"/>
                </a:solidFill>
                <a:effectLst/>
                <a:uLnTx/>
                <a:uFillTx/>
                <a:latin typeface="+mn-ea"/>
                <a:cs typeface="+mn-cs"/>
              </a:rPr>
              <a:t>M</a:t>
            </a:r>
            <a:r>
              <a:rPr kumimoji="0" lang="en-US" altLang="zh-CN" sz="1800" b="0" i="0" u="none" strike="noStrike" kern="0" cap="none" spc="0" normalizeH="0" baseline="-30000" noProof="0" dirty="0" err="1">
                <a:ln>
                  <a:noFill/>
                </a:ln>
                <a:solidFill>
                  <a:srgbClr val="0000FF"/>
                </a:solidFill>
                <a:effectLst/>
                <a:uLnTx/>
                <a:uFillTx/>
                <a:latin typeface="+mn-ea"/>
                <a:cs typeface="+mn-cs"/>
              </a:rPr>
              <a:t>j</a:t>
            </a:r>
            <a:r>
              <a:rPr kumimoji="0" lang="zh-CN" altLang="en-US" sz="1800" b="0" i="0" u="none" strike="noStrike" kern="0" cap="none" spc="0" normalizeH="0" baseline="0" noProof="0" dirty="0">
                <a:ln>
                  <a:noFill/>
                </a:ln>
                <a:solidFill>
                  <a:srgbClr val="0000FF"/>
                </a:solidFill>
                <a:effectLst/>
                <a:uLnTx/>
                <a:uFillTx/>
                <a:latin typeface="+mn-ea"/>
                <a:cs typeface="+mn-cs"/>
              </a:rPr>
              <a:t>和一个常数</a:t>
            </a:r>
            <a:r>
              <a:rPr kumimoji="0" lang="en-US" altLang="zh-CN" sz="1800" b="0" i="0" u="none" strike="noStrike" kern="0" cap="none" spc="0" normalizeH="0" baseline="0" noProof="0" dirty="0" err="1">
                <a:ln>
                  <a:noFill/>
                </a:ln>
                <a:solidFill>
                  <a:srgbClr val="0000FF"/>
                </a:solidFill>
                <a:effectLst/>
                <a:uLnTx/>
                <a:uFillTx/>
                <a:latin typeface="+mn-ea"/>
                <a:cs typeface="+mn-cs"/>
              </a:rPr>
              <a:t>t</a:t>
            </a:r>
            <a:r>
              <a:rPr kumimoji="0" lang="en-US" altLang="zh-CN" sz="1800" b="0" i="0" u="none" strike="noStrike" kern="0" cap="none" spc="0" normalizeH="0" baseline="-30000" noProof="0" dirty="0" err="1">
                <a:ln>
                  <a:noFill/>
                </a:ln>
                <a:solidFill>
                  <a:srgbClr val="0000FF"/>
                </a:solidFill>
                <a:effectLst/>
                <a:uLnTx/>
                <a:uFillTx/>
                <a:latin typeface="+mn-ea"/>
                <a:cs typeface="+mn-cs"/>
              </a:rPr>
              <a:t>i</a:t>
            </a:r>
            <a:r>
              <a:rPr kumimoji="0" lang="zh-CN" altLang="en-US" sz="1800" b="0" i="0" u="none" strike="noStrike" kern="0" cap="none" spc="0" normalizeH="0" baseline="0" noProof="0" dirty="0">
                <a:ln>
                  <a:noFill/>
                </a:ln>
                <a:solidFill>
                  <a:srgbClr val="0000FF"/>
                </a:solidFill>
                <a:effectLst/>
                <a:uLnTx/>
                <a:uFillTx/>
                <a:latin typeface="+mn-ea"/>
                <a:cs typeface="+mn-cs"/>
              </a:rPr>
              <a:t>相加。再将所得的结果循环左移一个不定数</a:t>
            </a:r>
            <a:r>
              <a:rPr kumimoji="0" lang="en-US" altLang="zh-CN" sz="1800" b="0" i="0" u="none" strike="noStrike" kern="0" cap="none" spc="0" normalizeH="0" baseline="0" noProof="0" dirty="0">
                <a:ln>
                  <a:noFill/>
                </a:ln>
                <a:solidFill>
                  <a:srgbClr val="0000FF"/>
                </a:solidFill>
                <a:effectLst/>
                <a:uLnTx/>
                <a:uFillTx/>
                <a:latin typeface="+mn-ea"/>
                <a:cs typeface="+mn-cs"/>
              </a:rPr>
              <a:t>s</a:t>
            </a:r>
            <a:r>
              <a:rPr kumimoji="0" lang="zh-CN" altLang="en-US" sz="1800" b="0" i="0" u="none" strike="noStrike" kern="0" cap="none" spc="0" normalizeH="0" baseline="0" noProof="0" dirty="0">
                <a:ln>
                  <a:noFill/>
                </a:ln>
                <a:solidFill>
                  <a:srgbClr val="0000FF"/>
                </a:solidFill>
                <a:effectLst/>
                <a:uLnTx/>
                <a:uFillTx/>
                <a:latin typeface="+mn-ea"/>
                <a:cs typeface="+mn-cs"/>
              </a:rPr>
              <a:t>，并加上</a:t>
            </a:r>
            <a:r>
              <a:rPr kumimoji="0" lang="en-US" altLang="zh-CN" sz="1800" b="0" i="0" u="none" strike="noStrike" kern="0" cap="none" spc="0" normalizeH="0" baseline="0" noProof="0" dirty="0">
                <a:ln>
                  <a:noFill/>
                </a:ln>
                <a:solidFill>
                  <a:srgbClr val="0000FF"/>
                </a:solidFill>
                <a:effectLst/>
                <a:uLnTx/>
                <a:uFillTx/>
                <a:latin typeface="+mn-ea"/>
                <a:cs typeface="+mn-cs"/>
              </a:rPr>
              <a:t>a</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b</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c</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d</a:t>
            </a:r>
            <a:r>
              <a:rPr kumimoji="0" lang="zh-CN" altLang="en-US" sz="1800" b="0" i="0" u="none" strike="noStrike" kern="0" cap="none" spc="0" normalizeH="0" baseline="0" noProof="0" dirty="0">
                <a:ln>
                  <a:noFill/>
                </a:ln>
                <a:solidFill>
                  <a:srgbClr val="0000FF"/>
                </a:solidFill>
                <a:effectLst/>
                <a:uLnTx/>
                <a:uFillTx/>
                <a:latin typeface="+mn-ea"/>
                <a:cs typeface="+mn-cs"/>
              </a:rPr>
              <a:t>中的一个变量。</a:t>
            </a:r>
          </a:p>
          <a:p>
            <a:pPr marR="0" lvl="0" algn="l" defTabSz="914400" rtl="0" eaLnBrk="1" fontAlgn="base" latinLnBrk="0" hangingPunct="0">
              <a:lnSpc>
                <a:spcPct val="120000"/>
              </a:lnSpc>
              <a:spcBef>
                <a:spcPct val="15000"/>
              </a:spcBef>
              <a:spcAft>
                <a:spcPct val="5000"/>
              </a:spcAft>
              <a:buClr>
                <a:srgbClr val="C00000"/>
              </a:buClr>
              <a:buSzTx/>
              <a:buFont typeface="Wingdings" panose="05000000000000000000" pitchFamily="2" charset="2"/>
              <a:buChar char="q"/>
              <a:tabLst/>
              <a:defRPr/>
            </a:pPr>
            <a:r>
              <a:rPr kumimoji="0" lang="en-US" altLang="zh-CN" sz="1800" b="0" i="0" u="none" strike="noStrike" kern="0" cap="none" spc="0" normalizeH="0" baseline="0" noProof="0" dirty="0">
                <a:ln>
                  <a:noFill/>
                </a:ln>
                <a:solidFill>
                  <a:srgbClr val="0000FF"/>
                </a:solidFill>
                <a:effectLst/>
                <a:uLnTx/>
                <a:uFillTx/>
                <a:latin typeface="+mn-ea"/>
                <a:cs typeface="+mn-cs"/>
              </a:rPr>
              <a:t>FF</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a,b,c,d</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M</a:t>
            </a:r>
            <a:r>
              <a:rPr kumimoji="0" lang="en-US" altLang="zh-CN" sz="1800" b="0" i="0" u="none" strike="noStrike" kern="0" cap="none" spc="0" normalizeH="0" baseline="-30000" noProof="0" dirty="0" err="1">
                <a:ln>
                  <a:noFill/>
                </a:ln>
                <a:solidFill>
                  <a:srgbClr val="0000FF"/>
                </a:solidFill>
                <a:effectLst/>
                <a:uLnTx/>
                <a:uFillTx/>
                <a:latin typeface="+mn-ea"/>
                <a:cs typeface="+mn-cs"/>
              </a:rPr>
              <a:t>j</a:t>
            </a:r>
            <a:r>
              <a:rPr kumimoji="0" lang="en-US" altLang="zh-CN" sz="1800" b="0" i="0" u="none" strike="noStrike" kern="0" cap="none" spc="0" normalizeH="0" baseline="0" noProof="0" dirty="0" err="1">
                <a:ln>
                  <a:noFill/>
                </a:ln>
                <a:solidFill>
                  <a:srgbClr val="0000FF"/>
                </a:solidFill>
                <a:effectLst/>
                <a:uLnTx/>
                <a:uFillTx/>
                <a:latin typeface="+mn-ea"/>
                <a:cs typeface="+mn-cs"/>
              </a:rPr>
              <a:t>,s,t</a:t>
            </a:r>
            <a:r>
              <a:rPr kumimoji="0" lang="en-US" altLang="zh-CN" sz="1800" b="0" i="0" u="none" strike="noStrike" kern="0" cap="none" spc="0" normalizeH="0" baseline="-30000" noProof="0" dirty="0" err="1">
                <a:ln>
                  <a:noFill/>
                </a:ln>
                <a:solidFill>
                  <a:srgbClr val="0000FF"/>
                </a:solidFill>
                <a:effectLst/>
                <a:uLnTx/>
                <a:uFillTx/>
                <a:latin typeface="+mn-ea"/>
                <a:cs typeface="+mn-cs"/>
              </a:rPr>
              <a:t>i</a:t>
            </a:r>
            <a:r>
              <a:rPr kumimoji="0" lang="zh-CN" altLang="en-US" sz="1800" b="0" i="0" u="none" strike="noStrike" kern="0" cap="none" spc="0" normalizeH="0" baseline="0" noProof="0" dirty="0">
                <a:ln>
                  <a:noFill/>
                </a:ln>
                <a:solidFill>
                  <a:srgbClr val="0000FF"/>
                </a:solidFill>
                <a:effectLst/>
                <a:uLnTx/>
                <a:uFillTx/>
                <a:latin typeface="+mn-ea"/>
                <a:cs typeface="+mn-cs"/>
              </a:rPr>
              <a:t>）表示 </a:t>
            </a:r>
            <a:r>
              <a:rPr kumimoji="0" lang="en-US" altLang="zh-CN" sz="1800" b="0" i="0" u="none" strike="noStrike" kern="0" cap="none" spc="0" normalizeH="0" baseline="0" noProof="0" dirty="0">
                <a:ln>
                  <a:noFill/>
                </a:ln>
                <a:solidFill>
                  <a:srgbClr val="0000FF"/>
                </a:solidFill>
                <a:effectLst/>
                <a:uLnTx/>
                <a:uFillTx/>
                <a:latin typeface="+mn-ea"/>
                <a:cs typeface="+mn-cs"/>
              </a:rPr>
              <a:t>a = b+</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a+F</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b,c,d</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M</a:t>
            </a:r>
            <a:r>
              <a:rPr kumimoji="0" lang="en-US" altLang="zh-CN" sz="1800" b="0" i="0" u="none" strike="noStrike" kern="0" cap="none" spc="0" normalizeH="0" baseline="-30000" noProof="0" dirty="0" err="1">
                <a:ln>
                  <a:noFill/>
                </a:ln>
                <a:solidFill>
                  <a:srgbClr val="0000FF"/>
                </a:solidFill>
                <a:effectLst/>
                <a:uLnTx/>
                <a:uFillTx/>
                <a:latin typeface="+mn-ea"/>
                <a:cs typeface="+mn-cs"/>
              </a:rPr>
              <a:t>j</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t</a:t>
            </a:r>
            <a:r>
              <a:rPr kumimoji="0" lang="en-US" altLang="zh-CN" sz="1800" b="0" i="0" u="none" strike="noStrike" kern="0" cap="none" spc="0" normalizeH="0" baseline="-30000" noProof="0" dirty="0" err="1">
                <a:ln>
                  <a:noFill/>
                </a:ln>
                <a:solidFill>
                  <a:srgbClr val="0000FF"/>
                </a:solidFill>
                <a:effectLst/>
                <a:uLnTx/>
                <a:uFillTx/>
                <a:latin typeface="+mn-ea"/>
                <a:cs typeface="+mn-cs"/>
              </a:rPr>
              <a:t>i</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&lt;&lt;&lt;s</a:t>
            </a:r>
            <a:r>
              <a:rPr kumimoji="0" lang="zh-CN" altLang="en-US" sz="1800" b="0" i="0" u="none" strike="noStrike" kern="0" cap="none" spc="0" normalizeH="0" baseline="0" noProof="0" dirty="0">
                <a:ln>
                  <a:noFill/>
                </a:ln>
                <a:solidFill>
                  <a:srgbClr val="0000FF"/>
                </a:solidFill>
                <a:effectLst/>
                <a:uLnTx/>
                <a:uFillTx/>
                <a:latin typeface="+mn-ea"/>
                <a:cs typeface="+mn-cs"/>
              </a:rPr>
              <a:t>） </a:t>
            </a:r>
          </a:p>
          <a:p>
            <a:pPr marR="0" lvl="0" algn="l" defTabSz="914400" rtl="0" eaLnBrk="1" fontAlgn="base" latinLnBrk="0" hangingPunct="0">
              <a:lnSpc>
                <a:spcPct val="120000"/>
              </a:lnSpc>
              <a:spcBef>
                <a:spcPct val="15000"/>
              </a:spcBef>
              <a:spcAft>
                <a:spcPct val="5000"/>
              </a:spcAft>
              <a:buClr>
                <a:srgbClr val="C00000"/>
              </a:buClr>
              <a:buSzTx/>
              <a:buFont typeface="Wingdings" panose="05000000000000000000" pitchFamily="2" charset="2"/>
              <a:buChar char="q"/>
              <a:tabLst/>
              <a:defRPr/>
            </a:pPr>
            <a:r>
              <a:rPr kumimoji="0" lang="en-US" altLang="zh-CN" sz="1800" b="0" i="0" u="none" strike="noStrike" kern="0" cap="none" spc="0" normalizeH="0" baseline="0" noProof="0" dirty="0">
                <a:ln>
                  <a:noFill/>
                </a:ln>
                <a:solidFill>
                  <a:srgbClr val="0000FF"/>
                </a:solidFill>
                <a:effectLst/>
                <a:uLnTx/>
                <a:uFillTx/>
                <a:latin typeface="+mn-ea"/>
                <a:cs typeface="+mn-cs"/>
              </a:rPr>
              <a:t>GG</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a,b,c,d</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M</a:t>
            </a:r>
            <a:r>
              <a:rPr kumimoji="0" lang="en-US" altLang="zh-CN" sz="1800" b="0" i="0" u="none" strike="noStrike" kern="0" cap="none" spc="0" normalizeH="0" baseline="-30000" noProof="0" dirty="0" err="1">
                <a:ln>
                  <a:noFill/>
                </a:ln>
                <a:solidFill>
                  <a:srgbClr val="0000FF"/>
                </a:solidFill>
                <a:effectLst/>
                <a:uLnTx/>
                <a:uFillTx/>
                <a:latin typeface="+mn-ea"/>
                <a:cs typeface="+mn-cs"/>
              </a:rPr>
              <a:t>j</a:t>
            </a:r>
            <a:r>
              <a:rPr kumimoji="0" lang="en-US" altLang="zh-CN" sz="1800" b="0" i="0" u="none" strike="noStrike" kern="0" cap="none" spc="0" normalizeH="0" baseline="0" noProof="0" dirty="0" err="1">
                <a:ln>
                  <a:noFill/>
                </a:ln>
                <a:solidFill>
                  <a:srgbClr val="0000FF"/>
                </a:solidFill>
                <a:effectLst/>
                <a:uLnTx/>
                <a:uFillTx/>
                <a:latin typeface="+mn-ea"/>
                <a:cs typeface="+mn-cs"/>
              </a:rPr>
              <a:t>,s,t</a:t>
            </a:r>
            <a:r>
              <a:rPr kumimoji="0" lang="en-US" altLang="zh-CN" sz="1800" b="0" i="0" u="none" strike="noStrike" kern="0" cap="none" spc="0" normalizeH="0" baseline="-30000" noProof="0" dirty="0" err="1">
                <a:ln>
                  <a:noFill/>
                </a:ln>
                <a:solidFill>
                  <a:srgbClr val="0000FF"/>
                </a:solidFill>
                <a:effectLst/>
                <a:uLnTx/>
                <a:uFillTx/>
                <a:latin typeface="+mn-ea"/>
                <a:cs typeface="+mn-cs"/>
              </a:rPr>
              <a:t>i</a:t>
            </a:r>
            <a:r>
              <a:rPr kumimoji="0" lang="zh-CN" altLang="en-US" sz="1800" b="0" i="0" u="none" strike="noStrike" kern="0" cap="none" spc="0" normalizeH="0" baseline="0" noProof="0" dirty="0">
                <a:ln>
                  <a:noFill/>
                </a:ln>
                <a:solidFill>
                  <a:srgbClr val="0000FF"/>
                </a:solidFill>
                <a:effectLst/>
                <a:uLnTx/>
                <a:uFillTx/>
                <a:latin typeface="+mn-ea"/>
                <a:cs typeface="+mn-cs"/>
              </a:rPr>
              <a:t>）表示 </a:t>
            </a:r>
            <a:r>
              <a:rPr kumimoji="0" lang="en-US" altLang="zh-CN" sz="1800" b="0" i="0" u="none" strike="noStrike" kern="0" cap="none" spc="0" normalizeH="0" baseline="0" noProof="0" dirty="0">
                <a:ln>
                  <a:noFill/>
                </a:ln>
                <a:solidFill>
                  <a:srgbClr val="0000FF"/>
                </a:solidFill>
                <a:effectLst/>
                <a:uLnTx/>
                <a:uFillTx/>
                <a:latin typeface="+mn-ea"/>
                <a:cs typeface="+mn-cs"/>
              </a:rPr>
              <a:t>a = b+</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a+G</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b,c,d</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M</a:t>
            </a:r>
            <a:r>
              <a:rPr kumimoji="0" lang="en-US" altLang="zh-CN" sz="1800" b="0" i="0" u="none" strike="noStrike" kern="0" cap="none" spc="0" normalizeH="0" baseline="-30000" noProof="0" dirty="0" err="1">
                <a:ln>
                  <a:noFill/>
                </a:ln>
                <a:solidFill>
                  <a:srgbClr val="0000FF"/>
                </a:solidFill>
                <a:effectLst/>
                <a:uLnTx/>
                <a:uFillTx/>
                <a:latin typeface="+mn-ea"/>
                <a:cs typeface="+mn-cs"/>
              </a:rPr>
              <a:t>j</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t</a:t>
            </a:r>
            <a:r>
              <a:rPr kumimoji="0" lang="en-US" altLang="zh-CN" sz="1800" b="0" i="0" u="none" strike="noStrike" kern="0" cap="none" spc="0" normalizeH="0" baseline="-30000" noProof="0" dirty="0" err="1">
                <a:ln>
                  <a:noFill/>
                </a:ln>
                <a:solidFill>
                  <a:srgbClr val="0000FF"/>
                </a:solidFill>
                <a:effectLst/>
                <a:uLnTx/>
                <a:uFillTx/>
                <a:latin typeface="+mn-ea"/>
                <a:cs typeface="+mn-cs"/>
              </a:rPr>
              <a:t>i</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&lt;&lt;&lt;s</a:t>
            </a:r>
            <a:r>
              <a:rPr kumimoji="0" lang="zh-CN" altLang="en-US" sz="1800" b="0" i="0" u="none" strike="noStrike" kern="0" cap="none" spc="0" normalizeH="0" baseline="0" noProof="0" dirty="0">
                <a:ln>
                  <a:noFill/>
                </a:ln>
                <a:solidFill>
                  <a:srgbClr val="0000FF"/>
                </a:solidFill>
                <a:effectLst/>
                <a:uLnTx/>
                <a:uFillTx/>
                <a:latin typeface="+mn-ea"/>
                <a:cs typeface="+mn-cs"/>
              </a:rPr>
              <a:t>）</a:t>
            </a:r>
          </a:p>
          <a:p>
            <a:pPr marR="0" lvl="0" algn="l" defTabSz="914400" rtl="0" eaLnBrk="1" fontAlgn="base" latinLnBrk="0" hangingPunct="0">
              <a:lnSpc>
                <a:spcPct val="120000"/>
              </a:lnSpc>
              <a:spcBef>
                <a:spcPct val="15000"/>
              </a:spcBef>
              <a:spcAft>
                <a:spcPct val="5000"/>
              </a:spcAft>
              <a:buClr>
                <a:srgbClr val="C00000"/>
              </a:buClr>
              <a:buSzTx/>
              <a:buFont typeface="Wingdings" panose="05000000000000000000" pitchFamily="2" charset="2"/>
              <a:buChar char="q"/>
              <a:tabLst/>
              <a:defRPr/>
            </a:pPr>
            <a:r>
              <a:rPr kumimoji="0" lang="en-US" altLang="zh-CN" sz="1800" b="0" i="0" u="none" strike="noStrike" kern="0" cap="none" spc="0" normalizeH="0" baseline="0" noProof="0" dirty="0">
                <a:ln>
                  <a:noFill/>
                </a:ln>
                <a:solidFill>
                  <a:srgbClr val="0000FF"/>
                </a:solidFill>
                <a:effectLst/>
                <a:uLnTx/>
                <a:uFillTx/>
                <a:latin typeface="+mn-ea"/>
                <a:cs typeface="+mn-cs"/>
              </a:rPr>
              <a:t>HH</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a,b,c,d</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M</a:t>
            </a:r>
            <a:r>
              <a:rPr kumimoji="0" lang="en-US" altLang="zh-CN" sz="1800" b="0" i="0" u="none" strike="noStrike" kern="0" cap="none" spc="0" normalizeH="0" baseline="-30000" noProof="0" dirty="0" err="1">
                <a:ln>
                  <a:noFill/>
                </a:ln>
                <a:solidFill>
                  <a:srgbClr val="0000FF"/>
                </a:solidFill>
                <a:effectLst/>
                <a:uLnTx/>
                <a:uFillTx/>
                <a:latin typeface="+mn-ea"/>
                <a:cs typeface="+mn-cs"/>
              </a:rPr>
              <a:t>j</a:t>
            </a:r>
            <a:r>
              <a:rPr kumimoji="0" lang="en-US" altLang="zh-CN" sz="1800" b="0" i="0" u="none" strike="noStrike" kern="0" cap="none" spc="0" normalizeH="0" baseline="0" noProof="0" dirty="0" err="1">
                <a:ln>
                  <a:noFill/>
                </a:ln>
                <a:solidFill>
                  <a:srgbClr val="0000FF"/>
                </a:solidFill>
                <a:effectLst/>
                <a:uLnTx/>
                <a:uFillTx/>
                <a:latin typeface="+mn-ea"/>
                <a:cs typeface="+mn-cs"/>
              </a:rPr>
              <a:t>,s,t</a:t>
            </a:r>
            <a:r>
              <a:rPr kumimoji="0" lang="en-US" altLang="zh-CN" sz="1800" b="0" i="0" u="none" strike="noStrike" kern="0" cap="none" spc="0" normalizeH="0" baseline="-30000" noProof="0" dirty="0" err="1">
                <a:ln>
                  <a:noFill/>
                </a:ln>
                <a:solidFill>
                  <a:srgbClr val="0000FF"/>
                </a:solidFill>
                <a:effectLst/>
                <a:uLnTx/>
                <a:uFillTx/>
                <a:latin typeface="+mn-ea"/>
                <a:cs typeface="+mn-cs"/>
              </a:rPr>
              <a:t>i</a:t>
            </a:r>
            <a:r>
              <a:rPr kumimoji="0" lang="zh-CN" altLang="en-US" sz="1800" b="0" i="0" u="none" strike="noStrike" kern="0" cap="none" spc="0" normalizeH="0" baseline="0" noProof="0" dirty="0">
                <a:ln>
                  <a:noFill/>
                </a:ln>
                <a:solidFill>
                  <a:srgbClr val="0000FF"/>
                </a:solidFill>
                <a:effectLst/>
                <a:uLnTx/>
                <a:uFillTx/>
                <a:latin typeface="+mn-ea"/>
                <a:cs typeface="+mn-cs"/>
              </a:rPr>
              <a:t>）表示 </a:t>
            </a:r>
            <a:r>
              <a:rPr kumimoji="0" lang="en-US" altLang="zh-CN" sz="1800" b="0" i="0" u="none" strike="noStrike" kern="0" cap="none" spc="0" normalizeH="0" baseline="0" noProof="0" dirty="0">
                <a:ln>
                  <a:noFill/>
                </a:ln>
                <a:solidFill>
                  <a:srgbClr val="0000FF"/>
                </a:solidFill>
                <a:effectLst/>
                <a:uLnTx/>
                <a:uFillTx/>
                <a:latin typeface="+mn-ea"/>
                <a:cs typeface="+mn-cs"/>
              </a:rPr>
              <a:t>a = b+</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a+H</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b,c,d</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M</a:t>
            </a:r>
            <a:r>
              <a:rPr kumimoji="0" lang="en-US" altLang="zh-CN" sz="1800" b="0" i="0" u="none" strike="noStrike" kern="0" cap="none" spc="0" normalizeH="0" baseline="-30000" noProof="0" dirty="0" err="1">
                <a:ln>
                  <a:noFill/>
                </a:ln>
                <a:solidFill>
                  <a:srgbClr val="0000FF"/>
                </a:solidFill>
                <a:effectLst/>
                <a:uLnTx/>
                <a:uFillTx/>
                <a:latin typeface="+mn-ea"/>
                <a:cs typeface="+mn-cs"/>
              </a:rPr>
              <a:t>j</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t</a:t>
            </a:r>
            <a:r>
              <a:rPr kumimoji="0" lang="en-US" altLang="zh-CN" sz="1800" b="0" i="0" u="none" strike="noStrike" kern="0" cap="none" spc="0" normalizeH="0" baseline="-30000" noProof="0" dirty="0" err="1">
                <a:ln>
                  <a:noFill/>
                </a:ln>
                <a:solidFill>
                  <a:srgbClr val="0000FF"/>
                </a:solidFill>
                <a:effectLst/>
                <a:uLnTx/>
                <a:uFillTx/>
                <a:latin typeface="+mn-ea"/>
                <a:cs typeface="+mn-cs"/>
              </a:rPr>
              <a:t>i</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&lt;&lt;&lt;s</a:t>
            </a:r>
            <a:r>
              <a:rPr kumimoji="0" lang="zh-CN" altLang="en-US" sz="1800" b="0" i="0" u="none" strike="noStrike" kern="0" cap="none" spc="0" normalizeH="0" baseline="0" noProof="0" dirty="0">
                <a:ln>
                  <a:noFill/>
                </a:ln>
                <a:solidFill>
                  <a:srgbClr val="0000FF"/>
                </a:solidFill>
                <a:effectLst/>
                <a:uLnTx/>
                <a:uFillTx/>
                <a:latin typeface="+mn-ea"/>
                <a:cs typeface="+mn-cs"/>
              </a:rPr>
              <a:t>）</a:t>
            </a:r>
          </a:p>
          <a:p>
            <a:pPr marR="0" lvl="0" algn="l" defTabSz="914400" rtl="0" eaLnBrk="1" fontAlgn="base" latinLnBrk="0" hangingPunct="0">
              <a:lnSpc>
                <a:spcPct val="120000"/>
              </a:lnSpc>
              <a:spcBef>
                <a:spcPct val="15000"/>
              </a:spcBef>
              <a:spcAft>
                <a:spcPct val="5000"/>
              </a:spcAft>
              <a:buClr>
                <a:srgbClr val="C00000"/>
              </a:buClr>
              <a:buSzTx/>
              <a:buFont typeface="Wingdings" panose="05000000000000000000" pitchFamily="2" charset="2"/>
              <a:buChar char="q"/>
              <a:tabLst/>
              <a:defRPr/>
            </a:pPr>
            <a:r>
              <a:rPr kumimoji="0" lang="en-US" altLang="zh-CN" sz="1800" b="0" i="0" u="none" strike="noStrike" kern="0" cap="none" spc="0" normalizeH="0" baseline="0" noProof="0" dirty="0">
                <a:ln>
                  <a:noFill/>
                </a:ln>
                <a:solidFill>
                  <a:srgbClr val="0000FF"/>
                </a:solidFill>
                <a:effectLst/>
                <a:uLnTx/>
                <a:uFillTx/>
                <a:latin typeface="+mn-ea"/>
                <a:cs typeface="+mn-cs"/>
              </a:rPr>
              <a:t>II</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a,b,c,d</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M</a:t>
            </a:r>
            <a:r>
              <a:rPr kumimoji="0" lang="en-US" altLang="zh-CN" sz="1800" b="0" i="0" u="none" strike="noStrike" kern="0" cap="none" spc="0" normalizeH="0" baseline="-30000" noProof="0" dirty="0" err="1">
                <a:ln>
                  <a:noFill/>
                </a:ln>
                <a:solidFill>
                  <a:srgbClr val="0000FF"/>
                </a:solidFill>
                <a:effectLst/>
                <a:uLnTx/>
                <a:uFillTx/>
                <a:latin typeface="+mn-ea"/>
                <a:cs typeface="+mn-cs"/>
              </a:rPr>
              <a:t>j</a:t>
            </a:r>
            <a:r>
              <a:rPr kumimoji="0" lang="en-US" altLang="zh-CN" sz="1800" b="0" i="0" u="none" strike="noStrike" kern="0" cap="none" spc="0" normalizeH="0" baseline="0" noProof="0" dirty="0" err="1">
                <a:ln>
                  <a:noFill/>
                </a:ln>
                <a:solidFill>
                  <a:srgbClr val="0000FF"/>
                </a:solidFill>
                <a:effectLst/>
                <a:uLnTx/>
                <a:uFillTx/>
                <a:latin typeface="+mn-ea"/>
                <a:cs typeface="+mn-cs"/>
              </a:rPr>
              <a:t>,s,t</a:t>
            </a:r>
            <a:r>
              <a:rPr kumimoji="0" lang="en-US" altLang="zh-CN" sz="1800" b="0" i="0" u="none" strike="noStrike" kern="0" cap="none" spc="0" normalizeH="0" baseline="-30000" noProof="0" dirty="0" err="1">
                <a:ln>
                  <a:noFill/>
                </a:ln>
                <a:solidFill>
                  <a:srgbClr val="0000FF"/>
                </a:solidFill>
                <a:effectLst/>
                <a:uLnTx/>
                <a:uFillTx/>
                <a:latin typeface="+mn-ea"/>
                <a:cs typeface="+mn-cs"/>
              </a:rPr>
              <a:t>i</a:t>
            </a:r>
            <a:r>
              <a:rPr kumimoji="0" lang="zh-CN" altLang="en-US" sz="1800" b="0" i="0" u="none" strike="noStrike" kern="0" cap="none" spc="0" normalizeH="0" baseline="0" noProof="0" dirty="0">
                <a:ln>
                  <a:noFill/>
                </a:ln>
                <a:solidFill>
                  <a:srgbClr val="0000FF"/>
                </a:solidFill>
                <a:effectLst/>
                <a:uLnTx/>
                <a:uFillTx/>
                <a:latin typeface="+mn-ea"/>
                <a:cs typeface="+mn-cs"/>
              </a:rPr>
              <a:t>）表示 </a:t>
            </a:r>
            <a:r>
              <a:rPr kumimoji="0" lang="en-US" altLang="zh-CN" sz="1800" b="0" i="0" u="none" strike="noStrike" kern="0" cap="none" spc="0" normalizeH="0" baseline="0" noProof="0" dirty="0">
                <a:ln>
                  <a:noFill/>
                </a:ln>
                <a:solidFill>
                  <a:srgbClr val="0000FF"/>
                </a:solidFill>
                <a:effectLst/>
                <a:uLnTx/>
                <a:uFillTx/>
                <a:latin typeface="+mn-ea"/>
                <a:cs typeface="+mn-cs"/>
              </a:rPr>
              <a:t>a = b+</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a+I</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err="1">
                <a:ln>
                  <a:noFill/>
                </a:ln>
                <a:solidFill>
                  <a:srgbClr val="0000FF"/>
                </a:solidFill>
                <a:effectLst/>
                <a:uLnTx/>
                <a:uFillTx/>
                <a:latin typeface="+mn-ea"/>
                <a:cs typeface="+mn-cs"/>
              </a:rPr>
              <a:t>b,c,d</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M</a:t>
            </a:r>
            <a:r>
              <a:rPr kumimoji="0" lang="en-US" altLang="zh-CN" sz="1800" b="0" i="0" u="none" strike="noStrike" kern="0" cap="none" spc="0" normalizeH="0" baseline="-30000" noProof="0" dirty="0" err="1">
                <a:ln>
                  <a:noFill/>
                </a:ln>
                <a:solidFill>
                  <a:srgbClr val="0000FF"/>
                </a:solidFill>
                <a:effectLst/>
                <a:uLnTx/>
                <a:uFillTx/>
                <a:latin typeface="+mn-ea"/>
                <a:cs typeface="+mn-cs"/>
              </a:rPr>
              <a:t>j</a:t>
            </a:r>
            <a:r>
              <a:rPr kumimoji="0" lang="en-US" altLang="zh-CN" sz="1800" b="0" i="0" u="none" strike="noStrike" kern="0" cap="none" spc="0" normalizeH="0" baseline="0" noProof="0" dirty="0">
                <a:ln>
                  <a:noFill/>
                </a:ln>
                <a:solidFill>
                  <a:srgbClr val="0000FF"/>
                </a:solidFill>
                <a:effectLst/>
                <a:uLnTx/>
                <a:uFillTx/>
                <a:latin typeface="+mn-ea"/>
                <a:cs typeface="+mn-cs"/>
              </a:rPr>
              <a:t>+ </a:t>
            </a:r>
            <a:r>
              <a:rPr kumimoji="0" lang="en-US" altLang="zh-CN" sz="1800" b="0" i="0" u="none" strike="noStrike" kern="0" cap="none" spc="0" normalizeH="0" baseline="0" noProof="0" dirty="0" err="1">
                <a:ln>
                  <a:noFill/>
                </a:ln>
                <a:solidFill>
                  <a:srgbClr val="0000FF"/>
                </a:solidFill>
                <a:effectLst/>
                <a:uLnTx/>
                <a:uFillTx/>
                <a:latin typeface="+mn-ea"/>
                <a:cs typeface="+mn-cs"/>
              </a:rPr>
              <a:t>t</a:t>
            </a:r>
            <a:r>
              <a:rPr kumimoji="0" lang="en-US" altLang="zh-CN" sz="1800" b="0" i="0" u="none" strike="noStrike" kern="0" cap="none" spc="0" normalizeH="0" baseline="-30000" noProof="0" dirty="0" err="1">
                <a:ln>
                  <a:noFill/>
                </a:ln>
                <a:solidFill>
                  <a:srgbClr val="0000FF"/>
                </a:solidFill>
                <a:effectLst/>
                <a:uLnTx/>
                <a:uFillTx/>
                <a:latin typeface="+mn-ea"/>
                <a:cs typeface="+mn-cs"/>
              </a:rPr>
              <a:t>i</a:t>
            </a:r>
            <a:r>
              <a:rPr kumimoji="0" lang="zh-CN" altLang="en-US" sz="1800" b="0" i="0" u="none" strike="noStrike" kern="0" cap="none" spc="0" normalizeH="0" baseline="0" noProof="0" dirty="0">
                <a:ln>
                  <a:noFill/>
                </a:ln>
                <a:solidFill>
                  <a:srgbClr val="0000FF"/>
                </a:solidFill>
                <a:effectLst/>
                <a:uLnTx/>
                <a:uFillTx/>
                <a:latin typeface="+mn-ea"/>
                <a:cs typeface="+mn-cs"/>
              </a:rPr>
              <a:t>）</a:t>
            </a:r>
            <a:r>
              <a:rPr kumimoji="0" lang="en-US" altLang="zh-CN" sz="1800" b="0" i="0" u="none" strike="noStrike" kern="0" cap="none" spc="0" normalizeH="0" baseline="0" noProof="0" dirty="0">
                <a:ln>
                  <a:noFill/>
                </a:ln>
                <a:solidFill>
                  <a:srgbClr val="0000FF"/>
                </a:solidFill>
                <a:effectLst/>
                <a:uLnTx/>
                <a:uFillTx/>
                <a:latin typeface="+mn-ea"/>
                <a:cs typeface="+mn-cs"/>
              </a:rPr>
              <a:t>&lt;&lt;&lt;s</a:t>
            </a:r>
            <a:r>
              <a:rPr kumimoji="0" lang="zh-CN" altLang="en-US" sz="1800" b="0" i="0" u="none" strike="noStrike" kern="0" cap="none" spc="0" normalizeH="0" baseline="0" noProof="0" dirty="0">
                <a:ln>
                  <a:noFill/>
                </a:ln>
                <a:solidFill>
                  <a:srgbClr val="0000FF"/>
                </a:solidFill>
                <a:effectLst/>
                <a:uLnTx/>
                <a:uFillTx/>
                <a:latin typeface="+mn-ea"/>
                <a:cs typeface="+mn-cs"/>
              </a:rPr>
              <a:t>）</a:t>
            </a:r>
          </a:p>
        </p:txBody>
      </p:sp>
      <p:sp>
        <p:nvSpPr>
          <p:cNvPr id="5" name="矩形 4">
            <a:extLst>
              <a:ext uri="{FF2B5EF4-FFF2-40B4-BE49-F238E27FC236}">
                <a16:creationId xmlns:a16="http://schemas.microsoft.com/office/drawing/2014/main" id="{188D5019-AC1D-47C7-ABD7-447684CA36C8}"/>
              </a:ext>
            </a:extLst>
          </p:cNvPr>
          <p:cNvSpPr/>
          <p:nvPr/>
        </p:nvSpPr>
        <p:spPr>
          <a:xfrm>
            <a:off x="885825" y="4520186"/>
            <a:ext cx="7015162" cy="778483"/>
          </a:xfrm>
          <a:prstGeom prst="rect">
            <a:avLst/>
          </a:prstGeom>
        </p:spPr>
        <p:txBody>
          <a:bodyPr wrap="square">
            <a:spAutoFit/>
          </a:bodyPr>
          <a:lstStyle/>
          <a:p>
            <a:pPr lvl="0" defTabSz="914400" fontAlgn="base" hangingPunct="0">
              <a:lnSpc>
                <a:spcPct val="120000"/>
              </a:lnSpc>
              <a:spcBef>
                <a:spcPct val="15000"/>
              </a:spcBef>
              <a:spcAft>
                <a:spcPct val="5000"/>
              </a:spcAft>
              <a:defRPr/>
            </a:pPr>
            <a:r>
              <a:rPr lang="zh-CN" altLang="en-US" kern="0" dirty="0">
                <a:solidFill>
                  <a:srgbClr val="0000FF"/>
                </a:solidFill>
                <a:latin typeface="幼圆" panose="02010509060101010101" pitchFamily="49" charset="-122"/>
              </a:rPr>
              <a:t> 在第</a:t>
            </a:r>
            <a:r>
              <a:rPr lang="en-US" altLang="zh-CN" kern="0" dirty="0" err="1">
                <a:solidFill>
                  <a:srgbClr val="0000FF"/>
                </a:solidFill>
                <a:latin typeface="幼圆" panose="02010509060101010101" pitchFamily="49" charset="-122"/>
              </a:rPr>
              <a:t>i</a:t>
            </a:r>
            <a:r>
              <a:rPr lang="zh-CN" altLang="en-US" kern="0" dirty="0">
                <a:solidFill>
                  <a:srgbClr val="0000FF"/>
                </a:solidFill>
                <a:latin typeface="幼圆" panose="02010509060101010101" pitchFamily="49" charset="-122"/>
              </a:rPr>
              <a:t>步中，常数</a:t>
            </a:r>
            <a:r>
              <a:rPr lang="en-US" altLang="zh-CN" kern="0" dirty="0" err="1">
                <a:solidFill>
                  <a:srgbClr val="0000FF"/>
                </a:solidFill>
                <a:latin typeface="幼圆" panose="02010509060101010101" pitchFamily="49" charset="-122"/>
              </a:rPr>
              <a:t>t</a:t>
            </a:r>
            <a:r>
              <a:rPr lang="en-US" altLang="zh-CN" kern="0" baseline="-30000" dirty="0" err="1">
                <a:solidFill>
                  <a:srgbClr val="0000FF"/>
                </a:solidFill>
                <a:latin typeface="幼圆" panose="02010509060101010101" pitchFamily="49" charset="-122"/>
              </a:rPr>
              <a:t>i</a:t>
            </a:r>
            <a:r>
              <a:rPr lang="en-US" altLang="zh-CN" kern="0" dirty="0">
                <a:solidFill>
                  <a:srgbClr val="0000FF"/>
                </a:solidFill>
                <a:latin typeface="幼圆" panose="02010509060101010101" pitchFamily="49" charset="-122"/>
              </a:rPr>
              <a:t> </a:t>
            </a:r>
            <a:r>
              <a:rPr lang="zh-CN" altLang="en-US" kern="0" dirty="0">
                <a:solidFill>
                  <a:srgbClr val="0000FF"/>
                </a:solidFill>
                <a:latin typeface="幼圆" panose="02010509060101010101" pitchFamily="49" charset="-122"/>
              </a:rPr>
              <a:t>取值为</a:t>
            </a:r>
            <a:r>
              <a:rPr lang="en-US" altLang="zh-CN" kern="0" dirty="0">
                <a:solidFill>
                  <a:srgbClr val="0000FF"/>
                </a:solidFill>
                <a:latin typeface="幼圆" panose="02010509060101010101" pitchFamily="49" charset="-122"/>
              </a:rPr>
              <a:t>2</a:t>
            </a:r>
            <a:r>
              <a:rPr lang="en-US" altLang="zh-CN" kern="0" baseline="30000" dirty="0">
                <a:solidFill>
                  <a:srgbClr val="0000FF"/>
                </a:solidFill>
                <a:latin typeface="幼圆" panose="02010509060101010101" pitchFamily="49" charset="-122"/>
              </a:rPr>
              <a:t>32</a:t>
            </a:r>
            <a:r>
              <a:rPr lang="en-US" altLang="zh-CN" kern="0" dirty="0">
                <a:solidFill>
                  <a:srgbClr val="0000FF"/>
                </a:solidFill>
                <a:latin typeface="幼圆" panose="02010509060101010101" pitchFamily="49" charset="-122"/>
              </a:rPr>
              <a:t>×abs</a:t>
            </a:r>
            <a:r>
              <a:rPr lang="zh-CN" altLang="en-US" kern="0" dirty="0">
                <a:solidFill>
                  <a:srgbClr val="0000FF"/>
                </a:solidFill>
                <a:latin typeface="幼圆" panose="02010509060101010101" pitchFamily="49" charset="-122"/>
              </a:rPr>
              <a:t>（</a:t>
            </a:r>
            <a:r>
              <a:rPr lang="en-US" altLang="zh-CN" kern="0" dirty="0">
                <a:solidFill>
                  <a:srgbClr val="0000FF"/>
                </a:solidFill>
                <a:latin typeface="幼圆" panose="02010509060101010101" pitchFamily="49" charset="-122"/>
              </a:rPr>
              <a:t>sin</a:t>
            </a:r>
            <a:r>
              <a:rPr lang="zh-CN" altLang="en-US" kern="0" dirty="0">
                <a:solidFill>
                  <a:srgbClr val="0000FF"/>
                </a:solidFill>
                <a:latin typeface="幼圆" panose="02010509060101010101" pitchFamily="49" charset="-122"/>
              </a:rPr>
              <a:t>（</a:t>
            </a:r>
            <a:r>
              <a:rPr lang="en-US" altLang="zh-CN" kern="0" dirty="0" err="1">
                <a:solidFill>
                  <a:srgbClr val="0000FF"/>
                </a:solidFill>
                <a:latin typeface="幼圆" panose="02010509060101010101" pitchFamily="49" charset="-122"/>
              </a:rPr>
              <a:t>i</a:t>
            </a:r>
            <a:r>
              <a:rPr lang="zh-CN" altLang="en-US" kern="0" dirty="0">
                <a:solidFill>
                  <a:srgbClr val="0000FF"/>
                </a:solidFill>
                <a:latin typeface="幼圆" panose="02010509060101010101" pitchFamily="49" charset="-122"/>
              </a:rPr>
              <a:t>））的整数部分。</a:t>
            </a:r>
          </a:p>
          <a:p>
            <a:pPr lvl="0" defTabSz="914400" fontAlgn="base" hangingPunct="0">
              <a:lnSpc>
                <a:spcPct val="120000"/>
              </a:lnSpc>
              <a:spcBef>
                <a:spcPct val="15000"/>
              </a:spcBef>
              <a:spcAft>
                <a:spcPct val="5000"/>
              </a:spcAft>
              <a:defRPr/>
            </a:pPr>
            <a:r>
              <a:rPr lang="zh-CN" altLang="en-US" kern="0" dirty="0">
                <a:solidFill>
                  <a:srgbClr val="0000FF"/>
                </a:solidFill>
                <a:latin typeface="幼圆" panose="02010509060101010101" pitchFamily="49" charset="-122"/>
              </a:rPr>
              <a:t>        这样就可以得到</a:t>
            </a:r>
            <a:r>
              <a:rPr lang="en-US" altLang="zh-CN" kern="0" dirty="0">
                <a:solidFill>
                  <a:srgbClr val="0000FF"/>
                </a:solidFill>
                <a:latin typeface="幼圆" panose="02010509060101010101" pitchFamily="49" charset="-122"/>
              </a:rPr>
              <a:t>4</a:t>
            </a:r>
            <a:r>
              <a:rPr lang="zh-CN" altLang="en-US" kern="0" dirty="0">
                <a:solidFill>
                  <a:srgbClr val="0000FF"/>
                </a:solidFill>
                <a:latin typeface="幼圆" panose="02010509060101010101" pitchFamily="49" charset="-122"/>
              </a:rPr>
              <a:t>轮共</a:t>
            </a:r>
            <a:r>
              <a:rPr lang="en-US" altLang="zh-CN" kern="0" dirty="0">
                <a:solidFill>
                  <a:srgbClr val="0000FF"/>
                </a:solidFill>
                <a:latin typeface="幼圆" panose="02010509060101010101" pitchFamily="49" charset="-122"/>
              </a:rPr>
              <a:t>64</a:t>
            </a:r>
            <a:r>
              <a:rPr lang="zh-CN" altLang="en-US" kern="0" dirty="0">
                <a:solidFill>
                  <a:srgbClr val="0000FF"/>
                </a:solidFill>
                <a:latin typeface="幼圆" panose="02010509060101010101" pitchFamily="49" charset="-122"/>
              </a:rPr>
              <a:t>步操作。</a:t>
            </a:r>
            <a:endParaRPr lang="zh-CN" altLang="en-US" dirty="0"/>
          </a:p>
        </p:txBody>
      </p:sp>
    </p:spTree>
    <p:extLst>
      <p:ext uri="{BB962C8B-B14F-4D97-AF65-F5344CB8AC3E}">
        <p14:creationId xmlns:p14="http://schemas.microsoft.com/office/powerpoint/2010/main" val="19541115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74F4F8E-BF91-4658-A07C-9D8C30F0CAEF}"/>
              </a:ext>
            </a:extLst>
          </p:cNvPr>
          <p:cNvSpPr>
            <a:spLocks noGrp="1" noChangeArrowheads="1"/>
          </p:cNvSpPr>
          <p:nvPr/>
        </p:nvSpPr>
        <p:spPr bwMode="auto">
          <a:xfrm>
            <a:off x="1008983" y="1425331"/>
            <a:ext cx="4040188" cy="52575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15000"/>
              </a:lnSpc>
              <a:spcBef>
                <a:spcPct val="20000"/>
              </a:spcBef>
              <a:spcAft>
                <a:spcPct val="0"/>
              </a:spcAft>
              <a:buChar char="•"/>
              <a:defRPr sz="3200">
                <a:solidFill>
                  <a:srgbClr val="0000FF"/>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800">
                <a:solidFill>
                  <a:srgbClr val="0000FF"/>
                </a:solidFill>
                <a:latin typeface="+mn-lt"/>
                <a:ea typeface="+mn-ea"/>
              </a:defRPr>
            </a:lvl2pPr>
            <a:lvl3pPr marL="1143000" indent="-228600" algn="l" rtl="0" eaLnBrk="0" fontAlgn="base" hangingPunct="0">
              <a:lnSpc>
                <a:spcPct val="115000"/>
              </a:lnSpc>
              <a:spcBef>
                <a:spcPct val="20000"/>
              </a:spcBef>
              <a:spcAft>
                <a:spcPct val="0"/>
              </a:spcAft>
              <a:buChar char="•"/>
              <a:defRPr sz="2400">
                <a:solidFill>
                  <a:srgbClr val="0000FF"/>
                </a:solidFill>
                <a:latin typeface="+mn-lt"/>
                <a:ea typeface="+mn-ea"/>
              </a:defRPr>
            </a:lvl3pPr>
            <a:lvl4pPr marL="1600200" indent="-228600" algn="l" rtl="0" eaLnBrk="0" fontAlgn="base" hangingPunct="0">
              <a:lnSpc>
                <a:spcPct val="115000"/>
              </a:lnSpc>
              <a:spcBef>
                <a:spcPct val="20000"/>
              </a:spcBef>
              <a:spcAft>
                <a:spcPct val="0"/>
              </a:spcAft>
              <a:buChar char="–"/>
              <a:defRPr sz="2000">
                <a:solidFill>
                  <a:srgbClr val="0000FF"/>
                </a:solidFill>
                <a:latin typeface="+mn-lt"/>
                <a:ea typeface="+mn-ea"/>
              </a:defRPr>
            </a:lvl4pPr>
            <a:lvl5pPr marL="2057400" indent="-228600" algn="l" rtl="0" eaLnBrk="0" fontAlgn="base" hangingPunct="0">
              <a:lnSpc>
                <a:spcPct val="115000"/>
              </a:lnSpc>
              <a:spcBef>
                <a:spcPct val="20000"/>
              </a:spcBef>
              <a:spcAft>
                <a:spcPct val="0"/>
              </a:spcAft>
              <a:buChar char="»"/>
              <a:defRPr sz="2000">
                <a:solidFill>
                  <a:srgbClr val="0000FF"/>
                </a:solidFill>
                <a:latin typeface="+mn-lt"/>
                <a:ea typeface="+mn-ea"/>
              </a:defRPr>
            </a:lvl5pPr>
            <a:lvl6pPr marL="2514600" indent="-228600" algn="l" rtl="0" fontAlgn="base">
              <a:lnSpc>
                <a:spcPct val="115000"/>
              </a:lnSpc>
              <a:spcBef>
                <a:spcPct val="20000"/>
              </a:spcBef>
              <a:spcAft>
                <a:spcPct val="0"/>
              </a:spcAft>
              <a:buChar char="»"/>
              <a:defRPr sz="2000">
                <a:solidFill>
                  <a:srgbClr val="0000FF"/>
                </a:solidFill>
                <a:latin typeface="+mn-lt"/>
                <a:ea typeface="+mn-ea"/>
              </a:defRPr>
            </a:lvl6pPr>
            <a:lvl7pPr marL="2971800" indent="-228600" algn="l" rtl="0" fontAlgn="base">
              <a:lnSpc>
                <a:spcPct val="115000"/>
              </a:lnSpc>
              <a:spcBef>
                <a:spcPct val="20000"/>
              </a:spcBef>
              <a:spcAft>
                <a:spcPct val="0"/>
              </a:spcAft>
              <a:buChar char="»"/>
              <a:defRPr sz="2000">
                <a:solidFill>
                  <a:srgbClr val="0000FF"/>
                </a:solidFill>
                <a:latin typeface="+mn-lt"/>
                <a:ea typeface="+mn-ea"/>
              </a:defRPr>
            </a:lvl7pPr>
            <a:lvl8pPr marL="3429000" indent="-228600" algn="l" rtl="0" fontAlgn="base">
              <a:lnSpc>
                <a:spcPct val="115000"/>
              </a:lnSpc>
              <a:spcBef>
                <a:spcPct val="20000"/>
              </a:spcBef>
              <a:spcAft>
                <a:spcPct val="0"/>
              </a:spcAft>
              <a:buChar char="»"/>
              <a:defRPr sz="2000">
                <a:solidFill>
                  <a:srgbClr val="0000FF"/>
                </a:solidFill>
                <a:latin typeface="+mn-lt"/>
                <a:ea typeface="+mn-ea"/>
              </a:defRPr>
            </a:lvl8pPr>
            <a:lvl9pPr marL="3886200" indent="-228600" algn="l" rtl="0" fontAlgn="base">
              <a:lnSpc>
                <a:spcPct val="115000"/>
              </a:lnSpc>
              <a:spcBef>
                <a:spcPct val="20000"/>
              </a:spcBef>
              <a:spcAft>
                <a:spcPct val="0"/>
              </a:spcAft>
              <a:buChar char="»"/>
              <a:defRPr sz="2000">
                <a:solidFill>
                  <a:srgbClr val="0000FF"/>
                </a:solidFill>
                <a:latin typeface="+mn-lt"/>
                <a:ea typeface="+mn-ea"/>
              </a:defRPr>
            </a:lvl9pPr>
          </a:lstStyle>
          <a:p>
            <a:pPr marL="342900" marR="0" lvl="0" indent="-342900" algn="l" defTabSz="914400" rtl="0" eaLnBrk="1" fontAlgn="base" latinLnBrk="0" hangingPunct="1">
              <a:lnSpc>
                <a:spcPct val="120000"/>
              </a:lnSpc>
              <a:spcBef>
                <a:spcPct val="20000"/>
              </a:spcBef>
              <a:spcAft>
                <a:spcPct val="0"/>
              </a:spcAft>
              <a:buClrTx/>
              <a:buSzTx/>
              <a:buFontTx/>
              <a:buNone/>
              <a:tabLst/>
              <a:defRPr/>
            </a:pPr>
            <a:r>
              <a:rPr kumimoji="0" lang="zh-CN" altLang="en-US" sz="1800" b="1" i="0" u="none" strike="noStrike" kern="0" cap="none" spc="0" normalizeH="0" baseline="0" noProof="0" dirty="0">
                <a:ln>
                  <a:noFill/>
                </a:ln>
                <a:solidFill>
                  <a:srgbClr val="0000FF"/>
                </a:solidFill>
                <a:effectLst/>
                <a:uLnTx/>
                <a:uFillTx/>
                <a:latin typeface="Arial"/>
                <a:ea typeface="宋体"/>
                <a:cs typeface="+mn-cs"/>
              </a:rPr>
              <a:t>第一轮</a:t>
            </a:r>
          </a:p>
          <a:p>
            <a:pPr marL="342900" marR="0" lvl="0" indent="-342900" algn="l" defTabSz="914400" rtl="0" eaLnBrk="1" fontAlgn="base" latinLnBrk="0" hangingPunct="1">
              <a:lnSpc>
                <a:spcPct val="120000"/>
              </a:lnSpc>
              <a:spcBef>
                <a:spcPct val="20000"/>
              </a:spcBef>
              <a:spcAft>
                <a:spcPct val="0"/>
              </a:spcAft>
              <a:buClrTx/>
              <a:buSzTx/>
              <a:buFontTx/>
              <a:buChar char="•"/>
              <a:tabLst/>
              <a:defRPr/>
            </a:pPr>
            <a:r>
              <a:rPr kumimoji="0" lang="en-US" altLang="zh-CN" sz="1800" b="1" i="0" u="none" strike="noStrike" kern="0" cap="none" spc="0" normalizeH="0" baseline="0" noProof="0" dirty="0">
                <a:ln>
                  <a:noFill/>
                </a:ln>
                <a:solidFill>
                  <a:srgbClr val="0000FF"/>
                </a:solidFill>
                <a:effectLst/>
                <a:uLnTx/>
                <a:uFillTx/>
                <a:latin typeface="Arial"/>
                <a:ea typeface="宋体"/>
                <a:cs typeface="+mn-cs"/>
              </a:rPr>
              <a:t>FF(a,b,c,d,M0,7,0xD76AA478)</a:t>
            </a:r>
          </a:p>
          <a:p>
            <a:pPr marL="342900" marR="0" lvl="0" indent="-342900" algn="l" defTabSz="914400" rtl="0" eaLnBrk="1" fontAlgn="base" latinLnBrk="0" hangingPunct="1">
              <a:lnSpc>
                <a:spcPct val="120000"/>
              </a:lnSpc>
              <a:spcBef>
                <a:spcPct val="20000"/>
              </a:spcBef>
              <a:spcAft>
                <a:spcPct val="0"/>
              </a:spcAft>
              <a:buClrTx/>
              <a:buSzTx/>
              <a:buFontTx/>
              <a:buChar char="•"/>
              <a:tabLst/>
              <a:defRPr/>
            </a:pPr>
            <a:r>
              <a:rPr kumimoji="0" lang="en-US" altLang="zh-CN" sz="1800" b="1" i="0" u="none" strike="noStrike" kern="0" cap="none" spc="0" normalizeH="0" baseline="0" noProof="0" dirty="0">
                <a:ln>
                  <a:noFill/>
                </a:ln>
                <a:solidFill>
                  <a:srgbClr val="0000FF"/>
                </a:solidFill>
                <a:effectLst/>
                <a:uLnTx/>
                <a:uFillTx/>
                <a:latin typeface="Arial"/>
                <a:ea typeface="宋体"/>
                <a:cs typeface="+mn-cs"/>
              </a:rPr>
              <a:t>FF(d,a,b,c,M1,12,0xE8C7B756)</a:t>
            </a:r>
          </a:p>
          <a:p>
            <a:pPr marL="342900" marR="0" lvl="0" indent="-342900" algn="l" defTabSz="914400" rtl="0" eaLnBrk="1" fontAlgn="base" latinLnBrk="0" hangingPunct="1">
              <a:lnSpc>
                <a:spcPct val="120000"/>
              </a:lnSpc>
              <a:spcBef>
                <a:spcPct val="20000"/>
              </a:spcBef>
              <a:spcAft>
                <a:spcPct val="0"/>
              </a:spcAft>
              <a:buClrTx/>
              <a:buSzTx/>
              <a:buFontTx/>
              <a:buChar char="•"/>
              <a:tabLst/>
              <a:defRPr/>
            </a:pPr>
            <a:r>
              <a:rPr kumimoji="0" lang="en-US" altLang="zh-CN" sz="1800" b="1" i="0" u="none" strike="noStrike" kern="0" cap="none" spc="0" normalizeH="0" baseline="0" noProof="0" dirty="0">
                <a:ln>
                  <a:noFill/>
                </a:ln>
                <a:solidFill>
                  <a:srgbClr val="0000FF"/>
                </a:solidFill>
                <a:effectLst/>
                <a:uLnTx/>
                <a:uFillTx/>
                <a:latin typeface="Arial"/>
                <a:ea typeface="宋体"/>
                <a:cs typeface="+mn-cs"/>
              </a:rPr>
              <a:t>FF(c,d,a,b,M2,17,0x242070DB)</a:t>
            </a:r>
          </a:p>
          <a:p>
            <a:pPr marL="342900" marR="0" lvl="0" indent="-342900" algn="l" defTabSz="914400" rtl="0" eaLnBrk="1" fontAlgn="base" latinLnBrk="0" hangingPunct="1">
              <a:lnSpc>
                <a:spcPct val="120000"/>
              </a:lnSpc>
              <a:spcBef>
                <a:spcPct val="20000"/>
              </a:spcBef>
              <a:spcAft>
                <a:spcPct val="0"/>
              </a:spcAft>
              <a:buClrTx/>
              <a:buSzTx/>
              <a:buFontTx/>
              <a:buChar char="•"/>
              <a:tabLst/>
              <a:defRPr/>
            </a:pPr>
            <a:r>
              <a:rPr kumimoji="0" lang="en-US" altLang="zh-CN" sz="1800" b="1" i="0" u="none" strike="noStrike" kern="0" cap="none" spc="0" normalizeH="0" baseline="0" noProof="0" dirty="0">
                <a:ln>
                  <a:noFill/>
                </a:ln>
                <a:solidFill>
                  <a:srgbClr val="0000FF"/>
                </a:solidFill>
                <a:effectLst/>
                <a:uLnTx/>
                <a:uFillTx/>
                <a:latin typeface="Arial"/>
                <a:ea typeface="宋体"/>
                <a:cs typeface="+mn-cs"/>
              </a:rPr>
              <a:t>……</a:t>
            </a:r>
          </a:p>
          <a:p>
            <a:pPr marL="342900" marR="0" lvl="0" indent="-342900" algn="l" defTabSz="914400" rtl="0" eaLnBrk="1" fontAlgn="base" latinLnBrk="0" hangingPunct="1">
              <a:lnSpc>
                <a:spcPct val="120000"/>
              </a:lnSpc>
              <a:spcBef>
                <a:spcPct val="20000"/>
              </a:spcBef>
              <a:spcAft>
                <a:spcPct val="0"/>
              </a:spcAft>
              <a:buClrTx/>
              <a:buSzTx/>
              <a:buFontTx/>
              <a:buChar char="•"/>
              <a:tabLst/>
              <a:defRPr/>
            </a:pPr>
            <a:r>
              <a:rPr kumimoji="0" lang="en-US" altLang="zh-CN" sz="1800" b="1" i="0" u="none" strike="noStrike" kern="0" cap="none" spc="0" normalizeH="0" baseline="0" noProof="0" dirty="0">
                <a:ln>
                  <a:noFill/>
                </a:ln>
                <a:solidFill>
                  <a:srgbClr val="0000FF"/>
                </a:solidFill>
                <a:effectLst/>
                <a:uLnTx/>
                <a:uFillTx/>
                <a:latin typeface="Arial"/>
                <a:ea typeface="宋体"/>
                <a:cs typeface="+mn-cs"/>
              </a:rPr>
              <a:t>FF(b,c,d,a,M15,22,0x49B40821)</a:t>
            </a:r>
          </a:p>
          <a:p>
            <a:pPr marL="342900" marR="0" lvl="0" indent="-342900" algn="l" defTabSz="914400" rtl="0" eaLnBrk="1" fontAlgn="base" latinLnBrk="0" hangingPunct="1">
              <a:lnSpc>
                <a:spcPct val="120000"/>
              </a:lnSpc>
              <a:spcBef>
                <a:spcPct val="20000"/>
              </a:spcBef>
              <a:spcAft>
                <a:spcPct val="0"/>
              </a:spcAft>
              <a:buClrTx/>
              <a:buSzTx/>
              <a:buFontTx/>
              <a:buChar char="•"/>
              <a:tabLst/>
              <a:defRPr/>
            </a:pPr>
            <a:endParaRPr kumimoji="0" lang="en-US" altLang="zh-CN" sz="1800" b="1" i="0" u="none" strike="noStrike" kern="0" cap="none" spc="0" normalizeH="0" baseline="0" noProof="0" dirty="0">
              <a:ln>
                <a:noFill/>
              </a:ln>
              <a:solidFill>
                <a:srgbClr val="0000FF"/>
              </a:solidFill>
              <a:effectLst/>
              <a:uLnTx/>
              <a:uFillTx/>
              <a:latin typeface="Arial"/>
              <a:ea typeface="宋体"/>
              <a:cs typeface="+mn-cs"/>
            </a:endParaRPr>
          </a:p>
          <a:p>
            <a:pPr marL="342900" marR="0" lvl="0" indent="-342900" algn="l" defTabSz="914400" rtl="0" eaLnBrk="1" fontAlgn="base" latinLnBrk="0" hangingPunct="1">
              <a:lnSpc>
                <a:spcPct val="120000"/>
              </a:lnSpc>
              <a:spcBef>
                <a:spcPct val="20000"/>
              </a:spcBef>
              <a:spcAft>
                <a:spcPct val="0"/>
              </a:spcAft>
              <a:buClrTx/>
              <a:buSzTx/>
              <a:buFontTx/>
              <a:buNone/>
              <a:tabLst/>
              <a:defRPr/>
            </a:pPr>
            <a:r>
              <a:rPr kumimoji="0" lang="zh-CN" altLang="en-US" sz="1800" b="1" i="0" u="none" strike="noStrike" kern="0" cap="none" spc="0" normalizeH="0" baseline="0" noProof="0" dirty="0">
                <a:ln>
                  <a:noFill/>
                </a:ln>
                <a:solidFill>
                  <a:srgbClr val="0000FF"/>
                </a:solidFill>
                <a:effectLst/>
                <a:uLnTx/>
                <a:uFillTx/>
                <a:latin typeface="Arial"/>
                <a:ea typeface="宋体"/>
                <a:cs typeface="+mn-cs"/>
              </a:rPr>
              <a:t>第二轮</a:t>
            </a:r>
          </a:p>
          <a:p>
            <a:pPr marL="342900" marR="0" lvl="0" indent="-342900" algn="l" defTabSz="914400" rtl="0" eaLnBrk="1" fontAlgn="base" latinLnBrk="0" hangingPunct="1">
              <a:lnSpc>
                <a:spcPct val="120000"/>
              </a:lnSpc>
              <a:spcBef>
                <a:spcPct val="20000"/>
              </a:spcBef>
              <a:spcAft>
                <a:spcPct val="0"/>
              </a:spcAft>
              <a:buClrTx/>
              <a:buSzTx/>
              <a:buFontTx/>
              <a:buChar char="•"/>
              <a:tabLst/>
              <a:defRPr/>
            </a:pPr>
            <a:r>
              <a:rPr kumimoji="0" lang="en-US" altLang="zh-CN" sz="1800" b="1" i="0" u="none" strike="noStrike" kern="0" cap="none" spc="0" normalizeH="0" baseline="0" noProof="0" dirty="0">
                <a:ln>
                  <a:noFill/>
                </a:ln>
                <a:solidFill>
                  <a:srgbClr val="0000FF"/>
                </a:solidFill>
                <a:effectLst/>
                <a:uLnTx/>
                <a:uFillTx/>
                <a:latin typeface="Arial"/>
                <a:ea typeface="宋体"/>
                <a:cs typeface="+mn-cs"/>
              </a:rPr>
              <a:t>GG(a,b,c,d,M1,5,0xF61E2562)</a:t>
            </a:r>
          </a:p>
          <a:p>
            <a:pPr marL="342900" marR="0" lvl="0" indent="-342900" algn="l" defTabSz="914400" rtl="0" eaLnBrk="1" fontAlgn="base" latinLnBrk="0" hangingPunct="1">
              <a:lnSpc>
                <a:spcPct val="120000"/>
              </a:lnSpc>
              <a:spcBef>
                <a:spcPct val="20000"/>
              </a:spcBef>
              <a:spcAft>
                <a:spcPct val="0"/>
              </a:spcAft>
              <a:buClrTx/>
              <a:buSzTx/>
              <a:buFontTx/>
              <a:buChar char="•"/>
              <a:tabLst/>
              <a:defRPr/>
            </a:pPr>
            <a:r>
              <a:rPr kumimoji="0" lang="en-US" altLang="zh-CN" sz="1800" b="1" i="0" u="none" strike="noStrike" kern="0" cap="none" spc="0" normalizeH="0" baseline="0" noProof="0" dirty="0">
                <a:ln>
                  <a:noFill/>
                </a:ln>
                <a:solidFill>
                  <a:srgbClr val="0000FF"/>
                </a:solidFill>
                <a:effectLst/>
                <a:uLnTx/>
                <a:uFillTx/>
                <a:latin typeface="Arial"/>
                <a:ea typeface="宋体"/>
                <a:cs typeface="+mn-cs"/>
              </a:rPr>
              <a:t>GG(d,a,b,c,M6,9,0xC040B340)</a:t>
            </a:r>
          </a:p>
          <a:p>
            <a:pPr marL="342900" marR="0" lvl="0" indent="-342900" algn="l" defTabSz="914400" rtl="0" eaLnBrk="1" fontAlgn="base" latinLnBrk="0" hangingPunct="1">
              <a:lnSpc>
                <a:spcPct val="120000"/>
              </a:lnSpc>
              <a:spcBef>
                <a:spcPct val="20000"/>
              </a:spcBef>
              <a:spcAft>
                <a:spcPct val="0"/>
              </a:spcAft>
              <a:buClrTx/>
              <a:buSzTx/>
              <a:buFontTx/>
              <a:buChar char="•"/>
              <a:tabLst/>
              <a:defRPr/>
            </a:pPr>
            <a:r>
              <a:rPr kumimoji="0" lang="en-US" altLang="zh-CN" sz="1800" b="1" i="0" u="none" strike="noStrike" kern="0" cap="none" spc="0" normalizeH="0" baseline="0" noProof="0" dirty="0">
                <a:ln>
                  <a:noFill/>
                </a:ln>
                <a:solidFill>
                  <a:srgbClr val="0000FF"/>
                </a:solidFill>
                <a:effectLst/>
                <a:uLnTx/>
                <a:uFillTx/>
                <a:latin typeface="Arial"/>
                <a:ea typeface="宋体"/>
                <a:cs typeface="+mn-cs"/>
              </a:rPr>
              <a:t>GG(c,d,a,b,M11,14,0x265E5A51)</a:t>
            </a:r>
          </a:p>
          <a:p>
            <a:pPr marL="342900" marR="0" lvl="0" indent="-342900" algn="l" defTabSz="914400" rtl="0" eaLnBrk="1" fontAlgn="base" latinLnBrk="0" hangingPunct="1">
              <a:lnSpc>
                <a:spcPct val="120000"/>
              </a:lnSpc>
              <a:spcBef>
                <a:spcPct val="20000"/>
              </a:spcBef>
              <a:spcAft>
                <a:spcPct val="0"/>
              </a:spcAft>
              <a:buClrTx/>
              <a:buSzTx/>
              <a:buFontTx/>
              <a:buChar char="•"/>
              <a:tabLst/>
              <a:defRPr/>
            </a:pPr>
            <a:r>
              <a:rPr kumimoji="0" lang="en-US" altLang="zh-CN" sz="1800" b="1" i="0" u="none" strike="noStrike" kern="0" cap="none" spc="0" normalizeH="0" baseline="0" noProof="0" dirty="0">
                <a:ln>
                  <a:noFill/>
                </a:ln>
                <a:solidFill>
                  <a:srgbClr val="0000FF"/>
                </a:solidFill>
                <a:effectLst/>
                <a:uLnTx/>
                <a:uFillTx/>
                <a:latin typeface="Arial"/>
                <a:ea typeface="宋体"/>
                <a:cs typeface="+mn-cs"/>
              </a:rPr>
              <a:t>……</a:t>
            </a:r>
          </a:p>
          <a:p>
            <a:pPr marL="342900" marR="0" lvl="0" indent="-342900" algn="l" defTabSz="914400" rtl="0" eaLnBrk="1" fontAlgn="base" latinLnBrk="0" hangingPunct="1">
              <a:lnSpc>
                <a:spcPct val="120000"/>
              </a:lnSpc>
              <a:spcBef>
                <a:spcPct val="20000"/>
              </a:spcBef>
              <a:spcAft>
                <a:spcPct val="0"/>
              </a:spcAft>
              <a:buClrTx/>
              <a:buSzTx/>
              <a:buFontTx/>
              <a:buChar char="•"/>
              <a:tabLst/>
              <a:defRPr/>
            </a:pPr>
            <a:r>
              <a:rPr kumimoji="0" lang="en-US" altLang="zh-CN" sz="1800" b="1" i="0" u="none" strike="noStrike" kern="0" cap="none" spc="0" normalizeH="0" baseline="0" noProof="0" dirty="0">
                <a:ln>
                  <a:noFill/>
                </a:ln>
                <a:solidFill>
                  <a:srgbClr val="0000FF"/>
                </a:solidFill>
                <a:effectLst/>
                <a:uLnTx/>
                <a:uFillTx/>
                <a:latin typeface="Arial"/>
                <a:ea typeface="宋体"/>
                <a:cs typeface="+mn-cs"/>
              </a:rPr>
              <a:t>GG(b,c,d,a,M12,20,0x8D2A4C8A)</a:t>
            </a:r>
          </a:p>
        </p:txBody>
      </p:sp>
      <p:sp>
        <p:nvSpPr>
          <p:cNvPr id="4" name="Rectangle 3">
            <a:extLst>
              <a:ext uri="{FF2B5EF4-FFF2-40B4-BE49-F238E27FC236}">
                <a16:creationId xmlns:a16="http://schemas.microsoft.com/office/drawing/2014/main" id="{D44E226C-9C52-4D54-842D-26D8687E3FBE}"/>
              </a:ext>
            </a:extLst>
          </p:cNvPr>
          <p:cNvSpPr>
            <a:spLocks noChangeArrowheads="1"/>
          </p:cNvSpPr>
          <p:nvPr/>
        </p:nvSpPr>
        <p:spPr bwMode="auto">
          <a:xfrm>
            <a:off x="5159784" y="1425331"/>
            <a:ext cx="3807235" cy="5051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zh-CN"/>
            </a:defPPr>
            <a:lvl1pPr algn="l" rtl="0" fontAlgn="base">
              <a:spcBef>
                <a:spcPct val="0"/>
              </a:spcBef>
              <a:spcAft>
                <a:spcPct val="0"/>
              </a:spcAft>
              <a:defRPr kumimoji="1" sz="3200" kern="1200">
                <a:solidFill>
                  <a:schemeClr val="hlink"/>
                </a:solidFill>
                <a:latin typeface="Times New Roman" panose="02020603050405020304" pitchFamily="18" charset="0"/>
                <a:ea typeface="宋体" panose="02010600030101010101" pitchFamily="2" charset="-122"/>
                <a:cs typeface="+mn-cs"/>
              </a:defRPr>
            </a:lvl1pPr>
            <a:lvl2pPr marL="457200" algn="l" rtl="0" fontAlgn="base">
              <a:spcBef>
                <a:spcPct val="0"/>
              </a:spcBef>
              <a:spcAft>
                <a:spcPct val="0"/>
              </a:spcAft>
              <a:defRPr kumimoji="1" sz="3200" kern="1200">
                <a:solidFill>
                  <a:schemeClr val="hlink"/>
                </a:solidFill>
                <a:latin typeface="Times New Roman" panose="02020603050405020304" pitchFamily="18" charset="0"/>
                <a:ea typeface="宋体" panose="02010600030101010101" pitchFamily="2" charset="-122"/>
                <a:cs typeface="+mn-cs"/>
              </a:defRPr>
            </a:lvl2pPr>
            <a:lvl3pPr marL="914400" algn="l" rtl="0" fontAlgn="base">
              <a:spcBef>
                <a:spcPct val="0"/>
              </a:spcBef>
              <a:spcAft>
                <a:spcPct val="0"/>
              </a:spcAft>
              <a:defRPr kumimoji="1" sz="3200" kern="1200">
                <a:solidFill>
                  <a:schemeClr val="hlink"/>
                </a:solidFill>
                <a:latin typeface="Times New Roman" panose="02020603050405020304" pitchFamily="18" charset="0"/>
                <a:ea typeface="宋体" panose="02010600030101010101" pitchFamily="2" charset="-122"/>
                <a:cs typeface="+mn-cs"/>
              </a:defRPr>
            </a:lvl3pPr>
            <a:lvl4pPr marL="1371600" algn="l" rtl="0" fontAlgn="base">
              <a:spcBef>
                <a:spcPct val="0"/>
              </a:spcBef>
              <a:spcAft>
                <a:spcPct val="0"/>
              </a:spcAft>
              <a:defRPr kumimoji="1" sz="3200" kern="1200">
                <a:solidFill>
                  <a:schemeClr val="hlink"/>
                </a:solidFill>
                <a:latin typeface="Times New Roman" panose="02020603050405020304" pitchFamily="18" charset="0"/>
                <a:ea typeface="宋体" panose="02010600030101010101" pitchFamily="2" charset="-122"/>
                <a:cs typeface="+mn-cs"/>
              </a:defRPr>
            </a:lvl4pPr>
            <a:lvl5pPr marL="1828800" algn="l" rtl="0" fontAlgn="base">
              <a:spcBef>
                <a:spcPct val="0"/>
              </a:spcBef>
              <a:spcAft>
                <a:spcPct val="0"/>
              </a:spcAft>
              <a:defRPr kumimoji="1" sz="3200" kern="1200">
                <a:solidFill>
                  <a:schemeClr val="hlink"/>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kumimoji="1" sz="3200" kern="1200">
                <a:solidFill>
                  <a:schemeClr val="hlink"/>
                </a:solidFill>
                <a:latin typeface="Times New Roman" panose="02020603050405020304" pitchFamily="18" charset="0"/>
                <a:ea typeface="宋体" panose="02010600030101010101" pitchFamily="2" charset="-122"/>
                <a:cs typeface="+mn-cs"/>
              </a:defRPr>
            </a:lvl6pPr>
            <a:lvl7pPr marL="2743200" algn="l" defTabSz="914400" rtl="0" eaLnBrk="1" latinLnBrk="0" hangingPunct="1">
              <a:defRPr kumimoji="1" sz="3200" kern="1200">
                <a:solidFill>
                  <a:schemeClr val="hlink"/>
                </a:solidFill>
                <a:latin typeface="Times New Roman" panose="02020603050405020304" pitchFamily="18" charset="0"/>
                <a:ea typeface="宋体" panose="02010600030101010101" pitchFamily="2" charset="-122"/>
                <a:cs typeface="+mn-cs"/>
              </a:defRPr>
            </a:lvl7pPr>
            <a:lvl8pPr marL="3200400" algn="l" defTabSz="914400" rtl="0" eaLnBrk="1" latinLnBrk="0" hangingPunct="1">
              <a:defRPr kumimoji="1" sz="3200" kern="1200">
                <a:solidFill>
                  <a:schemeClr val="hlink"/>
                </a:solidFill>
                <a:latin typeface="Times New Roman" panose="02020603050405020304" pitchFamily="18" charset="0"/>
                <a:ea typeface="宋体" panose="02010600030101010101" pitchFamily="2" charset="-122"/>
                <a:cs typeface="+mn-cs"/>
              </a:defRPr>
            </a:lvl8pPr>
            <a:lvl9pPr marL="3657600" algn="l" defTabSz="914400" rtl="0" eaLnBrk="1" latinLnBrk="0" hangingPunct="1">
              <a:defRPr kumimoji="1" sz="3200" kern="1200">
                <a:solidFill>
                  <a:schemeClr val="hlink"/>
                </a:solidFill>
                <a:latin typeface="Times New Roman" panose="02020603050405020304" pitchFamily="18" charset="0"/>
                <a:ea typeface="宋体" panose="02010600030101010101" pitchFamily="2" charset="-122"/>
                <a:cs typeface="+mn-cs"/>
              </a:defRPr>
            </a:lvl9pPr>
          </a:lstStyle>
          <a:p>
            <a:pPr eaLnBrk="1" hangingPunct="1">
              <a:lnSpc>
                <a:spcPct val="120000"/>
              </a:lnSpc>
              <a:spcBef>
                <a:spcPct val="20000"/>
              </a:spcBef>
            </a:pPr>
            <a:r>
              <a:rPr lang="zh-CN" altLang="en-US" sz="1800" b="1" dirty="0">
                <a:solidFill>
                  <a:srgbClr val="0000FF"/>
                </a:solidFill>
                <a:latin typeface="Arial" panose="020B0604020202020204" pitchFamily="34" charset="0"/>
              </a:rPr>
              <a:t>第三轮</a:t>
            </a:r>
          </a:p>
          <a:p>
            <a:pPr eaLnBrk="1" hangingPunct="1">
              <a:lnSpc>
                <a:spcPct val="120000"/>
              </a:lnSpc>
              <a:spcBef>
                <a:spcPct val="20000"/>
              </a:spcBef>
            </a:pPr>
            <a:r>
              <a:rPr lang="en-US" altLang="zh-CN" sz="1800" b="1" dirty="0">
                <a:solidFill>
                  <a:srgbClr val="0000FF"/>
                </a:solidFill>
                <a:latin typeface="Arial" panose="020B0604020202020204" pitchFamily="34" charset="0"/>
              </a:rPr>
              <a:t>HH(a,b,c,d,M5,4,0xFFFA3942)</a:t>
            </a:r>
          </a:p>
          <a:p>
            <a:pPr eaLnBrk="1" hangingPunct="1">
              <a:lnSpc>
                <a:spcPct val="120000"/>
              </a:lnSpc>
              <a:spcBef>
                <a:spcPct val="20000"/>
              </a:spcBef>
            </a:pPr>
            <a:r>
              <a:rPr lang="en-US" altLang="zh-CN" sz="1800" b="1" dirty="0">
                <a:solidFill>
                  <a:srgbClr val="0000FF"/>
                </a:solidFill>
                <a:latin typeface="Arial" panose="020B0604020202020204" pitchFamily="34" charset="0"/>
              </a:rPr>
              <a:t>HH(d,a,b,c,M8,11,0x8771F681)</a:t>
            </a:r>
          </a:p>
          <a:p>
            <a:pPr eaLnBrk="1" hangingPunct="1">
              <a:lnSpc>
                <a:spcPct val="120000"/>
              </a:lnSpc>
              <a:spcBef>
                <a:spcPct val="20000"/>
              </a:spcBef>
            </a:pPr>
            <a:r>
              <a:rPr lang="en-US" altLang="zh-CN" sz="1800" b="1" dirty="0">
                <a:solidFill>
                  <a:srgbClr val="0000FF"/>
                </a:solidFill>
                <a:latin typeface="Arial" panose="020B0604020202020204" pitchFamily="34" charset="0"/>
              </a:rPr>
              <a:t>HH(c,d,a,b,M11,16,0x6D9D6122)</a:t>
            </a:r>
          </a:p>
          <a:p>
            <a:pPr eaLnBrk="1" hangingPunct="1">
              <a:lnSpc>
                <a:spcPct val="120000"/>
              </a:lnSpc>
              <a:spcBef>
                <a:spcPct val="20000"/>
              </a:spcBef>
            </a:pPr>
            <a:r>
              <a:rPr lang="en-US" altLang="zh-CN" sz="1800" b="1" dirty="0">
                <a:solidFill>
                  <a:srgbClr val="0000FF"/>
                </a:solidFill>
                <a:latin typeface="Arial" panose="020B0604020202020204" pitchFamily="34" charset="0"/>
              </a:rPr>
              <a:t>……</a:t>
            </a:r>
          </a:p>
          <a:p>
            <a:pPr eaLnBrk="1" hangingPunct="1">
              <a:lnSpc>
                <a:spcPct val="120000"/>
              </a:lnSpc>
              <a:spcBef>
                <a:spcPct val="20000"/>
              </a:spcBef>
            </a:pPr>
            <a:r>
              <a:rPr lang="en-US" altLang="zh-CN" sz="1800" b="1" dirty="0">
                <a:solidFill>
                  <a:srgbClr val="0000FF"/>
                </a:solidFill>
                <a:latin typeface="Arial" panose="020B0604020202020204" pitchFamily="34" charset="0"/>
              </a:rPr>
              <a:t>HH(b,c,d,a,M2,23,0xC4AC5665)</a:t>
            </a:r>
          </a:p>
          <a:p>
            <a:pPr eaLnBrk="1" hangingPunct="1">
              <a:lnSpc>
                <a:spcPct val="120000"/>
              </a:lnSpc>
              <a:spcBef>
                <a:spcPct val="20000"/>
              </a:spcBef>
            </a:pPr>
            <a:endParaRPr lang="en-US" altLang="zh-CN" sz="1800" b="1" dirty="0">
              <a:solidFill>
                <a:srgbClr val="0000FF"/>
              </a:solidFill>
              <a:latin typeface="Arial" panose="020B0604020202020204" pitchFamily="34" charset="0"/>
            </a:endParaRPr>
          </a:p>
          <a:p>
            <a:pPr eaLnBrk="1" hangingPunct="1">
              <a:lnSpc>
                <a:spcPct val="120000"/>
              </a:lnSpc>
              <a:spcBef>
                <a:spcPct val="20000"/>
              </a:spcBef>
            </a:pPr>
            <a:r>
              <a:rPr lang="zh-CN" altLang="en-US" sz="1800" b="1" dirty="0">
                <a:solidFill>
                  <a:srgbClr val="0000FF"/>
                </a:solidFill>
                <a:latin typeface="Arial" panose="020B0604020202020204" pitchFamily="34" charset="0"/>
              </a:rPr>
              <a:t>第四轮</a:t>
            </a:r>
          </a:p>
          <a:p>
            <a:pPr eaLnBrk="1" hangingPunct="1">
              <a:lnSpc>
                <a:spcPct val="120000"/>
              </a:lnSpc>
              <a:spcBef>
                <a:spcPct val="20000"/>
              </a:spcBef>
            </a:pPr>
            <a:r>
              <a:rPr lang="en-US" altLang="zh-CN" sz="1800" b="1" dirty="0">
                <a:solidFill>
                  <a:srgbClr val="0000FF"/>
                </a:solidFill>
                <a:latin typeface="Arial" panose="020B0604020202020204" pitchFamily="34" charset="0"/>
              </a:rPr>
              <a:t>II(a,b,c,d,M0,6,0xF4292244)</a:t>
            </a:r>
          </a:p>
          <a:p>
            <a:pPr eaLnBrk="1" hangingPunct="1">
              <a:lnSpc>
                <a:spcPct val="120000"/>
              </a:lnSpc>
              <a:spcBef>
                <a:spcPct val="20000"/>
              </a:spcBef>
            </a:pPr>
            <a:r>
              <a:rPr lang="en-US" altLang="zh-CN" sz="1800" b="1" dirty="0">
                <a:solidFill>
                  <a:srgbClr val="0000FF"/>
                </a:solidFill>
                <a:latin typeface="Arial" panose="020B0604020202020204" pitchFamily="34" charset="0"/>
              </a:rPr>
              <a:t>II(d,a,b,c,M7,10,0x432AFF97)</a:t>
            </a:r>
          </a:p>
          <a:p>
            <a:pPr eaLnBrk="1" hangingPunct="1">
              <a:lnSpc>
                <a:spcPct val="120000"/>
              </a:lnSpc>
              <a:spcBef>
                <a:spcPct val="20000"/>
              </a:spcBef>
            </a:pPr>
            <a:r>
              <a:rPr lang="en-US" altLang="zh-CN" sz="1800" b="1" dirty="0">
                <a:solidFill>
                  <a:srgbClr val="0000FF"/>
                </a:solidFill>
                <a:latin typeface="Arial" panose="020B0604020202020204" pitchFamily="34" charset="0"/>
              </a:rPr>
              <a:t>II(c,d,a,b,M14,15,0xAB9423A7)</a:t>
            </a:r>
          </a:p>
          <a:p>
            <a:pPr eaLnBrk="1" hangingPunct="1">
              <a:lnSpc>
                <a:spcPct val="120000"/>
              </a:lnSpc>
              <a:spcBef>
                <a:spcPct val="20000"/>
              </a:spcBef>
            </a:pPr>
            <a:r>
              <a:rPr lang="en-US" altLang="zh-CN" sz="1800" b="1" dirty="0">
                <a:solidFill>
                  <a:srgbClr val="0000FF"/>
                </a:solidFill>
                <a:latin typeface="Arial" panose="020B0604020202020204" pitchFamily="34" charset="0"/>
              </a:rPr>
              <a:t>……</a:t>
            </a:r>
          </a:p>
          <a:p>
            <a:pPr eaLnBrk="1" hangingPunct="1">
              <a:lnSpc>
                <a:spcPct val="120000"/>
              </a:lnSpc>
              <a:spcBef>
                <a:spcPct val="20000"/>
              </a:spcBef>
            </a:pPr>
            <a:r>
              <a:rPr lang="en-US" altLang="zh-CN" sz="1800" b="1" dirty="0">
                <a:solidFill>
                  <a:srgbClr val="0000FF"/>
                </a:solidFill>
                <a:latin typeface="Arial" panose="020B0604020202020204" pitchFamily="34" charset="0"/>
              </a:rPr>
              <a:t>II(b,c,d,a,M9,21,0xEB86D391)</a:t>
            </a:r>
          </a:p>
        </p:txBody>
      </p:sp>
      <p:sp>
        <p:nvSpPr>
          <p:cNvPr id="5" name="文本框 4">
            <a:extLst>
              <a:ext uri="{FF2B5EF4-FFF2-40B4-BE49-F238E27FC236}">
                <a16:creationId xmlns:a16="http://schemas.microsoft.com/office/drawing/2014/main" id="{38C42351-75B3-43EC-ABAA-667A9AA9D040}"/>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pic>
        <p:nvPicPr>
          <p:cNvPr id="9" name="图片 8">
            <a:extLst>
              <a:ext uri="{FF2B5EF4-FFF2-40B4-BE49-F238E27FC236}">
                <a16:creationId xmlns:a16="http://schemas.microsoft.com/office/drawing/2014/main" id="{47409C00-5F91-44B5-8786-AFF9A8147A25}"/>
              </a:ext>
            </a:extLst>
          </p:cNvPr>
          <p:cNvPicPr>
            <a:picLocks noChangeAspect="1"/>
          </p:cNvPicPr>
          <p:nvPr/>
        </p:nvPicPr>
        <p:blipFill>
          <a:blip r:embed="rId2"/>
          <a:stretch>
            <a:fillRect/>
          </a:stretch>
        </p:blipFill>
        <p:spPr>
          <a:xfrm>
            <a:off x="220501" y="1523743"/>
            <a:ext cx="677869" cy="2427300"/>
          </a:xfrm>
          <a:prstGeom prst="rect">
            <a:avLst/>
          </a:prstGeom>
        </p:spPr>
      </p:pic>
      <p:sp>
        <p:nvSpPr>
          <p:cNvPr id="10" name="文本框 9">
            <a:extLst>
              <a:ext uri="{FF2B5EF4-FFF2-40B4-BE49-F238E27FC236}">
                <a16:creationId xmlns:a16="http://schemas.microsoft.com/office/drawing/2014/main" id="{486F6A90-20A6-4C40-A18E-2D9030773013}"/>
              </a:ext>
            </a:extLst>
          </p:cNvPr>
          <p:cNvSpPr txBox="1"/>
          <p:nvPr/>
        </p:nvSpPr>
        <p:spPr>
          <a:xfrm>
            <a:off x="109888" y="2552727"/>
            <a:ext cx="483043" cy="369332"/>
          </a:xfrm>
          <a:prstGeom prst="rect">
            <a:avLst/>
          </a:prstGeom>
          <a:noFill/>
        </p:spPr>
        <p:txBody>
          <a:bodyPr wrap="square" rtlCol="0">
            <a:spAutoFit/>
          </a:bodyPr>
          <a:lstStyle/>
          <a:p>
            <a:r>
              <a:rPr lang="en-US" altLang="zh-CN" dirty="0"/>
              <a:t>16</a:t>
            </a:r>
            <a:endParaRPr lang="zh-CN" altLang="en-US" dirty="0"/>
          </a:p>
        </p:txBody>
      </p:sp>
    </p:spTree>
    <p:extLst>
      <p:ext uri="{BB962C8B-B14F-4D97-AF65-F5344CB8AC3E}">
        <p14:creationId xmlns:p14="http://schemas.microsoft.com/office/powerpoint/2010/main" val="18837650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21CFEDD1-81C0-4475-8742-7ED879733DCD}"/>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pic>
        <p:nvPicPr>
          <p:cNvPr id="4" name="图片 3">
            <a:extLst>
              <a:ext uri="{FF2B5EF4-FFF2-40B4-BE49-F238E27FC236}">
                <a16:creationId xmlns:a16="http://schemas.microsoft.com/office/drawing/2014/main" id="{996D940B-35A5-4EB5-9CF4-D8A3B948C4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406" y="1219200"/>
            <a:ext cx="8485188" cy="396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6">
            <a:extLst>
              <a:ext uri="{FF2B5EF4-FFF2-40B4-BE49-F238E27FC236}">
                <a16:creationId xmlns:a16="http://schemas.microsoft.com/office/drawing/2014/main" id="{06A75113-A25A-4D5F-884D-062261D9E8A9}"/>
              </a:ext>
            </a:extLst>
          </p:cNvPr>
          <p:cNvSpPr>
            <a:spLocks noChangeArrowheads="1"/>
          </p:cNvSpPr>
          <p:nvPr/>
        </p:nvSpPr>
        <p:spPr bwMode="auto">
          <a:xfrm>
            <a:off x="1769269" y="5059363"/>
            <a:ext cx="5040312"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defPPr>
              <a:defRPr lang="zh-CN"/>
            </a:defPPr>
            <a:lvl1pPr algn="l" rtl="0" fontAlgn="base">
              <a:spcBef>
                <a:spcPct val="0"/>
              </a:spcBef>
              <a:spcAft>
                <a:spcPct val="0"/>
              </a:spcAft>
              <a:defRPr kumimoji="1" sz="3200" kern="1200">
                <a:solidFill>
                  <a:schemeClr val="hlink"/>
                </a:solidFill>
                <a:latin typeface="Times New Roman" panose="02020603050405020304" pitchFamily="18" charset="0"/>
                <a:ea typeface="宋体" panose="02010600030101010101" pitchFamily="2" charset="-122"/>
                <a:cs typeface="+mn-cs"/>
              </a:defRPr>
            </a:lvl1pPr>
            <a:lvl2pPr marL="457200" algn="l" rtl="0" fontAlgn="base">
              <a:spcBef>
                <a:spcPct val="0"/>
              </a:spcBef>
              <a:spcAft>
                <a:spcPct val="0"/>
              </a:spcAft>
              <a:defRPr kumimoji="1" sz="3200" kern="1200">
                <a:solidFill>
                  <a:schemeClr val="hlink"/>
                </a:solidFill>
                <a:latin typeface="Times New Roman" panose="02020603050405020304" pitchFamily="18" charset="0"/>
                <a:ea typeface="宋体" panose="02010600030101010101" pitchFamily="2" charset="-122"/>
                <a:cs typeface="+mn-cs"/>
              </a:defRPr>
            </a:lvl2pPr>
            <a:lvl3pPr marL="914400" algn="l" rtl="0" fontAlgn="base">
              <a:spcBef>
                <a:spcPct val="0"/>
              </a:spcBef>
              <a:spcAft>
                <a:spcPct val="0"/>
              </a:spcAft>
              <a:defRPr kumimoji="1" sz="3200" kern="1200">
                <a:solidFill>
                  <a:schemeClr val="hlink"/>
                </a:solidFill>
                <a:latin typeface="Times New Roman" panose="02020603050405020304" pitchFamily="18" charset="0"/>
                <a:ea typeface="宋体" panose="02010600030101010101" pitchFamily="2" charset="-122"/>
                <a:cs typeface="+mn-cs"/>
              </a:defRPr>
            </a:lvl3pPr>
            <a:lvl4pPr marL="1371600" algn="l" rtl="0" fontAlgn="base">
              <a:spcBef>
                <a:spcPct val="0"/>
              </a:spcBef>
              <a:spcAft>
                <a:spcPct val="0"/>
              </a:spcAft>
              <a:defRPr kumimoji="1" sz="3200" kern="1200">
                <a:solidFill>
                  <a:schemeClr val="hlink"/>
                </a:solidFill>
                <a:latin typeface="Times New Roman" panose="02020603050405020304" pitchFamily="18" charset="0"/>
                <a:ea typeface="宋体" panose="02010600030101010101" pitchFamily="2" charset="-122"/>
                <a:cs typeface="+mn-cs"/>
              </a:defRPr>
            </a:lvl4pPr>
            <a:lvl5pPr marL="1828800" algn="l" rtl="0" fontAlgn="base">
              <a:spcBef>
                <a:spcPct val="0"/>
              </a:spcBef>
              <a:spcAft>
                <a:spcPct val="0"/>
              </a:spcAft>
              <a:defRPr kumimoji="1" sz="3200" kern="1200">
                <a:solidFill>
                  <a:schemeClr val="hlink"/>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kumimoji="1" sz="3200" kern="1200">
                <a:solidFill>
                  <a:schemeClr val="hlink"/>
                </a:solidFill>
                <a:latin typeface="Times New Roman" panose="02020603050405020304" pitchFamily="18" charset="0"/>
                <a:ea typeface="宋体" panose="02010600030101010101" pitchFamily="2" charset="-122"/>
                <a:cs typeface="+mn-cs"/>
              </a:defRPr>
            </a:lvl6pPr>
            <a:lvl7pPr marL="2743200" algn="l" defTabSz="914400" rtl="0" eaLnBrk="1" latinLnBrk="0" hangingPunct="1">
              <a:defRPr kumimoji="1" sz="3200" kern="1200">
                <a:solidFill>
                  <a:schemeClr val="hlink"/>
                </a:solidFill>
                <a:latin typeface="Times New Roman" panose="02020603050405020304" pitchFamily="18" charset="0"/>
                <a:ea typeface="宋体" panose="02010600030101010101" pitchFamily="2" charset="-122"/>
                <a:cs typeface="+mn-cs"/>
              </a:defRPr>
            </a:lvl7pPr>
            <a:lvl8pPr marL="3200400" algn="l" defTabSz="914400" rtl="0" eaLnBrk="1" latinLnBrk="0" hangingPunct="1">
              <a:defRPr kumimoji="1" sz="3200" kern="1200">
                <a:solidFill>
                  <a:schemeClr val="hlink"/>
                </a:solidFill>
                <a:latin typeface="Times New Roman" panose="02020603050405020304" pitchFamily="18" charset="0"/>
                <a:ea typeface="宋体" panose="02010600030101010101" pitchFamily="2" charset="-122"/>
                <a:cs typeface="+mn-cs"/>
              </a:defRPr>
            </a:lvl8pPr>
            <a:lvl9pPr marL="3657600" algn="l" defTabSz="914400" rtl="0" eaLnBrk="1" latinLnBrk="0" hangingPunct="1">
              <a:defRPr kumimoji="1" sz="3200" kern="1200">
                <a:solidFill>
                  <a:schemeClr val="hlink"/>
                </a:solidFill>
                <a:latin typeface="Times New Roman" panose="02020603050405020304" pitchFamily="18" charset="0"/>
                <a:ea typeface="宋体" panose="02010600030101010101" pitchFamily="2" charset="-122"/>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3200" b="1" i="0" u="none" strike="noStrike" kern="1200" cap="none" spc="0" normalizeH="0" baseline="0" noProof="0">
                <a:ln>
                  <a:noFill/>
                </a:ln>
                <a:solidFill>
                  <a:srgbClr val="009999"/>
                </a:solidFill>
                <a:effectLst/>
                <a:uLnTx/>
                <a:uFillTx/>
                <a:latin typeface="Times New Roman" panose="02020603050405020304" pitchFamily="18" charset="0"/>
                <a:ea typeface="宋体" panose="02010600030101010101" pitchFamily="2" charset="-122"/>
                <a:cs typeface="+mn-cs"/>
              </a:rPr>
              <a:t>MD5</a:t>
            </a:r>
            <a:r>
              <a:rPr kumimoji="1" lang="zh-CN" altLang="en-US" sz="3200" b="1" i="0" u="none" strike="noStrike" kern="1200" cap="none" spc="0" normalizeH="0" baseline="0" noProof="0">
                <a:ln>
                  <a:noFill/>
                </a:ln>
                <a:solidFill>
                  <a:srgbClr val="009999"/>
                </a:solidFill>
                <a:effectLst/>
                <a:uLnTx/>
                <a:uFillTx/>
                <a:latin typeface="Times New Roman" panose="02020603050405020304" pitchFamily="18" charset="0"/>
                <a:ea typeface="宋体" panose="02010600030101010101" pitchFamily="2" charset="-122"/>
                <a:cs typeface="+mn-cs"/>
              </a:rPr>
              <a:t>的基本操作过程</a:t>
            </a:r>
            <a:r>
              <a:rPr kumimoji="1" lang="zh-CN" altLang="en-US" sz="3200" b="0" i="0" u="none" strike="noStrike" kern="1200" cap="none" spc="0" normalizeH="0" baseline="0" noProof="0">
                <a:ln>
                  <a:noFill/>
                </a:ln>
                <a:solidFill>
                  <a:srgbClr val="009999"/>
                </a:solidFill>
                <a:effectLst/>
                <a:uLnTx/>
                <a:uFillTx/>
                <a:latin typeface="Times New Roman" panose="02020603050405020304" pitchFamily="18" charset="0"/>
                <a:ea typeface="宋体" panose="02010600030101010101" pitchFamily="2" charset="-122"/>
                <a:cs typeface="+mn-cs"/>
              </a:rPr>
              <a:t> </a:t>
            </a:r>
          </a:p>
        </p:txBody>
      </p:sp>
    </p:spTree>
    <p:extLst>
      <p:ext uri="{BB962C8B-B14F-4D97-AF65-F5344CB8AC3E}">
        <p14:creationId xmlns:p14="http://schemas.microsoft.com/office/powerpoint/2010/main" val="38921133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81187" y="227807"/>
            <a:ext cx="5280025" cy="522288"/>
          </a:xfrm>
          <a:prstGeom prst="rect">
            <a:avLst/>
          </a:prstGeom>
          <a:noFill/>
        </p:spPr>
        <p:txBody>
          <a:bodyPr>
            <a:spAutoFit/>
          </a:bodyPr>
          <a:lstStyle/>
          <a:p>
            <a:pPr lvl="1" algn="ctr" eaLnBrk="1" fontAlgn="auto" hangingPunct="1">
              <a:spcBef>
                <a:spcPts val="0"/>
              </a:spcBef>
              <a:spcAft>
                <a:spcPts val="0"/>
              </a:spcAft>
              <a:defRPr/>
            </a:pPr>
            <a:r>
              <a:rPr lang="zh-CN" altLang="en-US" sz="2800" dirty="0">
                <a:latin typeface="+mj-ea"/>
                <a:ea typeface="+mj-ea"/>
              </a:rPr>
              <a:t>第</a:t>
            </a:r>
            <a:r>
              <a:rPr lang="en-US" altLang="zh-CN" sz="2800" dirty="0">
                <a:latin typeface="+mj-ea"/>
                <a:ea typeface="+mj-ea"/>
              </a:rPr>
              <a:t>4</a:t>
            </a:r>
            <a:r>
              <a:rPr lang="zh-CN" altLang="en-US" sz="2800" dirty="0">
                <a:latin typeface="+mj-ea"/>
                <a:ea typeface="+mj-ea"/>
              </a:rPr>
              <a:t>章 认证技术基础</a:t>
            </a:r>
            <a:endParaRPr lang="en-US" altLang="zh-CN" sz="2800" dirty="0">
              <a:latin typeface="+mj-ea"/>
              <a:ea typeface="+mj-ea"/>
            </a:endParaRPr>
          </a:p>
        </p:txBody>
      </p:sp>
      <p:sp>
        <p:nvSpPr>
          <p:cNvPr id="3" name="文本框 2"/>
          <p:cNvSpPr txBox="1">
            <a:spLocks noChangeArrowheads="1"/>
          </p:cNvSpPr>
          <p:nvPr/>
        </p:nvSpPr>
        <p:spPr bwMode="auto">
          <a:xfrm>
            <a:off x="3466307" y="1741211"/>
            <a:ext cx="275589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eaLnBrk="1" hangingPunct="1">
              <a:spcBef>
                <a:spcPct val="0"/>
              </a:spcBef>
              <a:buClrTx/>
              <a:buFontTx/>
              <a:buNone/>
            </a:pPr>
            <a:r>
              <a:rPr lang="en-US" altLang="zh-CN" sz="2400" dirty="0">
                <a:solidFill>
                  <a:schemeClr val="tx1"/>
                </a:solidFill>
              </a:rPr>
              <a:t>4.1 </a:t>
            </a:r>
            <a:r>
              <a:rPr lang="zh-CN" altLang="en-US" sz="2400" dirty="0">
                <a:solidFill>
                  <a:schemeClr val="tx1"/>
                </a:solidFill>
              </a:rPr>
              <a:t>概述</a:t>
            </a:r>
          </a:p>
        </p:txBody>
      </p:sp>
      <p:sp>
        <p:nvSpPr>
          <p:cNvPr id="10" name="文本框 9">
            <a:extLst>
              <a:ext uri="{FF2B5EF4-FFF2-40B4-BE49-F238E27FC236}">
                <a16:creationId xmlns:a16="http://schemas.microsoft.com/office/drawing/2014/main" id="{6EA18493-A0F6-4D58-B5CF-141D0D09D065}"/>
              </a:ext>
            </a:extLst>
          </p:cNvPr>
          <p:cNvSpPr txBox="1">
            <a:spLocks noChangeArrowheads="1"/>
          </p:cNvSpPr>
          <p:nvPr/>
        </p:nvSpPr>
        <p:spPr bwMode="auto">
          <a:xfrm>
            <a:off x="3466307" y="3991889"/>
            <a:ext cx="2755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eaLnBrk="1" hangingPunct="1">
              <a:spcBef>
                <a:spcPct val="0"/>
              </a:spcBef>
              <a:buClrTx/>
              <a:buFontTx/>
              <a:buNone/>
            </a:pPr>
            <a:r>
              <a:rPr lang="en-US" altLang="zh-CN" sz="2400" dirty="0">
                <a:solidFill>
                  <a:schemeClr val="tx1"/>
                </a:solidFill>
              </a:rPr>
              <a:t>4.4 </a:t>
            </a:r>
            <a:r>
              <a:rPr lang="zh-CN" altLang="en-US" sz="2400" dirty="0">
                <a:solidFill>
                  <a:schemeClr val="tx1"/>
                </a:solidFill>
              </a:rPr>
              <a:t>身份认证技术</a:t>
            </a:r>
          </a:p>
        </p:txBody>
      </p:sp>
      <p:sp>
        <p:nvSpPr>
          <p:cNvPr id="11" name="文本框 10">
            <a:extLst>
              <a:ext uri="{FF2B5EF4-FFF2-40B4-BE49-F238E27FC236}">
                <a16:creationId xmlns:a16="http://schemas.microsoft.com/office/drawing/2014/main" id="{DD0B4A25-6E8A-4062-8EA2-9EA05203A8C7}"/>
              </a:ext>
            </a:extLst>
          </p:cNvPr>
          <p:cNvSpPr txBox="1">
            <a:spLocks noChangeArrowheads="1"/>
          </p:cNvSpPr>
          <p:nvPr/>
        </p:nvSpPr>
        <p:spPr bwMode="auto">
          <a:xfrm>
            <a:off x="3466307" y="2491437"/>
            <a:ext cx="27559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eaLnBrk="1" hangingPunct="1">
              <a:spcBef>
                <a:spcPct val="0"/>
              </a:spcBef>
              <a:buClrTx/>
              <a:buFontTx/>
              <a:buNone/>
            </a:pPr>
            <a:r>
              <a:rPr lang="en-US" altLang="zh-CN" sz="2400" dirty="0">
                <a:solidFill>
                  <a:schemeClr val="tx1"/>
                </a:solidFill>
              </a:rPr>
              <a:t>4.2 </a:t>
            </a:r>
            <a:r>
              <a:rPr lang="zh-CN" altLang="en-US" sz="2400" dirty="0">
                <a:solidFill>
                  <a:schemeClr val="tx1"/>
                </a:solidFill>
              </a:rPr>
              <a:t>消息</a:t>
            </a:r>
            <a:r>
              <a:rPr lang="zh-CN" altLang="en-US" sz="2400" dirty="0">
                <a:solidFill>
                  <a:prstClr val="black"/>
                </a:solidFill>
              </a:rPr>
              <a:t>认证技术</a:t>
            </a:r>
            <a:endParaRPr lang="zh-CN" altLang="en-US" sz="2400" dirty="0">
              <a:solidFill>
                <a:schemeClr val="tx1"/>
              </a:solidFill>
            </a:endParaRPr>
          </a:p>
        </p:txBody>
      </p:sp>
      <p:sp>
        <p:nvSpPr>
          <p:cNvPr id="12" name="文本框 11">
            <a:extLst>
              <a:ext uri="{FF2B5EF4-FFF2-40B4-BE49-F238E27FC236}">
                <a16:creationId xmlns:a16="http://schemas.microsoft.com/office/drawing/2014/main" id="{D26EFD5C-6529-4089-9FF4-FF21EDC877BE}"/>
              </a:ext>
            </a:extLst>
          </p:cNvPr>
          <p:cNvSpPr txBox="1">
            <a:spLocks noChangeArrowheads="1"/>
          </p:cNvSpPr>
          <p:nvPr/>
        </p:nvSpPr>
        <p:spPr bwMode="auto">
          <a:xfrm>
            <a:off x="3466307" y="3241663"/>
            <a:ext cx="2755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eaLnBrk="1" hangingPunct="1">
              <a:spcBef>
                <a:spcPct val="0"/>
              </a:spcBef>
              <a:buClrTx/>
              <a:buFontTx/>
              <a:buNone/>
            </a:pPr>
            <a:r>
              <a:rPr lang="en-US" altLang="zh-CN" sz="2400" dirty="0">
                <a:solidFill>
                  <a:schemeClr val="tx1"/>
                </a:solidFill>
              </a:rPr>
              <a:t>4.3 </a:t>
            </a:r>
            <a:r>
              <a:rPr lang="zh-CN" altLang="en-US" sz="2400" dirty="0">
                <a:solidFill>
                  <a:schemeClr val="tx1"/>
                </a:solidFill>
              </a:rPr>
              <a:t>数字签名技术</a:t>
            </a:r>
          </a:p>
        </p:txBody>
      </p:sp>
    </p:spTree>
    <p:extLst>
      <p:ext uri="{BB962C8B-B14F-4D97-AF65-F5344CB8AC3E}">
        <p14:creationId xmlns:p14="http://schemas.microsoft.com/office/powerpoint/2010/main" val="33592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
                                        </p:tgtEl>
                                        <p:attrNameLst>
                                          <p:attrName>fillcolor</p:attrName>
                                        </p:attrNameLst>
                                      </p:cBhvr>
                                      <p:to>
                                        <a:srgbClr val="A53010"/>
                                      </p:to>
                                    </p:animClr>
                                    <p:set>
                                      <p:cBhvr>
                                        <p:cTn id="7" dur="2000" fill="hold"/>
                                        <p:tgtEl>
                                          <p:spTgt spid="3"/>
                                        </p:tgtEl>
                                        <p:attrNameLst>
                                          <p:attrName>fill.type</p:attrName>
                                        </p:attrNameLst>
                                      </p:cBhvr>
                                      <p:to>
                                        <p:strVal val="solid"/>
                                      </p:to>
                                    </p:set>
                                    <p:set>
                                      <p:cBhvr>
                                        <p:cTn id="8" dur="2000" fill="hold"/>
                                        <p:tgtEl>
                                          <p:spTgt spid="3"/>
                                        </p:tgtEl>
                                        <p:attrNameLst>
                                          <p:attrName>fill.on</p:attrName>
                                        </p:attrNameLst>
                                      </p:cBhvr>
                                      <p:to>
                                        <p:strVal val="true"/>
                                      </p:to>
                                    </p:set>
                                  </p:childTnLst>
                                </p:cTn>
                              </p:par>
                              <p:par>
                                <p:cTn id="9" presetID="3" presetClass="emph" presetSubtype="2" fill="hold" grpId="0" nodeType="withEffect">
                                  <p:stCondLst>
                                    <p:cond delay="0"/>
                                  </p:stCondLst>
                                  <p:childTnLst>
                                    <p:animClr clrSpc="rgb" dir="cw">
                                      <p:cBhvr override="childStyle">
                                        <p:cTn id="10" dur="2000" fill="hold"/>
                                        <p:tgtEl>
                                          <p:spTgt spid="3"/>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B446F0A6-E843-4848-8829-6FBE3D52A5FA}"/>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Rectangle 3">
            <a:extLst>
              <a:ext uri="{FF2B5EF4-FFF2-40B4-BE49-F238E27FC236}">
                <a16:creationId xmlns:a16="http://schemas.microsoft.com/office/drawing/2014/main" id="{C5A3BDF8-24BF-4588-B96C-1C5AD4ADF30D}"/>
              </a:ext>
            </a:extLst>
          </p:cNvPr>
          <p:cNvSpPr>
            <a:spLocks noGrp="1" noChangeArrowheads="1"/>
          </p:cNvSpPr>
          <p:nvPr/>
        </p:nvSpPr>
        <p:spPr bwMode="auto">
          <a:xfrm>
            <a:off x="635793" y="1558925"/>
            <a:ext cx="8229600" cy="2663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15000"/>
              </a:lnSpc>
              <a:spcBef>
                <a:spcPct val="20000"/>
              </a:spcBef>
              <a:spcAft>
                <a:spcPct val="0"/>
              </a:spcAft>
              <a:buChar char="•"/>
              <a:defRPr sz="3200">
                <a:solidFill>
                  <a:srgbClr val="0000FF"/>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800">
                <a:solidFill>
                  <a:srgbClr val="0000FF"/>
                </a:solidFill>
                <a:latin typeface="+mn-lt"/>
                <a:ea typeface="+mn-ea"/>
              </a:defRPr>
            </a:lvl2pPr>
            <a:lvl3pPr marL="1143000" indent="-228600" algn="l" rtl="0" eaLnBrk="0" fontAlgn="base" hangingPunct="0">
              <a:lnSpc>
                <a:spcPct val="115000"/>
              </a:lnSpc>
              <a:spcBef>
                <a:spcPct val="20000"/>
              </a:spcBef>
              <a:spcAft>
                <a:spcPct val="0"/>
              </a:spcAft>
              <a:buChar char="•"/>
              <a:defRPr sz="2400">
                <a:solidFill>
                  <a:srgbClr val="0000FF"/>
                </a:solidFill>
                <a:latin typeface="+mn-lt"/>
                <a:ea typeface="+mn-ea"/>
              </a:defRPr>
            </a:lvl3pPr>
            <a:lvl4pPr marL="1600200" indent="-228600" algn="l" rtl="0" eaLnBrk="0" fontAlgn="base" hangingPunct="0">
              <a:lnSpc>
                <a:spcPct val="115000"/>
              </a:lnSpc>
              <a:spcBef>
                <a:spcPct val="20000"/>
              </a:spcBef>
              <a:spcAft>
                <a:spcPct val="0"/>
              </a:spcAft>
              <a:buChar char="–"/>
              <a:defRPr sz="2000">
                <a:solidFill>
                  <a:srgbClr val="0000FF"/>
                </a:solidFill>
                <a:latin typeface="+mn-lt"/>
                <a:ea typeface="+mn-ea"/>
              </a:defRPr>
            </a:lvl4pPr>
            <a:lvl5pPr marL="2057400" indent="-228600" algn="l" rtl="0" eaLnBrk="0" fontAlgn="base" hangingPunct="0">
              <a:lnSpc>
                <a:spcPct val="115000"/>
              </a:lnSpc>
              <a:spcBef>
                <a:spcPct val="20000"/>
              </a:spcBef>
              <a:spcAft>
                <a:spcPct val="0"/>
              </a:spcAft>
              <a:buChar char="»"/>
              <a:defRPr sz="2000">
                <a:solidFill>
                  <a:srgbClr val="0000FF"/>
                </a:solidFill>
                <a:latin typeface="+mn-lt"/>
                <a:ea typeface="+mn-ea"/>
              </a:defRPr>
            </a:lvl5pPr>
            <a:lvl6pPr marL="2514600" indent="-228600" algn="l" rtl="0" fontAlgn="base">
              <a:lnSpc>
                <a:spcPct val="115000"/>
              </a:lnSpc>
              <a:spcBef>
                <a:spcPct val="20000"/>
              </a:spcBef>
              <a:spcAft>
                <a:spcPct val="0"/>
              </a:spcAft>
              <a:buChar char="»"/>
              <a:defRPr sz="2000">
                <a:solidFill>
                  <a:srgbClr val="0000FF"/>
                </a:solidFill>
                <a:latin typeface="+mn-lt"/>
                <a:ea typeface="+mn-ea"/>
              </a:defRPr>
            </a:lvl6pPr>
            <a:lvl7pPr marL="2971800" indent="-228600" algn="l" rtl="0" fontAlgn="base">
              <a:lnSpc>
                <a:spcPct val="115000"/>
              </a:lnSpc>
              <a:spcBef>
                <a:spcPct val="20000"/>
              </a:spcBef>
              <a:spcAft>
                <a:spcPct val="0"/>
              </a:spcAft>
              <a:buChar char="»"/>
              <a:defRPr sz="2000">
                <a:solidFill>
                  <a:srgbClr val="0000FF"/>
                </a:solidFill>
                <a:latin typeface="+mn-lt"/>
                <a:ea typeface="+mn-ea"/>
              </a:defRPr>
            </a:lvl7pPr>
            <a:lvl8pPr marL="3429000" indent="-228600" algn="l" rtl="0" fontAlgn="base">
              <a:lnSpc>
                <a:spcPct val="115000"/>
              </a:lnSpc>
              <a:spcBef>
                <a:spcPct val="20000"/>
              </a:spcBef>
              <a:spcAft>
                <a:spcPct val="0"/>
              </a:spcAft>
              <a:buChar char="»"/>
              <a:defRPr sz="2000">
                <a:solidFill>
                  <a:srgbClr val="0000FF"/>
                </a:solidFill>
                <a:latin typeface="+mn-lt"/>
                <a:ea typeface="+mn-ea"/>
              </a:defRPr>
            </a:lvl8pPr>
            <a:lvl9pPr marL="3886200" indent="-228600" algn="l" rtl="0" fontAlgn="base">
              <a:lnSpc>
                <a:spcPct val="115000"/>
              </a:lnSpc>
              <a:spcBef>
                <a:spcPct val="20000"/>
              </a:spcBef>
              <a:spcAft>
                <a:spcPct val="0"/>
              </a:spcAft>
              <a:buChar char="»"/>
              <a:defRPr sz="2000">
                <a:solidFill>
                  <a:srgbClr val="0000FF"/>
                </a:solidFill>
                <a:latin typeface="+mn-lt"/>
                <a:ea typeface="+mn-ea"/>
              </a:defRPr>
            </a:lvl9pPr>
          </a:lstStyle>
          <a:p>
            <a:pPr marR="0" lvl="0" algn="l" defTabSz="914400" rtl="0" eaLnBrk="1" fontAlgn="base" latinLnBrk="0" hangingPunct="1">
              <a:lnSpc>
                <a:spcPct val="105000"/>
              </a:lnSpc>
              <a:spcBef>
                <a:spcPct val="20000"/>
              </a:spcBef>
              <a:spcAft>
                <a:spcPct val="0"/>
              </a:spcAft>
              <a:buClr>
                <a:srgbClr val="C00000"/>
              </a:buClr>
              <a:buSzTx/>
              <a:buFont typeface="Wingdings" panose="05000000000000000000" pitchFamily="2" charset="2"/>
              <a:buChar char="q"/>
              <a:tabLst/>
              <a:defRPr/>
            </a:pPr>
            <a:r>
              <a:rPr kumimoji="0" lang="en-US" altLang="zh-CN" sz="1800" b="0" i="0" u="none" strike="noStrike" kern="0" cap="none" spc="0" normalizeH="0" baseline="0" noProof="0" dirty="0">
                <a:ln>
                  <a:noFill/>
                </a:ln>
                <a:solidFill>
                  <a:srgbClr val="0000FF"/>
                </a:solidFill>
                <a:effectLst/>
                <a:uLnTx/>
                <a:uFillTx/>
                <a:latin typeface="+mn-ea"/>
              </a:rPr>
              <a:t>4</a:t>
            </a:r>
            <a:r>
              <a:rPr kumimoji="0" lang="zh-CN" altLang="en-US" sz="1800" b="0" i="0" u="none" strike="noStrike" kern="0" cap="none" spc="0" normalizeH="0" baseline="0" noProof="0" dirty="0">
                <a:ln>
                  <a:noFill/>
                </a:ln>
                <a:solidFill>
                  <a:srgbClr val="0000FF"/>
                </a:solidFill>
                <a:effectLst/>
                <a:uLnTx/>
                <a:uFillTx/>
                <a:latin typeface="+mn-ea"/>
              </a:rPr>
              <a:t>轮循环操作完成之后，将</a:t>
            </a:r>
            <a:r>
              <a:rPr kumimoji="0" lang="en-US" altLang="zh-CN" sz="1800" b="0" i="0" u="none" strike="noStrike" kern="0" cap="none" spc="0" normalizeH="0" baseline="0" noProof="0" dirty="0">
                <a:ln>
                  <a:noFill/>
                </a:ln>
                <a:solidFill>
                  <a:srgbClr val="0000FF"/>
                </a:solidFill>
                <a:effectLst/>
                <a:uLnTx/>
                <a:uFillTx/>
                <a:latin typeface="+mn-ea"/>
              </a:rPr>
              <a:t>A</a:t>
            </a:r>
            <a:r>
              <a:rPr kumimoji="0" lang="zh-CN" altLang="en-US" sz="1800" b="0" i="0" u="none" strike="noStrike" kern="0" cap="none" spc="0" normalizeH="0" baseline="0" noProof="0" dirty="0">
                <a:ln>
                  <a:noFill/>
                </a:ln>
                <a:solidFill>
                  <a:srgbClr val="0000FF"/>
                </a:solidFill>
                <a:effectLst/>
                <a:uLnTx/>
                <a:uFillTx/>
                <a:latin typeface="+mn-ea"/>
              </a:rPr>
              <a:t>、</a:t>
            </a:r>
            <a:r>
              <a:rPr kumimoji="0" lang="en-US" altLang="zh-CN" sz="1800" b="0" i="0" u="none" strike="noStrike" kern="0" cap="none" spc="0" normalizeH="0" baseline="0" noProof="0" dirty="0">
                <a:ln>
                  <a:noFill/>
                </a:ln>
                <a:solidFill>
                  <a:srgbClr val="0000FF"/>
                </a:solidFill>
                <a:effectLst/>
                <a:uLnTx/>
                <a:uFillTx/>
                <a:latin typeface="+mn-ea"/>
              </a:rPr>
              <a:t>B</a:t>
            </a:r>
            <a:r>
              <a:rPr kumimoji="0" lang="zh-CN" altLang="en-US" sz="1800" b="0" i="0" u="none" strike="noStrike" kern="0" cap="none" spc="0" normalizeH="0" baseline="0" noProof="0" dirty="0">
                <a:ln>
                  <a:noFill/>
                </a:ln>
                <a:solidFill>
                  <a:srgbClr val="0000FF"/>
                </a:solidFill>
                <a:effectLst/>
                <a:uLnTx/>
                <a:uFillTx/>
                <a:latin typeface="+mn-ea"/>
              </a:rPr>
              <a:t>、</a:t>
            </a:r>
            <a:r>
              <a:rPr kumimoji="0" lang="en-US" altLang="zh-CN" sz="1800" b="0" i="0" u="none" strike="noStrike" kern="0" cap="none" spc="0" normalizeH="0" baseline="0" noProof="0" dirty="0">
                <a:ln>
                  <a:noFill/>
                </a:ln>
                <a:solidFill>
                  <a:srgbClr val="0000FF"/>
                </a:solidFill>
                <a:effectLst/>
                <a:uLnTx/>
                <a:uFillTx/>
                <a:latin typeface="+mn-ea"/>
              </a:rPr>
              <a:t>C</a:t>
            </a:r>
            <a:r>
              <a:rPr kumimoji="0" lang="zh-CN" altLang="en-US" sz="1800" b="0" i="0" u="none" strike="noStrike" kern="0" cap="none" spc="0" normalizeH="0" baseline="0" noProof="0" dirty="0">
                <a:ln>
                  <a:noFill/>
                </a:ln>
                <a:solidFill>
                  <a:srgbClr val="0000FF"/>
                </a:solidFill>
                <a:effectLst/>
                <a:uLnTx/>
                <a:uFillTx/>
                <a:latin typeface="+mn-ea"/>
              </a:rPr>
              <a:t>、</a:t>
            </a:r>
            <a:r>
              <a:rPr kumimoji="0" lang="en-US" altLang="zh-CN" sz="1800" b="0" i="0" u="none" strike="noStrike" kern="0" cap="none" spc="0" normalizeH="0" baseline="0" noProof="0" dirty="0">
                <a:ln>
                  <a:noFill/>
                </a:ln>
                <a:solidFill>
                  <a:srgbClr val="0000FF"/>
                </a:solidFill>
                <a:effectLst/>
                <a:uLnTx/>
                <a:uFillTx/>
                <a:latin typeface="+mn-ea"/>
              </a:rPr>
              <a:t>D</a:t>
            </a:r>
            <a:r>
              <a:rPr kumimoji="0" lang="zh-CN" altLang="en-US" sz="1800" b="0" i="0" u="none" strike="noStrike" kern="0" cap="none" spc="0" normalizeH="0" baseline="0" noProof="0" dirty="0">
                <a:ln>
                  <a:noFill/>
                </a:ln>
                <a:solidFill>
                  <a:srgbClr val="0000FF"/>
                </a:solidFill>
                <a:effectLst/>
                <a:uLnTx/>
                <a:uFillTx/>
                <a:latin typeface="+mn-ea"/>
              </a:rPr>
              <a:t>分别加上</a:t>
            </a:r>
            <a:r>
              <a:rPr kumimoji="0" lang="en-US" altLang="zh-CN" sz="1800" b="0" i="0" u="none" strike="noStrike" kern="0" cap="none" spc="0" normalizeH="0" baseline="0" noProof="0" dirty="0">
                <a:ln>
                  <a:noFill/>
                </a:ln>
                <a:solidFill>
                  <a:srgbClr val="0000FF"/>
                </a:solidFill>
                <a:effectLst/>
                <a:uLnTx/>
                <a:uFillTx/>
                <a:latin typeface="+mn-ea"/>
              </a:rPr>
              <a:t>a</a:t>
            </a:r>
            <a:r>
              <a:rPr kumimoji="0" lang="zh-CN" altLang="en-US" sz="1800" b="0" i="0" u="none" strike="noStrike" kern="0" cap="none" spc="0" normalizeH="0" baseline="0" noProof="0" dirty="0">
                <a:ln>
                  <a:noFill/>
                </a:ln>
                <a:solidFill>
                  <a:srgbClr val="0000FF"/>
                </a:solidFill>
                <a:effectLst/>
                <a:uLnTx/>
                <a:uFillTx/>
                <a:latin typeface="+mn-ea"/>
              </a:rPr>
              <a:t>、</a:t>
            </a:r>
            <a:r>
              <a:rPr kumimoji="0" lang="en-US" altLang="zh-CN" sz="1800" b="0" i="0" u="none" strike="noStrike" kern="0" cap="none" spc="0" normalizeH="0" baseline="0" noProof="0" dirty="0">
                <a:ln>
                  <a:noFill/>
                </a:ln>
                <a:solidFill>
                  <a:srgbClr val="0000FF"/>
                </a:solidFill>
                <a:effectLst/>
                <a:uLnTx/>
                <a:uFillTx/>
                <a:latin typeface="+mn-ea"/>
              </a:rPr>
              <a:t>b</a:t>
            </a:r>
            <a:r>
              <a:rPr kumimoji="0" lang="zh-CN" altLang="en-US" sz="1800" b="0" i="0" u="none" strike="noStrike" kern="0" cap="none" spc="0" normalizeH="0" baseline="0" noProof="0" dirty="0">
                <a:ln>
                  <a:noFill/>
                </a:ln>
                <a:solidFill>
                  <a:srgbClr val="0000FF"/>
                </a:solidFill>
                <a:effectLst/>
                <a:uLnTx/>
                <a:uFillTx/>
                <a:latin typeface="+mn-ea"/>
              </a:rPr>
              <a:t>、</a:t>
            </a:r>
            <a:r>
              <a:rPr kumimoji="0" lang="en-US" altLang="zh-CN" sz="1800" b="0" i="0" u="none" strike="noStrike" kern="0" cap="none" spc="0" normalizeH="0" baseline="0" noProof="0" dirty="0">
                <a:ln>
                  <a:noFill/>
                </a:ln>
                <a:solidFill>
                  <a:srgbClr val="0000FF"/>
                </a:solidFill>
                <a:effectLst/>
                <a:uLnTx/>
                <a:uFillTx/>
                <a:latin typeface="+mn-ea"/>
              </a:rPr>
              <a:t>c</a:t>
            </a:r>
            <a:r>
              <a:rPr kumimoji="0" lang="zh-CN" altLang="en-US" sz="1800" b="0" i="0" u="none" strike="noStrike" kern="0" cap="none" spc="0" normalizeH="0" baseline="0" noProof="0" dirty="0">
                <a:ln>
                  <a:noFill/>
                </a:ln>
                <a:solidFill>
                  <a:srgbClr val="0000FF"/>
                </a:solidFill>
                <a:effectLst/>
                <a:uLnTx/>
                <a:uFillTx/>
                <a:latin typeface="+mn-ea"/>
              </a:rPr>
              <a:t>、</a:t>
            </a:r>
            <a:r>
              <a:rPr kumimoji="0" lang="en-US" altLang="zh-CN" sz="1800" b="0" i="0" u="none" strike="noStrike" kern="0" cap="none" spc="0" normalizeH="0" baseline="0" noProof="0" dirty="0">
                <a:ln>
                  <a:noFill/>
                </a:ln>
                <a:solidFill>
                  <a:srgbClr val="0000FF"/>
                </a:solidFill>
                <a:effectLst/>
                <a:uLnTx/>
                <a:uFillTx/>
                <a:latin typeface="+mn-ea"/>
              </a:rPr>
              <a:t>d</a:t>
            </a:r>
            <a:r>
              <a:rPr kumimoji="0" lang="zh-CN" altLang="en-US" sz="1800" b="0" i="0" u="none" strike="noStrike" kern="0" cap="none" spc="0" normalizeH="0" baseline="0" noProof="0" dirty="0">
                <a:ln>
                  <a:noFill/>
                </a:ln>
                <a:solidFill>
                  <a:srgbClr val="0000FF"/>
                </a:solidFill>
                <a:effectLst/>
                <a:uLnTx/>
                <a:uFillTx/>
                <a:latin typeface="+mn-ea"/>
              </a:rPr>
              <a:t>，即</a:t>
            </a:r>
          </a:p>
          <a:p>
            <a:pPr marL="1143000" marR="0" lvl="2" indent="-228600" algn="l" defTabSz="914400" rtl="0" eaLnBrk="1" fontAlgn="base" latinLnBrk="0" hangingPunct="1">
              <a:lnSpc>
                <a:spcPct val="105000"/>
              </a:lnSpc>
              <a:spcBef>
                <a:spcPct val="20000"/>
              </a:spcBef>
              <a:spcAft>
                <a:spcPct val="0"/>
              </a:spcAft>
              <a:buClrTx/>
              <a:buSzTx/>
              <a:buFontTx/>
              <a:buNone/>
              <a:tabLst/>
              <a:defRPr/>
            </a:pPr>
            <a:r>
              <a:rPr kumimoji="0" lang="en-US" altLang="zh-CN" sz="1800" b="0" i="0" u="none" strike="noStrike" kern="0" cap="none" spc="0" normalizeH="0" baseline="0" noProof="0" dirty="0">
                <a:ln>
                  <a:noFill/>
                </a:ln>
                <a:solidFill>
                  <a:srgbClr val="0000FF"/>
                </a:solidFill>
                <a:effectLst/>
                <a:uLnTx/>
                <a:uFillTx/>
                <a:latin typeface="+mn-ea"/>
              </a:rPr>
              <a:t>A=</a:t>
            </a:r>
            <a:r>
              <a:rPr kumimoji="0" lang="en-US" altLang="zh-CN" sz="1800" b="0" i="0" u="none" strike="noStrike" kern="0" cap="none" spc="0" normalizeH="0" baseline="0" noProof="0" dirty="0" err="1">
                <a:ln>
                  <a:noFill/>
                </a:ln>
                <a:solidFill>
                  <a:srgbClr val="0000FF"/>
                </a:solidFill>
                <a:effectLst/>
                <a:uLnTx/>
                <a:uFillTx/>
                <a:latin typeface="+mn-ea"/>
              </a:rPr>
              <a:t>A+a</a:t>
            </a:r>
            <a:endParaRPr kumimoji="0" lang="en-US" altLang="zh-CN" sz="1800" b="0" i="0" u="none" strike="noStrike" kern="0" cap="none" spc="0" normalizeH="0" baseline="0" noProof="0" dirty="0">
              <a:ln>
                <a:noFill/>
              </a:ln>
              <a:solidFill>
                <a:srgbClr val="0000FF"/>
              </a:solidFill>
              <a:effectLst/>
              <a:uLnTx/>
              <a:uFillTx/>
              <a:latin typeface="+mn-ea"/>
            </a:endParaRPr>
          </a:p>
          <a:p>
            <a:pPr marL="1143000" marR="0" lvl="2" indent="-228600" algn="l" defTabSz="914400" rtl="0" eaLnBrk="1" fontAlgn="base" latinLnBrk="0" hangingPunct="1">
              <a:lnSpc>
                <a:spcPct val="105000"/>
              </a:lnSpc>
              <a:spcBef>
                <a:spcPct val="20000"/>
              </a:spcBef>
              <a:spcAft>
                <a:spcPct val="0"/>
              </a:spcAft>
              <a:buClrTx/>
              <a:buSzTx/>
              <a:buFontTx/>
              <a:buNone/>
              <a:tabLst/>
              <a:defRPr/>
            </a:pPr>
            <a:r>
              <a:rPr kumimoji="0" lang="en-US" altLang="zh-CN" sz="1800" b="0" i="0" u="none" strike="noStrike" kern="0" cap="none" spc="0" normalizeH="0" baseline="0" noProof="0" dirty="0">
                <a:ln>
                  <a:noFill/>
                </a:ln>
                <a:solidFill>
                  <a:srgbClr val="0000FF"/>
                </a:solidFill>
                <a:effectLst/>
                <a:uLnTx/>
                <a:uFillTx/>
                <a:latin typeface="+mn-ea"/>
              </a:rPr>
              <a:t>B=</a:t>
            </a:r>
            <a:r>
              <a:rPr kumimoji="0" lang="en-US" altLang="zh-CN" sz="1800" b="0" i="0" u="none" strike="noStrike" kern="0" cap="none" spc="0" normalizeH="0" baseline="0" noProof="0" dirty="0" err="1">
                <a:ln>
                  <a:noFill/>
                </a:ln>
                <a:solidFill>
                  <a:srgbClr val="0000FF"/>
                </a:solidFill>
                <a:effectLst/>
                <a:uLnTx/>
                <a:uFillTx/>
                <a:latin typeface="+mn-ea"/>
              </a:rPr>
              <a:t>B+b</a:t>
            </a:r>
            <a:endParaRPr kumimoji="0" lang="en-US" altLang="zh-CN" sz="1800" b="0" i="0" u="none" strike="noStrike" kern="0" cap="none" spc="0" normalizeH="0" baseline="0" noProof="0" dirty="0">
              <a:ln>
                <a:noFill/>
              </a:ln>
              <a:solidFill>
                <a:srgbClr val="0000FF"/>
              </a:solidFill>
              <a:effectLst/>
              <a:uLnTx/>
              <a:uFillTx/>
              <a:latin typeface="+mn-ea"/>
            </a:endParaRPr>
          </a:p>
          <a:p>
            <a:pPr marL="1143000" marR="0" lvl="2" indent="-228600" algn="l" defTabSz="914400" rtl="0" eaLnBrk="1" fontAlgn="base" latinLnBrk="0" hangingPunct="1">
              <a:lnSpc>
                <a:spcPct val="105000"/>
              </a:lnSpc>
              <a:spcBef>
                <a:spcPct val="20000"/>
              </a:spcBef>
              <a:spcAft>
                <a:spcPct val="0"/>
              </a:spcAft>
              <a:buClrTx/>
              <a:buSzTx/>
              <a:buFontTx/>
              <a:buNone/>
              <a:tabLst/>
              <a:defRPr/>
            </a:pPr>
            <a:r>
              <a:rPr kumimoji="0" lang="en-US" altLang="zh-CN" sz="1800" b="0" i="0" u="none" strike="noStrike" kern="0" cap="none" spc="0" normalizeH="0" baseline="0" noProof="0" dirty="0">
                <a:ln>
                  <a:noFill/>
                </a:ln>
                <a:solidFill>
                  <a:srgbClr val="0000FF"/>
                </a:solidFill>
                <a:effectLst/>
                <a:uLnTx/>
                <a:uFillTx/>
                <a:latin typeface="+mn-ea"/>
              </a:rPr>
              <a:t>C=</a:t>
            </a:r>
            <a:r>
              <a:rPr kumimoji="0" lang="en-US" altLang="zh-CN" sz="1800" b="0" i="0" u="none" strike="noStrike" kern="0" cap="none" spc="0" normalizeH="0" baseline="0" noProof="0" dirty="0" err="1">
                <a:ln>
                  <a:noFill/>
                </a:ln>
                <a:solidFill>
                  <a:srgbClr val="0000FF"/>
                </a:solidFill>
                <a:effectLst/>
                <a:uLnTx/>
                <a:uFillTx/>
                <a:latin typeface="+mn-ea"/>
              </a:rPr>
              <a:t>C+c</a:t>
            </a:r>
            <a:endParaRPr kumimoji="0" lang="en-US" altLang="zh-CN" sz="1800" b="0" i="0" u="none" strike="noStrike" kern="0" cap="none" spc="0" normalizeH="0" baseline="0" noProof="0" dirty="0">
              <a:ln>
                <a:noFill/>
              </a:ln>
              <a:solidFill>
                <a:srgbClr val="0000FF"/>
              </a:solidFill>
              <a:effectLst/>
              <a:uLnTx/>
              <a:uFillTx/>
              <a:latin typeface="+mn-ea"/>
            </a:endParaRPr>
          </a:p>
          <a:p>
            <a:pPr marL="1143000" marR="0" lvl="2" indent="-228600" algn="l" defTabSz="914400" rtl="0" eaLnBrk="1" fontAlgn="base" latinLnBrk="0" hangingPunct="1">
              <a:lnSpc>
                <a:spcPct val="105000"/>
              </a:lnSpc>
              <a:spcBef>
                <a:spcPct val="20000"/>
              </a:spcBef>
              <a:spcAft>
                <a:spcPct val="0"/>
              </a:spcAft>
              <a:buClrTx/>
              <a:buSzTx/>
              <a:buFontTx/>
              <a:buNone/>
              <a:tabLst/>
              <a:defRPr/>
            </a:pPr>
            <a:r>
              <a:rPr kumimoji="0" lang="en-US" altLang="zh-CN" sz="1800" b="0" i="0" u="none" strike="noStrike" kern="0" cap="none" spc="0" normalizeH="0" baseline="0" noProof="0" dirty="0">
                <a:ln>
                  <a:noFill/>
                </a:ln>
                <a:solidFill>
                  <a:srgbClr val="0000FF"/>
                </a:solidFill>
                <a:effectLst/>
                <a:uLnTx/>
                <a:uFillTx/>
                <a:latin typeface="+mn-ea"/>
              </a:rPr>
              <a:t>D=</a:t>
            </a:r>
            <a:r>
              <a:rPr kumimoji="0" lang="en-US" altLang="zh-CN" sz="1800" b="0" i="0" u="none" strike="noStrike" kern="0" cap="none" spc="0" normalizeH="0" baseline="0" noProof="0" dirty="0" err="1">
                <a:ln>
                  <a:noFill/>
                </a:ln>
                <a:solidFill>
                  <a:srgbClr val="0000FF"/>
                </a:solidFill>
                <a:effectLst/>
                <a:uLnTx/>
                <a:uFillTx/>
                <a:latin typeface="+mn-ea"/>
              </a:rPr>
              <a:t>D+d</a:t>
            </a:r>
            <a:endParaRPr kumimoji="0" lang="en-US" altLang="zh-CN" sz="1800" b="0" i="0" u="none" strike="noStrike" kern="0" cap="none" spc="0" normalizeH="0" baseline="0" noProof="0" dirty="0">
              <a:ln>
                <a:noFill/>
              </a:ln>
              <a:solidFill>
                <a:srgbClr val="0000FF"/>
              </a:solidFill>
              <a:effectLst/>
              <a:uLnTx/>
              <a:uFillTx/>
              <a:latin typeface="+mn-ea"/>
            </a:endParaRPr>
          </a:p>
          <a:p>
            <a:pPr marL="0" marR="0" lvl="0" indent="0" algn="l" defTabSz="914400" rtl="0" eaLnBrk="1" fontAlgn="base" latinLnBrk="0" hangingPunct="1">
              <a:lnSpc>
                <a:spcPct val="105000"/>
              </a:lnSpc>
              <a:spcBef>
                <a:spcPct val="20000"/>
              </a:spcBef>
              <a:spcAft>
                <a:spcPct val="0"/>
              </a:spcAft>
              <a:buClrTx/>
              <a:buSzTx/>
              <a:buNone/>
              <a:tabLst/>
              <a:defRPr/>
            </a:pPr>
            <a:r>
              <a:rPr kumimoji="0" lang="en-US" altLang="zh-CN" sz="1800" b="0" i="0" u="none" strike="noStrike" kern="0" cap="none" spc="0" normalizeH="0" baseline="0" noProof="0" dirty="0">
                <a:ln>
                  <a:noFill/>
                </a:ln>
                <a:solidFill>
                  <a:srgbClr val="0000FF"/>
                </a:solidFill>
                <a:effectLst/>
                <a:uLnTx/>
                <a:uFillTx/>
                <a:latin typeface="+mn-ea"/>
              </a:rPr>
              <a:t>	</a:t>
            </a:r>
            <a:r>
              <a:rPr kumimoji="0" lang="zh-CN" altLang="en-US" sz="1800" b="0" i="0" u="none" strike="noStrike" kern="0" cap="none" spc="0" normalizeH="0" baseline="0" noProof="0" dirty="0">
                <a:ln>
                  <a:noFill/>
                </a:ln>
                <a:solidFill>
                  <a:srgbClr val="0000FF"/>
                </a:solidFill>
                <a:effectLst/>
                <a:uLnTx/>
                <a:uFillTx/>
                <a:latin typeface="+mn-ea"/>
              </a:rPr>
              <a:t>这里的加法是模</a:t>
            </a:r>
            <a:r>
              <a:rPr kumimoji="0" lang="en-US" altLang="zh-CN" sz="1800" b="0" i="0" u="none" strike="noStrike" kern="0" cap="none" spc="0" normalizeH="0" baseline="0" noProof="0" dirty="0">
                <a:ln>
                  <a:noFill/>
                </a:ln>
                <a:solidFill>
                  <a:srgbClr val="0000FF"/>
                </a:solidFill>
                <a:effectLst/>
                <a:uLnTx/>
                <a:uFillTx/>
                <a:latin typeface="+mn-ea"/>
              </a:rPr>
              <a:t>2</a:t>
            </a:r>
            <a:r>
              <a:rPr kumimoji="0" lang="en-US" altLang="zh-CN" sz="1800" b="0" i="0" u="none" strike="noStrike" kern="0" cap="none" spc="0" normalizeH="0" baseline="30000" noProof="0" dirty="0">
                <a:ln>
                  <a:noFill/>
                </a:ln>
                <a:solidFill>
                  <a:srgbClr val="0000FF"/>
                </a:solidFill>
                <a:effectLst/>
                <a:uLnTx/>
                <a:uFillTx/>
                <a:latin typeface="+mn-ea"/>
              </a:rPr>
              <a:t>32</a:t>
            </a:r>
            <a:r>
              <a:rPr kumimoji="0" lang="zh-CN" altLang="en-US" sz="1800" b="0" i="0" u="none" strike="noStrike" kern="0" cap="none" spc="0" normalizeH="0" baseline="0" noProof="0" dirty="0">
                <a:ln>
                  <a:noFill/>
                </a:ln>
                <a:solidFill>
                  <a:srgbClr val="0000FF"/>
                </a:solidFill>
                <a:effectLst/>
                <a:uLnTx/>
                <a:uFillTx/>
                <a:latin typeface="+mn-ea"/>
              </a:rPr>
              <a:t>加法</a:t>
            </a:r>
          </a:p>
          <a:p>
            <a:pPr marR="0" lvl="0" algn="l" defTabSz="914400" rtl="0" eaLnBrk="1" fontAlgn="base" latinLnBrk="0" hangingPunct="1">
              <a:lnSpc>
                <a:spcPct val="105000"/>
              </a:lnSpc>
              <a:spcBef>
                <a:spcPct val="20000"/>
              </a:spcBef>
              <a:spcAft>
                <a:spcPct val="0"/>
              </a:spcAft>
              <a:buClr>
                <a:srgbClr val="C00000"/>
              </a:buClr>
              <a:buSzTx/>
              <a:buFont typeface="Wingdings" panose="05000000000000000000" pitchFamily="2" charset="2"/>
              <a:buChar char="q"/>
              <a:tabLst/>
              <a:defRPr/>
            </a:pPr>
            <a:r>
              <a:rPr kumimoji="0" lang="zh-CN" altLang="en-US" sz="1800" b="0" i="0" u="none" strike="noStrike" kern="0" cap="none" spc="0" normalizeH="0" baseline="0" noProof="0" dirty="0">
                <a:ln>
                  <a:noFill/>
                </a:ln>
                <a:solidFill>
                  <a:srgbClr val="0000FF"/>
                </a:solidFill>
                <a:effectLst/>
                <a:uLnTx/>
                <a:uFillTx/>
                <a:latin typeface="+mn-ea"/>
              </a:rPr>
              <a:t>然后用下一分组数据继续运行算法，最后的输出是</a:t>
            </a:r>
            <a:r>
              <a:rPr kumimoji="0" lang="en-US" altLang="zh-CN" sz="1800" b="0" i="0" u="none" strike="noStrike" kern="0" cap="none" spc="0" normalizeH="0" baseline="0" noProof="0" dirty="0">
                <a:ln>
                  <a:noFill/>
                </a:ln>
                <a:solidFill>
                  <a:srgbClr val="0000FF"/>
                </a:solidFill>
                <a:effectLst/>
                <a:uLnTx/>
                <a:uFillTx/>
                <a:latin typeface="+mn-ea"/>
              </a:rPr>
              <a:t>A</a:t>
            </a:r>
            <a:r>
              <a:rPr kumimoji="0" lang="zh-CN" altLang="en-US" sz="1800" b="0" i="0" u="none" strike="noStrike" kern="0" cap="none" spc="0" normalizeH="0" baseline="0" noProof="0" dirty="0">
                <a:ln>
                  <a:noFill/>
                </a:ln>
                <a:solidFill>
                  <a:srgbClr val="0000FF"/>
                </a:solidFill>
                <a:effectLst/>
                <a:uLnTx/>
                <a:uFillTx/>
                <a:latin typeface="+mn-ea"/>
              </a:rPr>
              <a:t>、</a:t>
            </a:r>
            <a:r>
              <a:rPr kumimoji="0" lang="en-US" altLang="zh-CN" sz="1800" b="0" i="0" u="none" strike="noStrike" kern="0" cap="none" spc="0" normalizeH="0" baseline="0" noProof="0" dirty="0">
                <a:ln>
                  <a:noFill/>
                </a:ln>
                <a:solidFill>
                  <a:srgbClr val="0000FF"/>
                </a:solidFill>
                <a:effectLst/>
                <a:uLnTx/>
                <a:uFillTx/>
                <a:latin typeface="+mn-ea"/>
              </a:rPr>
              <a:t>B</a:t>
            </a:r>
            <a:r>
              <a:rPr kumimoji="0" lang="zh-CN" altLang="en-US" sz="1800" b="0" i="0" u="none" strike="noStrike" kern="0" cap="none" spc="0" normalizeH="0" baseline="0" noProof="0" dirty="0">
                <a:ln>
                  <a:noFill/>
                </a:ln>
                <a:solidFill>
                  <a:srgbClr val="0000FF"/>
                </a:solidFill>
                <a:effectLst/>
                <a:uLnTx/>
                <a:uFillTx/>
                <a:latin typeface="+mn-ea"/>
              </a:rPr>
              <a:t>、</a:t>
            </a:r>
            <a:r>
              <a:rPr kumimoji="0" lang="en-US" altLang="zh-CN" sz="1800" b="0" i="0" u="none" strike="noStrike" kern="0" cap="none" spc="0" normalizeH="0" baseline="0" noProof="0" dirty="0">
                <a:ln>
                  <a:noFill/>
                </a:ln>
                <a:solidFill>
                  <a:srgbClr val="0000FF"/>
                </a:solidFill>
                <a:effectLst/>
                <a:uLnTx/>
                <a:uFillTx/>
                <a:latin typeface="+mn-ea"/>
              </a:rPr>
              <a:t>C</a:t>
            </a:r>
            <a:r>
              <a:rPr kumimoji="0" lang="zh-CN" altLang="en-US" sz="1800" b="0" i="0" u="none" strike="noStrike" kern="0" cap="none" spc="0" normalizeH="0" baseline="0" noProof="0" dirty="0">
                <a:ln>
                  <a:noFill/>
                </a:ln>
                <a:solidFill>
                  <a:srgbClr val="0000FF"/>
                </a:solidFill>
                <a:effectLst/>
                <a:uLnTx/>
                <a:uFillTx/>
                <a:latin typeface="+mn-ea"/>
              </a:rPr>
              <a:t>和</a:t>
            </a:r>
            <a:r>
              <a:rPr kumimoji="0" lang="en-US" altLang="zh-CN" sz="1800" b="0" i="0" u="none" strike="noStrike" kern="0" cap="none" spc="0" normalizeH="0" baseline="0" noProof="0" dirty="0">
                <a:ln>
                  <a:noFill/>
                </a:ln>
                <a:solidFill>
                  <a:srgbClr val="0000FF"/>
                </a:solidFill>
                <a:effectLst/>
                <a:uLnTx/>
                <a:uFillTx/>
                <a:latin typeface="+mn-ea"/>
              </a:rPr>
              <a:t>D</a:t>
            </a:r>
            <a:r>
              <a:rPr kumimoji="0" lang="zh-CN" altLang="en-US" sz="1800" b="0" i="0" u="none" strike="noStrike" kern="0" cap="none" spc="0" normalizeH="0" baseline="0" noProof="0" dirty="0">
                <a:ln>
                  <a:noFill/>
                </a:ln>
                <a:solidFill>
                  <a:srgbClr val="0000FF"/>
                </a:solidFill>
                <a:effectLst/>
                <a:uLnTx/>
                <a:uFillTx/>
                <a:latin typeface="+mn-ea"/>
              </a:rPr>
              <a:t>的级联。 </a:t>
            </a:r>
          </a:p>
        </p:txBody>
      </p:sp>
    </p:spTree>
    <p:extLst>
      <p:ext uri="{BB962C8B-B14F-4D97-AF65-F5344CB8AC3E}">
        <p14:creationId xmlns:p14="http://schemas.microsoft.com/office/powerpoint/2010/main" val="32813788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9F99CE8-5B6E-472E-8350-AD6C867CEF8A}"/>
              </a:ext>
            </a:extLst>
          </p:cNvPr>
          <p:cNvSpPr/>
          <p:nvPr/>
        </p:nvSpPr>
        <p:spPr>
          <a:xfrm>
            <a:off x="1007134" y="1422678"/>
            <a:ext cx="1718740" cy="369332"/>
          </a:xfrm>
          <a:prstGeom prst="rect">
            <a:avLst/>
          </a:prstGeom>
        </p:spPr>
        <p:txBody>
          <a:bodyPr wrap="none">
            <a:spAutoFit/>
          </a:bodyPr>
          <a:lstStyle/>
          <a:p>
            <a:r>
              <a:rPr lang="en-US" altLang="zh-CN" dirty="0"/>
              <a:t>2</a:t>
            </a:r>
            <a:r>
              <a:rPr lang="zh-CN" altLang="en-US" dirty="0"/>
              <a:t>、</a:t>
            </a:r>
            <a:r>
              <a:rPr lang="en-US" altLang="zh-CN" dirty="0"/>
              <a:t>SHA-1 </a:t>
            </a:r>
            <a:r>
              <a:rPr lang="zh-CN" altLang="en-US" dirty="0"/>
              <a:t>算法</a:t>
            </a:r>
          </a:p>
        </p:txBody>
      </p:sp>
      <p:sp>
        <p:nvSpPr>
          <p:cNvPr id="4" name="Rectangle 3">
            <a:extLst>
              <a:ext uri="{FF2B5EF4-FFF2-40B4-BE49-F238E27FC236}">
                <a16:creationId xmlns:a16="http://schemas.microsoft.com/office/drawing/2014/main" id="{5B7DAEA4-1A71-4961-91C6-1ECAD1F84907}"/>
              </a:ext>
            </a:extLst>
          </p:cNvPr>
          <p:cNvSpPr txBox="1">
            <a:spLocks noChangeArrowheads="1"/>
          </p:cNvSpPr>
          <p:nvPr/>
        </p:nvSpPr>
        <p:spPr bwMode="gray">
          <a:xfrm>
            <a:off x="1007134" y="2057401"/>
            <a:ext cx="6936716" cy="4035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defTabSz="914400">
              <a:buClr>
                <a:srgbClr val="C00000"/>
              </a:buClr>
              <a:buFont typeface="Wingdings" panose="05000000000000000000" pitchFamily="2" charset="2"/>
              <a:buChar char="q"/>
            </a:pPr>
            <a:r>
              <a:rPr lang="en-US" altLang="zh-CN" sz="1800" b="0" kern="0" dirty="0">
                <a:latin typeface="+mn-ea"/>
                <a:sym typeface="Symbol" panose="05050102010706020507" pitchFamily="18" charset="2"/>
              </a:rPr>
              <a:t>1992</a:t>
            </a:r>
            <a:r>
              <a:rPr lang="zh-CN" altLang="en-US" sz="1800" b="0" kern="0" dirty="0">
                <a:latin typeface="+mn-ea"/>
                <a:sym typeface="Symbol" panose="05050102010706020507" pitchFamily="18" charset="2"/>
              </a:rPr>
              <a:t>年</a:t>
            </a:r>
            <a:r>
              <a:rPr lang="en-US" altLang="zh-CN" sz="1800" b="0" kern="0" dirty="0">
                <a:latin typeface="+mn-ea"/>
                <a:sym typeface="Symbol" panose="05050102010706020507" pitchFamily="18" charset="2"/>
              </a:rPr>
              <a:t>NIST</a:t>
            </a:r>
            <a:r>
              <a:rPr lang="zh-CN" altLang="en-US" sz="1800" b="0" kern="0" dirty="0">
                <a:latin typeface="+mn-ea"/>
                <a:sym typeface="Symbol" panose="05050102010706020507" pitchFamily="18" charset="2"/>
              </a:rPr>
              <a:t>制定了</a:t>
            </a:r>
            <a:r>
              <a:rPr lang="en-US" altLang="zh-CN" sz="1800" b="0" kern="0" dirty="0">
                <a:latin typeface="+mn-ea"/>
                <a:sym typeface="Symbol" panose="05050102010706020507" pitchFamily="18" charset="2"/>
              </a:rPr>
              <a:t>SHA(128</a:t>
            </a:r>
            <a:r>
              <a:rPr lang="zh-CN" altLang="en-US" sz="1800" b="0" kern="0" dirty="0">
                <a:latin typeface="+mn-ea"/>
                <a:sym typeface="Symbol" panose="05050102010706020507" pitchFamily="18" charset="2"/>
              </a:rPr>
              <a:t>位</a:t>
            </a:r>
            <a:r>
              <a:rPr lang="en-US" altLang="zh-CN" sz="1800" b="0" kern="0" dirty="0">
                <a:latin typeface="+mn-ea"/>
                <a:sym typeface="Symbol" panose="05050102010706020507" pitchFamily="18" charset="2"/>
              </a:rPr>
              <a:t>)</a:t>
            </a:r>
          </a:p>
          <a:p>
            <a:pPr defTabSz="914400">
              <a:buClr>
                <a:srgbClr val="C00000"/>
              </a:buClr>
              <a:buFont typeface="Wingdings" panose="05000000000000000000" pitchFamily="2" charset="2"/>
              <a:buChar char="q"/>
            </a:pPr>
            <a:r>
              <a:rPr lang="en-US" altLang="zh-CN" sz="1800" b="0" kern="0" dirty="0">
                <a:latin typeface="+mn-ea"/>
                <a:sym typeface="Symbol" panose="05050102010706020507" pitchFamily="18" charset="2"/>
              </a:rPr>
              <a:t>1993</a:t>
            </a:r>
            <a:r>
              <a:rPr lang="zh-CN" altLang="en-US" sz="1800" b="0" kern="0" dirty="0">
                <a:latin typeface="+mn-ea"/>
                <a:sym typeface="Symbol" panose="05050102010706020507" pitchFamily="18" charset="2"/>
              </a:rPr>
              <a:t>年</a:t>
            </a:r>
            <a:r>
              <a:rPr lang="en-US" altLang="zh-CN" sz="1800" b="0" kern="0" dirty="0">
                <a:latin typeface="+mn-ea"/>
                <a:sym typeface="Symbol" panose="05050102010706020507" pitchFamily="18" charset="2"/>
              </a:rPr>
              <a:t>SHA</a:t>
            </a:r>
            <a:r>
              <a:rPr lang="zh-CN" altLang="en-US" sz="1800" b="0" kern="0" dirty="0">
                <a:latin typeface="+mn-ea"/>
                <a:sym typeface="Symbol" panose="05050102010706020507" pitchFamily="18" charset="2"/>
              </a:rPr>
              <a:t>成为标准</a:t>
            </a:r>
          </a:p>
          <a:p>
            <a:pPr defTabSz="914400">
              <a:buClr>
                <a:srgbClr val="C00000"/>
              </a:buClr>
              <a:buFont typeface="Wingdings" panose="05000000000000000000" pitchFamily="2" charset="2"/>
              <a:buChar char="q"/>
            </a:pPr>
            <a:r>
              <a:rPr lang="en-US" altLang="zh-CN" sz="1800" b="0" kern="0" dirty="0">
                <a:latin typeface="+mn-ea"/>
                <a:sym typeface="Symbol" panose="05050102010706020507" pitchFamily="18" charset="2"/>
              </a:rPr>
              <a:t>1994</a:t>
            </a:r>
            <a:r>
              <a:rPr lang="zh-CN" altLang="en-US" sz="1800" b="0" kern="0" dirty="0">
                <a:latin typeface="+mn-ea"/>
                <a:sym typeface="Symbol" panose="05050102010706020507" pitchFamily="18" charset="2"/>
              </a:rPr>
              <a:t>年修改产生</a:t>
            </a:r>
            <a:r>
              <a:rPr lang="en-US" altLang="zh-CN" sz="1800" b="0" kern="0" dirty="0">
                <a:latin typeface="+mn-ea"/>
                <a:sym typeface="Symbol" panose="05050102010706020507" pitchFamily="18" charset="2"/>
              </a:rPr>
              <a:t>SHA-1(160</a:t>
            </a:r>
            <a:r>
              <a:rPr lang="zh-CN" altLang="en-US" sz="1800" b="0" kern="0" dirty="0">
                <a:latin typeface="+mn-ea"/>
                <a:sym typeface="Symbol" panose="05050102010706020507" pitchFamily="18" charset="2"/>
              </a:rPr>
              <a:t>位</a:t>
            </a:r>
            <a:r>
              <a:rPr lang="en-US" altLang="zh-CN" sz="1800" b="0" kern="0" dirty="0">
                <a:latin typeface="+mn-ea"/>
                <a:sym typeface="Symbol" panose="05050102010706020507" pitchFamily="18" charset="2"/>
              </a:rPr>
              <a:t>)</a:t>
            </a:r>
          </a:p>
          <a:p>
            <a:pPr defTabSz="914400">
              <a:buClr>
                <a:srgbClr val="C00000"/>
              </a:buClr>
              <a:buFont typeface="Wingdings" panose="05000000000000000000" pitchFamily="2" charset="2"/>
              <a:buChar char="q"/>
            </a:pPr>
            <a:r>
              <a:rPr lang="en-US" altLang="zh-CN" sz="1800" b="0" kern="0" dirty="0">
                <a:latin typeface="+mn-ea"/>
                <a:sym typeface="Symbol" panose="05050102010706020507" pitchFamily="18" charset="2"/>
              </a:rPr>
              <a:t>1995</a:t>
            </a:r>
            <a:r>
              <a:rPr lang="zh-CN" altLang="en-US" sz="1800" b="0" kern="0" dirty="0">
                <a:latin typeface="+mn-ea"/>
                <a:sym typeface="Symbol" panose="05050102010706020507" pitchFamily="18" charset="2"/>
              </a:rPr>
              <a:t>年</a:t>
            </a:r>
            <a:r>
              <a:rPr lang="en-US" altLang="zh-CN" sz="1800" b="0" kern="0" dirty="0">
                <a:latin typeface="+mn-ea"/>
                <a:sym typeface="Symbol" panose="05050102010706020507" pitchFamily="18" charset="2"/>
              </a:rPr>
              <a:t>SHA-1</a:t>
            </a:r>
            <a:r>
              <a:rPr lang="zh-CN" altLang="en-US" sz="1800" b="0" kern="0" dirty="0">
                <a:latin typeface="+mn-ea"/>
                <a:sym typeface="Symbol" panose="05050102010706020507" pitchFamily="18" charset="2"/>
              </a:rPr>
              <a:t>成为新的标准</a:t>
            </a:r>
          </a:p>
          <a:p>
            <a:pPr defTabSz="914400">
              <a:buClr>
                <a:srgbClr val="C00000"/>
              </a:buClr>
              <a:buFont typeface="Wingdings" panose="05000000000000000000" pitchFamily="2" charset="2"/>
              <a:buChar char="q"/>
            </a:pPr>
            <a:r>
              <a:rPr lang="en-US" altLang="zh-CN" sz="1800" b="0" kern="0" dirty="0">
                <a:latin typeface="+mn-ea"/>
                <a:sym typeface="Symbol" panose="05050102010706020507" pitchFamily="18" charset="2"/>
              </a:rPr>
              <a:t>SHA-1</a:t>
            </a:r>
            <a:r>
              <a:rPr lang="zh-CN" altLang="en-US" sz="1800" b="0" kern="0" dirty="0">
                <a:latin typeface="+mn-ea"/>
                <a:sym typeface="Symbol" panose="05050102010706020507" pitchFamily="18" charset="2"/>
              </a:rPr>
              <a:t>要求输入消息长度</a:t>
            </a:r>
            <a:r>
              <a:rPr lang="en-US" altLang="zh-CN" sz="1800" b="0" kern="0" dirty="0">
                <a:latin typeface="+mn-ea"/>
                <a:sym typeface="Symbol" panose="05050102010706020507" pitchFamily="18" charset="2"/>
              </a:rPr>
              <a:t>&lt;2</a:t>
            </a:r>
            <a:r>
              <a:rPr lang="en-US" altLang="zh-CN" sz="1800" b="0" kern="0" baseline="30000" dirty="0">
                <a:latin typeface="+mn-ea"/>
                <a:sym typeface="Symbol" panose="05050102010706020507" pitchFamily="18" charset="2"/>
              </a:rPr>
              <a:t>64</a:t>
            </a:r>
          </a:p>
          <a:p>
            <a:pPr defTabSz="914400">
              <a:buClr>
                <a:srgbClr val="C00000"/>
              </a:buClr>
              <a:buFont typeface="Wingdings" panose="05000000000000000000" pitchFamily="2" charset="2"/>
              <a:buChar char="q"/>
            </a:pPr>
            <a:r>
              <a:rPr lang="en-US" altLang="zh-CN" sz="1800" b="0" kern="0" dirty="0">
                <a:latin typeface="+mn-ea"/>
                <a:sym typeface="Symbol" panose="05050102010706020507" pitchFamily="18" charset="2"/>
              </a:rPr>
              <a:t>SHA-1</a:t>
            </a:r>
            <a:r>
              <a:rPr lang="zh-CN" altLang="en-US" sz="1800" b="0" kern="0" dirty="0">
                <a:latin typeface="+mn-ea"/>
                <a:sym typeface="Symbol" panose="05050102010706020507" pitchFamily="18" charset="2"/>
              </a:rPr>
              <a:t>的摘要长度为</a:t>
            </a:r>
            <a:r>
              <a:rPr lang="en-US" altLang="zh-CN" sz="1800" b="0" kern="0" dirty="0">
                <a:latin typeface="+mn-ea"/>
                <a:sym typeface="Symbol" panose="05050102010706020507" pitchFamily="18" charset="2"/>
              </a:rPr>
              <a:t>160</a:t>
            </a:r>
            <a:r>
              <a:rPr lang="zh-CN" altLang="en-US" sz="1800" b="0" kern="0" dirty="0">
                <a:latin typeface="+mn-ea"/>
                <a:sym typeface="Symbol" panose="05050102010706020507" pitchFamily="18" charset="2"/>
              </a:rPr>
              <a:t>位</a:t>
            </a:r>
          </a:p>
          <a:p>
            <a:pPr defTabSz="914400">
              <a:buClr>
                <a:srgbClr val="C00000"/>
              </a:buClr>
              <a:buFont typeface="Wingdings" panose="05000000000000000000" pitchFamily="2" charset="2"/>
              <a:buChar char="q"/>
            </a:pPr>
            <a:r>
              <a:rPr lang="zh-CN" altLang="en-US" sz="1800" b="0" kern="0" dirty="0">
                <a:latin typeface="+mn-ea"/>
                <a:sym typeface="Symbol" panose="05050102010706020507" pitchFamily="18" charset="2"/>
              </a:rPr>
              <a:t>基础是</a:t>
            </a:r>
            <a:r>
              <a:rPr lang="en-US" altLang="zh-CN" sz="1800" b="0" kern="0" dirty="0">
                <a:latin typeface="+mn-ea"/>
                <a:sym typeface="Symbol" panose="05050102010706020507" pitchFamily="18" charset="2"/>
              </a:rPr>
              <a:t>MD4</a:t>
            </a:r>
          </a:p>
        </p:txBody>
      </p:sp>
      <p:sp>
        <p:nvSpPr>
          <p:cNvPr id="5" name="文本框 4">
            <a:extLst>
              <a:ext uri="{FF2B5EF4-FFF2-40B4-BE49-F238E27FC236}">
                <a16:creationId xmlns:a16="http://schemas.microsoft.com/office/drawing/2014/main" id="{BF5B9534-F365-44B0-B994-6F23F5E56F88}"/>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Tree>
    <p:extLst>
      <p:ext uri="{BB962C8B-B14F-4D97-AF65-F5344CB8AC3E}">
        <p14:creationId xmlns:p14="http://schemas.microsoft.com/office/powerpoint/2010/main" val="26917261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F9D24BF-2EAB-4D59-B311-36D17C35EAED}"/>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Rectangle 3">
            <a:extLst>
              <a:ext uri="{FF2B5EF4-FFF2-40B4-BE49-F238E27FC236}">
                <a16:creationId xmlns:a16="http://schemas.microsoft.com/office/drawing/2014/main" id="{B475CB57-8620-47B6-93A2-8B0D58504F2F}"/>
              </a:ext>
            </a:extLst>
          </p:cNvPr>
          <p:cNvSpPr txBox="1">
            <a:spLocks noChangeArrowheads="1"/>
          </p:cNvSpPr>
          <p:nvPr/>
        </p:nvSpPr>
        <p:spPr bwMode="gray">
          <a:xfrm>
            <a:off x="835820" y="1832769"/>
            <a:ext cx="6679406" cy="37393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defTabSz="914400"/>
            <a:r>
              <a:rPr lang="zh-CN" altLang="en-US" sz="1800" kern="0" dirty="0">
                <a:latin typeface="+mn-ea"/>
              </a:rPr>
              <a:t>结构与</a:t>
            </a:r>
            <a:r>
              <a:rPr lang="en-US" altLang="zh-CN" sz="1800" kern="0" dirty="0">
                <a:latin typeface="+mn-ea"/>
              </a:rPr>
              <a:t>MD5</a:t>
            </a:r>
            <a:r>
              <a:rPr lang="zh-CN" altLang="en-US" sz="1800" kern="0" dirty="0">
                <a:latin typeface="+mn-ea"/>
              </a:rPr>
              <a:t>类似</a:t>
            </a:r>
          </a:p>
          <a:p>
            <a:pPr defTabSz="914400"/>
            <a:r>
              <a:rPr lang="zh-CN" altLang="en-US" sz="1800" kern="0" dirty="0">
                <a:latin typeface="+mn-ea"/>
              </a:rPr>
              <a:t>第一步：</a:t>
            </a:r>
            <a:r>
              <a:rPr lang="en-US" altLang="zh-CN" sz="1800" kern="0" dirty="0" err="1">
                <a:latin typeface="+mn-ea"/>
              </a:rPr>
              <a:t>pading</a:t>
            </a:r>
            <a:endParaRPr lang="en-US" altLang="zh-CN" sz="1800" kern="0" dirty="0">
              <a:latin typeface="+mn-ea"/>
            </a:endParaRPr>
          </a:p>
          <a:p>
            <a:pPr lvl="1" defTabSz="914400"/>
            <a:r>
              <a:rPr lang="zh-CN" altLang="en-US" sz="1800" kern="0" dirty="0">
                <a:latin typeface="+mn-ea"/>
              </a:rPr>
              <a:t>与</a:t>
            </a:r>
            <a:r>
              <a:rPr lang="en-US" altLang="zh-CN" sz="1800" kern="0" dirty="0">
                <a:latin typeface="+mn-ea"/>
              </a:rPr>
              <a:t>MD5</a:t>
            </a:r>
            <a:r>
              <a:rPr lang="zh-CN" altLang="en-US" sz="1800" kern="0" dirty="0">
                <a:latin typeface="+mn-ea"/>
              </a:rPr>
              <a:t>相同，补齐到</a:t>
            </a:r>
            <a:r>
              <a:rPr lang="en-US" altLang="zh-CN" sz="1800" kern="0" dirty="0">
                <a:latin typeface="+mn-ea"/>
              </a:rPr>
              <a:t>512</a:t>
            </a:r>
            <a:r>
              <a:rPr lang="zh-CN" altLang="en-US" sz="1800" kern="0" dirty="0">
                <a:latin typeface="+mn-ea"/>
              </a:rPr>
              <a:t>的倍数</a:t>
            </a:r>
          </a:p>
          <a:p>
            <a:pPr defTabSz="914400"/>
            <a:r>
              <a:rPr lang="zh-CN" altLang="en-US" sz="1800" kern="0" dirty="0">
                <a:latin typeface="+mn-ea"/>
              </a:rPr>
              <a:t>第二步</a:t>
            </a:r>
          </a:p>
          <a:p>
            <a:pPr lvl="1" defTabSz="914400"/>
            <a:r>
              <a:rPr lang="zh-CN" altLang="en-US" sz="1800" kern="0" dirty="0">
                <a:latin typeface="+mn-ea"/>
              </a:rPr>
              <a:t>分块</a:t>
            </a:r>
          </a:p>
          <a:p>
            <a:pPr defTabSz="914400"/>
            <a:r>
              <a:rPr lang="zh-CN" altLang="en-US" sz="1800" kern="0" dirty="0">
                <a:latin typeface="+mn-ea"/>
              </a:rPr>
              <a:t>第三步</a:t>
            </a:r>
          </a:p>
          <a:p>
            <a:pPr lvl="1" defTabSz="914400"/>
            <a:r>
              <a:rPr lang="zh-CN" altLang="en-US" sz="1800" kern="0" dirty="0">
                <a:latin typeface="+mn-ea"/>
              </a:rPr>
              <a:t>初始化</a:t>
            </a:r>
            <a:r>
              <a:rPr lang="en-US" altLang="zh-CN" sz="1800" kern="0" dirty="0">
                <a:latin typeface="+mn-ea"/>
              </a:rPr>
              <a:t>MD buffer</a:t>
            </a:r>
            <a:r>
              <a:rPr lang="zh-CN" altLang="en-US" sz="1800" kern="0" dirty="0">
                <a:latin typeface="+mn-ea"/>
              </a:rPr>
              <a:t>，</a:t>
            </a:r>
            <a:r>
              <a:rPr lang="en-US" altLang="zh-CN" sz="1800" kern="0" dirty="0">
                <a:latin typeface="+mn-ea"/>
              </a:rPr>
              <a:t>160</a:t>
            </a:r>
            <a:r>
              <a:rPr lang="zh-CN" altLang="en-US" sz="1800" kern="0" dirty="0">
                <a:latin typeface="+mn-ea"/>
              </a:rPr>
              <a:t>位常量</a:t>
            </a:r>
            <a:r>
              <a:rPr lang="en-US" altLang="zh-CN" sz="1800" kern="0" dirty="0">
                <a:latin typeface="+mn-ea"/>
              </a:rPr>
              <a:t>(5</a:t>
            </a:r>
            <a:r>
              <a:rPr lang="zh-CN" altLang="en-US" sz="1800" kern="0" dirty="0">
                <a:latin typeface="+mn-ea"/>
              </a:rPr>
              <a:t>个字</a:t>
            </a:r>
            <a:r>
              <a:rPr lang="en-US" altLang="zh-CN" sz="1800" kern="0" dirty="0">
                <a:latin typeface="+mn-ea"/>
              </a:rPr>
              <a:t>)</a:t>
            </a:r>
          </a:p>
          <a:p>
            <a:pPr lvl="1" defTabSz="914400"/>
            <a:r>
              <a:rPr lang="zh-CN" altLang="en-US" sz="1800" kern="0" dirty="0">
                <a:latin typeface="+mn-ea"/>
              </a:rPr>
              <a:t>进入循环，</a:t>
            </a:r>
            <a:r>
              <a:rPr lang="en-US" altLang="zh-CN" sz="1800" kern="0" dirty="0">
                <a:latin typeface="+mn-ea"/>
              </a:rPr>
              <a:t>160</a:t>
            </a:r>
            <a:r>
              <a:rPr lang="zh-CN" altLang="en-US" sz="1800" kern="0" dirty="0">
                <a:latin typeface="+mn-ea"/>
              </a:rPr>
              <a:t>输入</a:t>
            </a:r>
            <a:r>
              <a:rPr lang="en-US" altLang="zh-CN" sz="1800" kern="0" dirty="0">
                <a:latin typeface="+mn-ea"/>
              </a:rPr>
              <a:t>+512</a:t>
            </a:r>
            <a:r>
              <a:rPr lang="zh-CN" altLang="en-US" sz="1800" kern="0" dirty="0">
                <a:latin typeface="+mn-ea"/>
              </a:rPr>
              <a:t>输入</a:t>
            </a:r>
            <a:r>
              <a:rPr lang="en-US" altLang="zh-CN" sz="1800" kern="0" dirty="0">
                <a:latin typeface="+mn-ea"/>
              </a:rPr>
              <a:t>-〉160</a:t>
            </a:r>
            <a:r>
              <a:rPr lang="zh-CN" altLang="en-US" sz="1800" kern="0" dirty="0">
                <a:latin typeface="+mn-ea"/>
              </a:rPr>
              <a:t>输出</a:t>
            </a:r>
          </a:p>
          <a:p>
            <a:pPr defTabSz="914400"/>
            <a:r>
              <a:rPr lang="zh-CN" altLang="en-US" sz="1800" kern="0" dirty="0">
                <a:latin typeface="+mn-ea"/>
              </a:rPr>
              <a:t>第四步</a:t>
            </a:r>
          </a:p>
          <a:p>
            <a:pPr lvl="1" defTabSz="914400"/>
            <a:r>
              <a:rPr lang="zh-CN" altLang="en-US" sz="1800" kern="0" dirty="0">
                <a:latin typeface="+mn-ea"/>
              </a:rPr>
              <a:t>最后的输出为</a:t>
            </a:r>
            <a:r>
              <a:rPr lang="en-US" altLang="zh-CN" sz="1800" kern="0" dirty="0">
                <a:latin typeface="+mn-ea"/>
              </a:rPr>
              <a:t>SHA-1</a:t>
            </a:r>
            <a:r>
              <a:rPr lang="zh-CN" altLang="en-US" sz="1800" kern="0" dirty="0">
                <a:latin typeface="+mn-ea"/>
              </a:rPr>
              <a:t>的结果</a:t>
            </a:r>
          </a:p>
        </p:txBody>
      </p:sp>
      <p:sp>
        <p:nvSpPr>
          <p:cNvPr id="5" name="矩形 4">
            <a:extLst>
              <a:ext uri="{FF2B5EF4-FFF2-40B4-BE49-F238E27FC236}">
                <a16:creationId xmlns:a16="http://schemas.microsoft.com/office/drawing/2014/main" id="{6C5E5BE4-0EAC-44BA-B42C-F7B004BD389C}"/>
              </a:ext>
            </a:extLst>
          </p:cNvPr>
          <p:cNvSpPr/>
          <p:nvPr/>
        </p:nvSpPr>
        <p:spPr>
          <a:xfrm>
            <a:off x="835820" y="1336952"/>
            <a:ext cx="1535905" cy="369332"/>
          </a:xfrm>
          <a:prstGeom prst="rect">
            <a:avLst/>
          </a:prstGeom>
          <a:solidFill>
            <a:srgbClr val="C00000"/>
          </a:solidFill>
        </p:spPr>
        <p:txBody>
          <a:bodyPr wrap="square">
            <a:spAutoFit/>
          </a:bodyPr>
          <a:lstStyle/>
          <a:p>
            <a:r>
              <a:rPr lang="en-US" altLang="zh-CN" dirty="0">
                <a:solidFill>
                  <a:schemeClr val="bg1"/>
                </a:solidFill>
                <a:latin typeface="+mn-ea"/>
              </a:rPr>
              <a:t>SHA-1</a:t>
            </a:r>
            <a:r>
              <a:rPr lang="zh-CN" altLang="en-US" dirty="0">
                <a:solidFill>
                  <a:schemeClr val="bg1"/>
                </a:solidFill>
                <a:latin typeface="+mn-ea"/>
              </a:rPr>
              <a:t>的过程</a:t>
            </a:r>
          </a:p>
        </p:txBody>
      </p:sp>
    </p:spTree>
    <p:extLst>
      <p:ext uri="{BB962C8B-B14F-4D97-AF65-F5344CB8AC3E}">
        <p14:creationId xmlns:p14="http://schemas.microsoft.com/office/powerpoint/2010/main" val="40375842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2309F68D-52B9-460A-9606-EECD71347829}"/>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pic>
        <p:nvPicPr>
          <p:cNvPr id="4" name="Picture 3" descr="f95">
            <a:extLst>
              <a:ext uri="{FF2B5EF4-FFF2-40B4-BE49-F238E27FC236}">
                <a16:creationId xmlns:a16="http://schemas.microsoft.com/office/drawing/2014/main" id="{B9DBEE04-D937-462A-8A50-E8B9788888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2513" y="1161177"/>
            <a:ext cx="6231487" cy="5696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a:extLst>
              <a:ext uri="{FF2B5EF4-FFF2-40B4-BE49-F238E27FC236}">
                <a16:creationId xmlns:a16="http://schemas.microsoft.com/office/drawing/2014/main" id="{15BC944A-7546-477B-BF6C-FA6CACB7871F}"/>
              </a:ext>
            </a:extLst>
          </p:cNvPr>
          <p:cNvSpPr/>
          <p:nvPr/>
        </p:nvSpPr>
        <p:spPr>
          <a:xfrm>
            <a:off x="835820" y="1336952"/>
            <a:ext cx="1900236" cy="369332"/>
          </a:xfrm>
          <a:prstGeom prst="rect">
            <a:avLst/>
          </a:prstGeom>
          <a:solidFill>
            <a:srgbClr val="C00000"/>
          </a:solidFill>
        </p:spPr>
        <p:txBody>
          <a:bodyPr wrap="square">
            <a:spAutoFit/>
          </a:bodyPr>
          <a:lstStyle/>
          <a:p>
            <a:r>
              <a:rPr lang="en-US" altLang="zh-CN" dirty="0">
                <a:solidFill>
                  <a:schemeClr val="bg1"/>
                </a:solidFill>
                <a:latin typeface="+mn-ea"/>
              </a:rPr>
              <a:t>SHA-1</a:t>
            </a:r>
            <a:r>
              <a:rPr lang="zh-CN" altLang="en-US" dirty="0">
                <a:solidFill>
                  <a:schemeClr val="bg1"/>
                </a:solidFill>
                <a:latin typeface="+mn-ea"/>
              </a:rPr>
              <a:t>的压缩函数</a:t>
            </a:r>
          </a:p>
        </p:txBody>
      </p:sp>
    </p:spTree>
    <p:extLst>
      <p:ext uri="{BB962C8B-B14F-4D97-AF65-F5344CB8AC3E}">
        <p14:creationId xmlns:p14="http://schemas.microsoft.com/office/powerpoint/2010/main" val="23213756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EF7EFDB-D00C-4A90-8547-BE90623B51D1}"/>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pic>
        <p:nvPicPr>
          <p:cNvPr id="4" name="图片 3">
            <a:extLst>
              <a:ext uri="{FF2B5EF4-FFF2-40B4-BE49-F238E27FC236}">
                <a16:creationId xmlns:a16="http://schemas.microsoft.com/office/drawing/2014/main" id="{9F9D6A8E-1E16-40C4-9FC2-EDD6E433E0C7}"/>
              </a:ext>
            </a:extLst>
          </p:cNvPr>
          <p:cNvPicPr>
            <a:picLocks noChangeAspect="1"/>
          </p:cNvPicPr>
          <p:nvPr/>
        </p:nvPicPr>
        <p:blipFill>
          <a:blip r:embed="rId2"/>
          <a:stretch>
            <a:fillRect/>
          </a:stretch>
        </p:blipFill>
        <p:spPr>
          <a:xfrm>
            <a:off x="2447213" y="1993875"/>
            <a:ext cx="4449600" cy="4184700"/>
          </a:xfrm>
          <a:prstGeom prst="rect">
            <a:avLst/>
          </a:prstGeom>
        </p:spPr>
      </p:pic>
      <p:sp>
        <p:nvSpPr>
          <p:cNvPr id="5" name="Line 4">
            <a:extLst>
              <a:ext uri="{FF2B5EF4-FFF2-40B4-BE49-F238E27FC236}">
                <a16:creationId xmlns:a16="http://schemas.microsoft.com/office/drawing/2014/main" id="{DCC8498F-3DA3-4983-980A-9E20656A5C7F}"/>
              </a:ext>
            </a:extLst>
          </p:cNvPr>
          <p:cNvSpPr>
            <a:spLocks noChangeShapeType="1"/>
          </p:cNvSpPr>
          <p:nvPr/>
        </p:nvSpPr>
        <p:spPr bwMode="auto">
          <a:xfrm>
            <a:off x="6973013" y="4648200"/>
            <a:ext cx="609600" cy="30480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6" name="Rectangle 5">
            <a:extLst>
              <a:ext uri="{FF2B5EF4-FFF2-40B4-BE49-F238E27FC236}">
                <a16:creationId xmlns:a16="http://schemas.microsoft.com/office/drawing/2014/main" id="{8D8A4656-14EE-409F-AB65-A3ED6212D024}"/>
              </a:ext>
            </a:extLst>
          </p:cNvPr>
          <p:cNvSpPr>
            <a:spLocks noChangeArrowheads="1"/>
          </p:cNvSpPr>
          <p:nvPr/>
        </p:nvSpPr>
        <p:spPr bwMode="auto">
          <a:xfrm>
            <a:off x="7354013" y="4572000"/>
            <a:ext cx="1143000" cy="685800"/>
          </a:xfrm>
          <a:prstGeom prst="rect">
            <a:avLst/>
          </a:prstGeom>
          <a:noFill/>
          <a:ln>
            <a:noFill/>
          </a:ln>
          <a:effectLst/>
          <a:extLst>
            <a:ext uri="{909E8E84-426E-40DD-AFC4-6F175D3DCCD1}">
              <a14:hiddenFill xmlns:a14="http://schemas.microsoft.com/office/drawing/2010/main">
                <a:solidFill>
                  <a:srgbClr val="FFFF66"/>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zh-CN" altLang="en-US" sz="2400" dirty="0">
                <a:solidFill>
                  <a:srgbClr val="4D4D4D"/>
                </a:solidFill>
                <a:latin typeface="Times New Roman" panose="02020603050405020304" pitchFamily="18" charset="0"/>
              </a:rPr>
              <a:t>常量</a:t>
            </a:r>
          </a:p>
        </p:txBody>
      </p:sp>
      <p:sp>
        <p:nvSpPr>
          <p:cNvPr id="7" name="Line 6">
            <a:extLst>
              <a:ext uri="{FF2B5EF4-FFF2-40B4-BE49-F238E27FC236}">
                <a16:creationId xmlns:a16="http://schemas.microsoft.com/office/drawing/2014/main" id="{62C5146A-AAB6-4F4E-9FBA-17EFEAA2EE8E}"/>
              </a:ext>
            </a:extLst>
          </p:cNvPr>
          <p:cNvSpPr>
            <a:spLocks noChangeShapeType="1"/>
          </p:cNvSpPr>
          <p:nvPr/>
        </p:nvSpPr>
        <p:spPr bwMode="auto">
          <a:xfrm flipV="1">
            <a:off x="6896813" y="3733800"/>
            <a:ext cx="609600" cy="30480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8" name="Rectangle 7">
            <a:extLst>
              <a:ext uri="{FF2B5EF4-FFF2-40B4-BE49-F238E27FC236}">
                <a16:creationId xmlns:a16="http://schemas.microsoft.com/office/drawing/2014/main" id="{E23038EE-93C1-4FBF-BA5E-31C92D14DFFE}"/>
              </a:ext>
            </a:extLst>
          </p:cNvPr>
          <p:cNvSpPr>
            <a:spLocks noChangeArrowheads="1"/>
          </p:cNvSpPr>
          <p:nvPr/>
        </p:nvSpPr>
        <p:spPr bwMode="auto">
          <a:xfrm>
            <a:off x="7354013" y="3429000"/>
            <a:ext cx="1143000" cy="685800"/>
          </a:xfrm>
          <a:prstGeom prst="rect">
            <a:avLst/>
          </a:prstGeom>
          <a:noFill/>
          <a:ln>
            <a:noFill/>
          </a:ln>
          <a:effectLst/>
          <a:extLst>
            <a:ext uri="{909E8E84-426E-40DD-AFC4-6F175D3DCCD1}">
              <a14:hiddenFill xmlns:a14="http://schemas.microsoft.com/office/drawing/2010/main">
                <a:solidFill>
                  <a:srgbClr val="FFFF66"/>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zh-CN" altLang="en-US" sz="2400" dirty="0">
                <a:solidFill>
                  <a:srgbClr val="4D4D4D"/>
                </a:solidFill>
                <a:latin typeface="Times New Roman" panose="02020603050405020304" pitchFamily="18" charset="0"/>
              </a:rPr>
              <a:t>从消息</a:t>
            </a:r>
            <a:br>
              <a:rPr lang="zh-CN" altLang="en-US" sz="2400" dirty="0">
                <a:solidFill>
                  <a:srgbClr val="4D4D4D"/>
                </a:solidFill>
                <a:latin typeface="Times New Roman" panose="02020603050405020304" pitchFamily="18" charset="0"/>
              </a:rPr>
            </a:br>
            <a:r>
              <a:rPr lang="zh-CN" altLang="en-US" sz="2400" dirty="0">
                <a:solidFill>
                  <a:srgbClr val="4D4D4D"/>
                </a:solidFill>
                <a:latin typeface="Times New Roman" panose="02020603050405020304" pitchFamily="18" charset="0"/>
              </a:rPr>
              <a:t>块导出</a:t>
            </a:r>
          </a:p>
        </p:txBody>
      </p:sp>
      <p:sp>
        <p:nvSpPr>
          <p:cNvPr id="9" name="矩形 8">
            <a:extLst>
              <a:ext uri="{FF2B5EF4-FFF2-40B4-BE49-F238E27FC236}">
                <a16:creationId xmlns:a16="http://schemas.microsoft.com/office/drawing/2014/main" id="{3B251EEF-2672-41BB-AC55-6C206CEAD315}"/>
              </a:ext>
            </a:extLst>
          </p:cNvPr>
          <p:cNvSpPr/>
          <p:nvPr/>
        </p:nvSpPr>
        <p:spPr>
          <a:xfrm>
            <a:off x="1015073" y="1415534"/>
            <a:ext cx="3441968" cy="369332"/>
          </a:xfrm>
          <a:prstGeom prst="rect">
            <a:avLst/>
          </a:prstGeom>
          <a:solidFill>
            <a:srgbClr val="C00000"/>
          </a:solidFill>
        </p:spPr>
        <p:txBody>
          <a:bodyPr wrap="none">
            <a:spAutoFit/>
          </a:bodyPr>
          <a:lstStyle/>
          <a:p>
            <a:r>
              <a:rPr lang="zh-CN" altLang="en-US" dirty="0">
                <a:solidFill>
                  <a:schemeClr val="bg1"/>
                </a:solidFill>
                <a:latin typeface="+mn-ea"/>
              </a:rPr>
              <a:t>每一轮中</a:t>
            </a:r>
            <a:r>
              <a:rPr lang="en-US" altLang="zh-CN" dirty="0">
                <a:solidFill>
                  <a:schemeClr val="bg1"/>
                </a:solidFill>
                <a:latin typeface="+mn-ea"/>
              </a:rPr>
              <a:t>20</a:t>
            </a:r>
            <a:r>
              <a:rPr lang="zh-CN" altLang="en-US" dirty="0">
                <a:solidFill>
                  <a:schemeClr val="bg1"/>
                </a:solidFill>
                <a:latin typeface="+mn-ea"/>
              </a:rPr>
              <a:t>步的每一步运算结构</a:t>
            </a:r>
          </a:p>
        </p:txBody>
      </p:sp>
    </p:spTree>
    <p:extLst>
      <p:ext uri="{BB962C8B-B14F-4D97-AF65-F5344CB8AC3E}">
        <p14:creationId xmlns:p14="http://schemas.microsoft.com/office/powerpoint/2010/main" val="21279735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C9C8AE21-DCC5-4785-B0C6-DAC92D43063B}"/>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Rectangle 3">
            <a:extLst>
              <a:ext uri="{FF2B5EF4-FFF2-40B4-BE49-F238E27FC236}">
                <a16:creationId xmlns:a16="http://schemas.microsoft.com/office/drawing/2014/main" id="{B8D7F99C-A83B-4CCD-969B-B81A6E4DDDF5}"/>
              </a:ext>
            </a:extLst>
          </p:cNvPr>
          <p:cNvSpPr txBox="1">
            <a:spLocks noChangeArrowheads="1"/>
          </p:cNvSpPr>
          <p:nvPr/>
        </p:nvSpPr>
        <p:spPr bwMode="gray">
          <a:xfrm>
            <a:off x="762000" y="1812131"/>
            <a:ext cx="8382000" cy="2424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defTabSz="914400">
              <a:lnSpc>
                <a:spcPct val="150000"/>
              </a:lnSpc>
              <a:buClr>
                <a:srgbClr val="C00000"/>
              </a:buClr>
              <a:buFont typeface="Wingdings" panose="05000000000000000000" pitchFamily="2" charset="2"/>
              <a:buChar char="q"/>
            </a:pPr>
            <a:r>
              <a:rPr lang="en-US" altLang="zh-CN" sz="1800" b="0" kern="0">
                <a:latin typeface="+mn-ea"/>
                <a:sym typeface="Symbol" panose="05050102010706020507" pitchFamily="18" charset="2"/>
              </a:rPr>
              <a:t>SHA-1</a:t>
            </a:r>
            <a:r>
              <a:rPr lang="zh-CN" altLang="en-US" sz="1800" b="0" kern="0">
                <a:latin typeface="+mn-ea"/>
                <a:sym typeface="Symbol" panose="05050102010706020507" pitchFamily="18" charset="2"/>
              </a:rPr>
              <a:t>使用</a:t>
            </a:r>
            <a:r>
              <a:rPr lang="en-US" altLang="zh-CN" sz="1800" b="0" kern="0">
                <a:latin typeface="+mn-ea"/>
                <a:sym typeface="Symbol" panose="05050102010706020507" pitchFamily="18" charset="2"/>
              </a:rPr>
              <a:t>big-endian</a:t>
            </a:r>
          </a:p>
          <a:p>
            <a:pPr defTabSz="914400">
              <a:lnSpc>
                <a:spcPct val="150000"/>
              </a:lnSpc>
              <a:buClr>
                <a:srgbClr val="C00000"/>
              </a:buClr>
              <a:buFont typeface="Wingdings" panose="05000000000000000000" pitchFamily="2" charset="2"/>
              <a:buChar char="q"/>
            </a:pPr>
            <a:r>
              <a:rPr lang="zh-CN" altLang="en-US" sz="1800" b="0" kern="0">
                <a:latin typeface="+mn-ea"/>
                <a:sym typeface="Symbol" panose="05050102010706020507" pitchFamily="18" charset="2"/>
              </a:rPr>
              <a:t>抵抗生日攻击</a:t>
            </a:r>
            <a:r>
              <a:rPr lang="en-US" altLang="zh-CN" sz="1800" b="0" kern="0">
                <a:latin typeface="+mn-ea"/>
                <a:sym typeface="Symbol" panose="05050102010706020507" pitchFamily="18" charset="2"/>
              </a:rPr>
              <a:t>: 160</a:t>
            </a:r>
            <a:r>
              <a:rPr lang="zh-CN" altLang="en-US" sz="1800" b="0" kern="0">
                <a:latin typeface="+mn-ea"/>
                <a:sym typeface="Symbol" panose="05050102010706020507" pitchFamily="18" charset="2"/>
              </a:rPr>
              <a:t>位</a:t>
            </a:r>
            <a:r>
              <a:rPr lang="en-US" altLang="zh-CN" sz="1800" b="0" kern="0">
                <a:latin typeface="+mn-ea"/>
                <a:sym typeface="Symbol" panose="05050102010706020507" pitchFamily="18" charset="2"/>
              </a:rPr>
              <a:t>hash</a:t>
            </a:r>
            <a:r>
              <a:rPr lang="zh-CN" altLang="en-US" sz="1800" b="0" kern="0">
                <a:latin typeface="+mn-ea"/>
                <a:sym typeface="Symbol" panose="05050102010706020507" pitchFamily="18" charset="2"/>
              </a:rPr>
              <a:t>值</a:t>
            </a:r>
          </a:p>
          <a:p>
            <a:pPr defTabSz="914400">
              <a:lnSpc>
                <a:spcPct val="150000"/>
              </a:lnSpc>
              <a:buClr>
                <a:srgbClr val="C00000"/>
              </a:buClr>
              <a:buFont typeface="Wingdings" panose="05000000000000000000" pitchFamily="2" charset="2"/>
              <a:buChar char="q"/>
            </a:pPr>
            <a:r>
              <a:rPr lang="zh-CN" altLang="en-US" sz="1800" b="0" kern="0">
                <a:latin typeface="+mn-ea"/>
                <a:sym typeface="Symbol" panose="05050102010706020507" pitchFamily="18" charset="2"/>
              </a:rPr>
              <a:t>没有发现两个不同的</a:t>
            </a:r>
            <a:r>
              <a:rPr lang="en-US" altLang="zh-CN" sz="1800" b="0" kern="0">
                <a:latin typeface="+mn-ea"/>
                <a:sym typeface="Symbol" panose="05050102010706020507" pitchFamily="18" charset="2"/>
              </a:rPr>
              <a:t>512-bit</a:t>
            </a:r>
            <a:r>
              <a:rPr lang="zh-CN" altLang="en-US" sz="1800" b="0" kern="0">
                <a:latin typeface="+mn-ea"/>
                <a:sym typeface="Symbol" panose="05050102010706020507" pitchFamily="18" charset="2"/>
              </a:rPr>
              <a:t>块</a:t>
            </a:r>
            <a:r>
              <a:rPr lang="en-US" altLang="zh-CN" sz="1800" b="0" kern="0">
                <a:latin typeface="+mn-ea"/>
                <a:sym typeface="Symbol" panose="05050102010706020507" pitchFamily="18" charset="2"/>
              </a:rPr>
              <a:t>,</a:t>
            </a:r>
            <a:r>
              <a:rPr lang="zh-CN" altLang="en-US" sz="1800" b="0" kern="0">
                <a:latin typeface="+mn-ea"/>
                <a:sym typeface="Symbol" panose="05050102010706020507" pitchFamily="18" charset="2"/>
              </a:rPr>
              <a:t>它们在</a:t>
            </a:r>
            <a:r>
              <a:rPr lang="en-US" altLang="zh-CN" sz="1800" b="0" kern="0">
                <a:latin typeface="+mn-ea"/>
                <a:sym typeface="Symbol" panose="05050102010706020507" pitchFamily="18" charset="2"/>
              </a:rPr>
              <a:t>SHA-1</a:t>
            </a:r>
            <a:r>
              <a:rPr lang="zh-CN" altLang="en-US" sz="1800" b="0" kern="0">
                <a:latin typeface="+mn-ea"/>
                <a:sym typeface="Symbol" panose="05050102010706020507" pitchFamily="18" charset="2"/>
              </a:rPr>
              <a:t>计算下产生相同的“</a:t>
            </a:r>
            <a:r>
              <a:rPr lang="en-US" altLang="zh-CN" sz="1800" b="0" kern="0">
                <a:latin typeface="+mn-ea"/>
                <a:sym typeface="Symbol" panose="05050102010706020507" pitchFamily="18" charset="2"/>
              </a:rPr>
              <a:t>hash”</a:t>
            </a:r>
          </a:p>
          <a:p>
            <a:pPr defTabSz="914400">
              <a:lnSpc>
                <a:spcPct val="150000"/>
              </a:lnSpc>
              <a:buClr>
                <a:srgbClr val="C00000"/>
              </a:buClr>
              <a:buFont typeface="Wingdings" panose="05000000000000000000" pitchFamily="2" charset="2"/>
              <a:buChar char="q"/>
            </a:pPr>
            <a:r>
              <a:rPr lang="zh-CN" altLang="en-US" sz="1800" b="0" kern="0">
                <a:latin typeface="+mn-ea"/>
                <a:sym typeface="Symbol" panose="05050102010706020507" pitchFamily="18" charset="2"/>
              </a:rPr>
              <a:t>速度慢于</a:t>
            </a:r>
            <a:r>
              <a:rPr lang="en-US" altLang="zh-CN" sz="1800" b="0" kern="0">
                <a:latin typeface="+mn-ea"/>
                <a:sym typeface="Symbol" panose="05050102010706020507" pitchFamily="18" charset="2"/>
              </a:rPr>
              <a:t>MD5</a:t>
            </a:r>
          </a:p>
          <a:p>
            <a:pPr defTabSz="914400">
              <a:lnSpc>
                <a:spcPct val="150000"/>
              </a:lnSpc>
              <a:buClr>
                <a:srgbClr val="C00000"/>
              </a:buClr>
              <a:buFont typeface="Wingdings" panose="05000000000000000000" pitchFamily="2" charset="2"/>
              <a:buChar char="q"/>
            </a:pPr>
            <a:r>
              <a:rPr lang="zh-CN" altLang="en-US" sz="1800" b="0" kern="0">
                <a:latin typeface="+mn-ea"/>
                <a:sym typeface="Symbol" panose="05050102010706020507" pitchFamily="18" charset="2"/>
              </a:rPr>
              <a:t>安全性优于</a:t>
            </a:r>
            <a:r>
              <a:rPr lang="en-US" altLang="zh-CN" sz="1800" b="0" kern="0">
                <a:latin typeface="+mn-ea"/>
                <a:sym typeface="Symbol" panose="05050102010706020507" pitchFamily="18" charset="2"/>
              </a:rPr>
              <a:t>MD5</a:t>
            </a:r>
            <a:endParaRPr lang="en-US" altLang="zh-CN" sz="1800" b="0" kern="0" dirty="0">
              <a:latin typeface="+mn-ea"/>
              <a:sym typeface="Symbol" panose="05050102010706020507" pitchFamily="18" charset="2"/>
            </a:endParaRPr>
          </a:p>
        </p:txBody>
      </p:sp>
      <p:sp>
        <p:nvSpPr>
          <p:cNvPr id="5" name="矩形 4">
            <a:extLst>
              <a:ext uri="{FF2B5EF4-FFF2-40B4-BE49-F238E27FC236}">
                <a16:creationId xmlns:a16="http://schemas.microsoft.com/office/drawing/2014/main" id="{94A6B1E9-5677-4473-B09E-E3525FC44EBF}"/>
              </a:ext>
            </a:extLst>
          </p:cNvPr>
          <p:cNvSpPr/>
          <p:nvPr/>
        </p:nvSpPr>
        <p:spPr>
          <a:xfrm>
            <a:off x="814463" y="1372672"/>
            <a:ext cx="1685077" cy="369332"/>
          </a:xfrm>
          <a:prstGeom prst="rect">
            <a:avLst/>
          </a:prstGeom>
          <a:solidFill>
            <a:srgbClr val="C00000"/>
          </a:solidFill>
        </p:spPr>
        <p:txBody>
          <a:bodyPr wrap="none">
            <a:spAutoFit/>
          </a:bodyPr>
          <a:lstStyle/>
          <a:p>
            <a:r>
              <a:rPr lang="en-US" altLang="zh-CN" dirty="0">
                <a:solidFill>
                  <a:schemeClr val="bg1"/>
                </a:solidFill>
                <a:latin typeface="+mn-ea"/>
              </a:rPr>
              <a:t>SHA-1</a:t>
            </a:r>
            <a:r>
              <a:rPr lang="zh-CN" altLang="en-US" dirty="0">
                <a:solidFill>
                  <a:schemeClr val="bg1"/>
                </a:solidFill>
                <a:latin typeface="+mn-ea"/>
              </a:rPr>
              <a:t>算法结论</a:t>
            </a:r>
          </a:p>
        </p:txBody>
      </p:sp>
    </p:spTree>
    <p:extLst>
      <p:ext uri="{BB962C8B-B14F-4D97-AF65-F5344CB8AC3E}">
        <p14:creationId xmlns:p14="http://schemas.microsoft.com/office/powerpoint/2010/main" val="7451998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81187" y="227807"/>
            <a:ext cx="5280025" cy="522288"/>
          </a:xfrm>
          <a:prstGeom prst="rect">
            <a:avLst/>
          </a:prstGeom>
          <a:noFill/>
        </p:spPr>
        <p:txBody>
          <a:bodyPr>
            <a:spAutoFit/>
          </a:bodyPr>
          <a:lstStyle/>
          <a:p>
            <a:pPr marL="457200" marR="0" lvl="1" indent="0" algn="ctr" defTabSz="4572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第</a:t>
            </a:r>
            <a:r>
              <a:rPr kumimoji="0" lang="en-US" altLang="zh-CN" sz="28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4</a:t>
            </a:r>
            <a:r>
              <a:rPr kumimoji="0" lang="zh-CN" altLang="en-US" sz="28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章 认证技术基础</a:t>
            </a:r>
            <a:endParaRPr kumimoji="0" lang="en-US" altLang="zh-CN" sz="28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endParaRPr>
          </a:p>
        </p:txBody>
      </p:sp>
      <p:sp>
        <p:nvSpPr>
          <p:cNvPr id="3" name="文本框 2"/>
          <p:cNvSpPr txBox="1">
            <a:spLocks noChangeArrowheads="1"/>
          </p:cNvSpPr>
          <p:nvPr/>
        </p:nvSpPr>
        <p:spPr bwMode="auto">
          <a:xfrm>
            <a:off x="3466306" y="3248819"/>
            <a:ext cx="275589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lvl="0">
              <a:spcBef>
                <a:spcPct val="0"/>
              </a:spcBef>
              <a:buClrTx/>
              <a:buNone/>
            </a:pPr>
            <a:r>
              <a:rPr kumimoji="0" lang="en-US" altLang="zh-CN"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4.3 </a:t>
            </a:r>
            <a:r>
              <a:rPr lang="zh-CN" altLang="en-US" sz="2400" dirty="0">
                <a:solidFill>
                  <a:prstClr val="black"/>
                </a:solidFill>
              </a:rPr>
              <a:t>数字签名技术</a:t>
            </a:r>
            <a:endParaRPr kumimoji="0" lang="zh-CN" altLang="en-US"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endParaRPr>
          </a:p>
        </p:txBody>
      </p:sp>
      <p:sp>
        <p:nvSpPr>
          <p:cNvPr id="21508" name="文本框 3"/>
          <p:cNvSpPr txBox="1">
            <a:spLocks noChangeArrowheads="1"/>
          </p:cNvSpPr>
          <p:nvPr/>
        </p:nvSpPr>
        <p:spPr bwMode="auto">
          <a:xfrm>
            <a:off x="3466306" y="1777231"/>
            <a:ext cx="275589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marL="0" marR="0" lvl="0" indent="0" algn="l" defTabSz="457200" rtl="0" eaLnBrk="1" fontAlgn="auto" latinLnBrk="0" hangingPunct="1">
              <a:lnSpc>
                <a:spcPct val="100000"/>
              </a:lnSpc>
              <a:spcBef>
                <a:spcPct val="0"/>
              </a:spcBef>
              <a:spcAft>
                <a:spcPts val="0"/>
              </a:spcAft>
              <a:buClrTx/>
              <a:buSzTx/>
              <a:buFont typeface="Wingdings 3" panose="05040102010807070707" pitchFamily="18" charset="2"/>
              <a:buNone/>
              <a:tabLst/>
              <a:defRPr/>
            </a:pPr>
            <a:r>
              <a:rPr kumimoji="0" lang="en-US" altLang="zh-CN"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4.1 </a:t>
            </a:r>
            <a:r>
              <a:rPr kumimoji="0" lang="zh-CN" altLang="en-US"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概述</a:t>
            </a:r>
          </a:p>
        </p:txBody>
      </p:sp>
      <p:sp>
        <p:nvSpPr>
          <p:cNvPr id="10" name="文本框 9">
            <a:extLst>
              <a:ext uri="{FF2B5EF4-FFF2-40B4-BE49-F238E27FC236}">
                <a16:creationId xmlns:a16="http://schemas.microsoft.com/office/drawing/2014/main" id="{6EA18493-A0F6-4D58-B5CF-141D0D09D065}"/>
              </a:ext>
            </a:extLst>
          </p:cNvPr>
          <p:cNvSpPr txBox="1">
            <a:spLocks noChangeArrowheads="1"/>
          </p:cNvSpPr>
          <p:nvPr/>
        </p:nvSpPr>
        <p:spPr bwMode="auto">
          <a:xfrm>
            <a:off x="3466306" y="3984613"/>
            <a:ext cx="2755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4.4 </a:t>
            </a:r>
            <a:r>
              <a:rPr kumimoji="0" lang="zh-CN" altLang="en-US"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身份认证技术</a:t>
            </a:r>
          </a:p>
        </p:txBody>
      </p:sp>
      <p:sp>
        <p:nvSpPr>
          <p:cNvPr id="12" name="文本框 11">
            <a:extLst>
              <a:ext uri="{FF2B5EF4-FFF2-40B4-BE49-F238E27FC236}">
                <a16:creationId xmlns:a16="http://schemas.microsoft.com/office/drawing/2014/main" id="{D26EFD5C-6529-4089-9FF4-FF21EDC877BE}"/>
              </a:ext>
            </a:extLst>
          </p:cNvPr>
          <p:cNvSpPr txBox="1">
            <a:spLocks noChangeArrowheads="1"/>
          </p:cNvSpPr>
          <p:nvPr/>
        </p:nvSpPr>
        <p:spPr bwMode="auto">
          <a:xfrm>
            <a:off x="3466306" y="2513025"/>
            <a:ext cx="2755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4.2 </a:t>
            </a:r>
            <a:r>
              <a:rPr kumimoji="0" lang="zh-CN" altLang="en-US"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消息认证技术</a:t>
            </a:r>
          </a:p>
        </p:txBody>
      </p:sp>
    </p:spTree>
    <p:extLst>
      <p:ext uri="{BB962C8B-B14F-4D97-AF65-F5344CB8AC3E}">
        <p14:creationId xmlns:p14="http://schemas.microsoft.com/office/powerpoint/2010/main" val="3335525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
                                        </p:tgtEl>
                                        <p:attrNameLst>
                                          <p:attrName>fillcolor</p:attrName>
                                        </p:attrNameLst>
                                      </p:cBhvr>
                                      <p:to>
                                        <a:srgbClr val="A53010"/>
                                      </p:to>
                                    </p:animClr>
                                    <p:set>
                                      <p:cBhvr>
                                        <p:cTn id="7" dur="2000" fill="hold"/>
                                        <p:tgtEl>
                                          <p:spTgt spid="3"/>
                                        </p:tgtEl>
                                        <p:attrNameLst>
                                          <p:attrName>fill.type</p:attrName>
                                        </p:attrNameLst>
                                      </p:cBhvr>
                                      <p:to>
                                        <p:strVal val="solid"/>
                                      </p:to>
                                    </p:set>
                                    <p:set>
                                      <p:cBhvr>
                                        <p:cTn id="8" dur="2000" fill="hold"/>
                                        <p:tgtEl>
                                          <p:spTgt spid="3"/>
                                        </p:tgtEl>
                                        <p:attrNameLst>
                                          <p:attrName>fill.on</p:attrName>
                                        </p:attrNameLst>
                                      </p:cBhvr>
                                      <p:to>
                                        <p:strVal val="true"/>
                                      </p:to>
                                    </p:set>
                                  </p:childTnLst>
                                </p:cTn>
                              </p:par>
                              <p:par>
                                <p:cTn id="9" presetID="3" presetClass="emph" presetSubtype="2" fill="hold" grpId="0" nodeType="withEffect">
                                  <p:stCondLst>
                                    <p:cond delay="0"/>
                                  </p:stCondLst>
                                  <p:childTnLst>
                                    <p:animClr clrSpc="rgb" dir="cw">
                                      <p:cBhvr override="childStyle">
                                        <p:cTn id="10" dur="2000" fill="hold"/>
                                        <p:tgtEl>
                                          <p:spTgt spid="3"/>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75E8582A-F4F4-4907-89B4-E111EB045725}"/>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4.3 </a:t>
            </a:r>
            <a:r>
              <a:rPr lang="zh-CN" altLang="en-US" sz="2800" dirty="0">
                <a:latin typeface="+mn-ea"/>
              </a:rPr>
              <a:t>数字签名技术</a:t>
            </a:r>
          </a:p>
        </p:txBody>
      </p:sp>
      <p:sp>
        <p:nvSpPr>
          <p:cNvPr id="4" name="Rectangle 3">
            <a:extLst>
              <a:ext uri="{FF2B5EF4-FFF2-40B4-BE49-F238E27FC236}">
                <a16:creationId xmlns:a16="http://schemas.microsoft.com/office/drawing/2014/main" id="{E311779E-FF37-4DBF-A710-0B0B92318108}"/>
              </a:ext>
            </a:extLst>
          </p:cNvPr>
          <p:cNvSpPr txBox="1">
            <a:spLocks noChangeArrowheads="1"/>
          </p:cNvSpPr>
          <p:nvPr/>
        </p:nvSpPr>
        <p:spPr bwMode="gray">
          <a:xfrm>
            <a:off x="909637" y="1876425"/>
            <a:ext cx="7324725" cy="1457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marL="0" marR="0" lvl="0" indent="0" algn="l" defTabSz="914400" rtl="0" eaLnBrk="1" fontAlgn="base" latinLnBrk="0" hangingPunct="1">
              <a:lnSpc>
                <a:spcPct val="100000"/>
              </a:lnSpc>
              <a:spcBef>
                <a:spcPct val="20000"/>
              </a:spcBef>
              <a:spcAft>
                <a:spcPct val="0"/>
              </a:spcAft>
              <a:buClr>
                <a:srgbClr val="4D4D4D"/>
              </a:buClr>
              <a:buSzTx/>
              <a:buNone/>
              <a:tabLst/>
              <a:defRPr/>
            </a:pPr>
            <a:r>
              <a:rPr kumimoji="0" lang="en-US" altLang="zh-CN" sz="1800" b="0" i="0" u="none" strike="noStrike" kern="0" cap="none" spc="0" normalizeH="0" baseline="0" noProof="0" dirty="0">
                <a:ln>
                  <a:noFill/>
                </a:ln>
                <a:solidFill>
                  <a:srgbClr val="4D4D4D"/>
                </a:solidFill>
                <a:effectLst/>
                <a:uLnTx/>
                <a:uFillTx/>
                <a:latin typeface="+mn-ea"/>
              </a:rPr>
              <a:t>Bob</a:t>
            </a:r>
            <a:r>
              <a:rPr kumimoji="0" lang="zh-CN" altLang="en-US" sz="1800" b="0" i="0" u="none" strike="noStrike" kern="0" cap="none" spc="0" normalizeH="0" baseline="0" noProof="0" dirty="0">
                <a:ln>
                  <a:noFill/>
                </a:ln>
                <a:solidFill>
                  <a:srgbClr val="4D4D4D"/>
                </a:solidFill>
                <a:effectLst/>
                <a:uLnTx/>
                <a:uFillTx/>
                <a:latin typeface="+mn-ea"/>
              </a:rPr>
              <a:t>可以伪造一条消息并称该消息发自</a:t>
            </a:r>
            <a:r>
              <a:rPr kumimoji="0" lang="en-US" altLang="zh-CN" sz="1800" b="0" i="0" u="none" strike="noStrike" kern="0" cap="none" spc="0" normalizeH="0" baseline="0" noProof="0" dirty="0">
                <a:ln>
                  <a:noFill/>
                </a:ln>
                <a:solidFill>
                  <a:srgbClr val="4D4D4D"/>
                </a:solidFill>
                <a:effectLst/>
                <a:uLnTx/>
                <a:uFillTx/>
                <a:latin typeface="+mn-ea"/>
              </a:rPr>
              <a:t>Alice</a:t>
            </a:r>
          </a:p>
          <a:p>
            <a:pPr marL="742950" marR="0" lvl="1" indent="-285750" algn="l"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zh-CN" altLang="en-US" sz="1800" b="1" i="0" u="none" strike="noStrike" kern="0" cap="none" spc="0" normalizeH="0" baseline="0" noProof="0" dirty="0">
                <a:ln>
                  <a:noFill/>
                </a:ln>
                <a:solidFill>
                  <a:srgbClr val="4D4D4D"/>
                </a:solidFill>
                <a:effectLst/>
                <a:uLnTx/>
                <a:uFillTx/>
                <a:latin typeface="+mn-ea"/>
              </a:rPr>
              <a:t>使用</a:t>
            </a:r>
            <a:r>
              <a:rPr kumimoji="0" lang="en-US" altLang="zh-CN" sz="1800" b="1" i="0" u="none" strike="noStrike" kern="0" cap="none" spc="0" normalizeH="0" baseline="0" noProof="0" dirty="0">
                <a:ln>
                  <a:noFill/>
                </a:ln>
                <a:solidFill>
                  <a:srgbClr val="4D4D4D"/>
                </a:solidFill>
                <a:effectLst/>
                <a:uLnTx/>
                <a:uFillTx/>
                <a:latin typeface="+mn-ea"/>
              </a:rPr>
              <a:t>Bob</a:t>
            </a:r>
            <a:r>
              <a:rPr kumimoji="0" lang="zh-CN" altLang="en-US" sz="1800" b="1" i="0" u="none" strike="noStrike" kern="0" cap="none" spc="0" normalizeH="0" baseline="0" noProof="0" dirty="0">
                <a:ln>
                  <a:noFill/>
                </a:ln>
                <a:solidFill>
                  <a:srgbClr val="4D4D4D"/>
                </a:solidFill>
                <a:effectLst/>
                <a:uLnTx/>
                <a:uFillTx/>
                <a:latin typeface="+mn-ea"/>
              </a:rPr>
              <a:t>和</a:t>
            </a:r>
            <a:r>
              <a:rPr kumimoji="0" lang="en-US" altLang="zh-CN" sz="1800" b="1" i="0" u="none" strike="noStrike" kern="0" cap="none" spc="0" normalizeH="0" baseline="0" noProof="0" dirty="0">
                <a:ln>
                  <a:noFill/>
                </a:ln>
                <a:solidFill>
                  <a:srgbClr val="4D4D4D"/>
                </a:solidFill>
                <a:effectLst/>
                <a:uLnTx/>
                <a:uFillTx/>
                <a:latin typeface="+mn-ea"/>
              </a:rPr>
              <a:t>Alice</a:t>
            </a:r>
            <a:r>
              <a:rPr kumimoji="0" lang="zh-CN" altLang="en-US" sz="1800" b="1" i="0" u="none" strike="noStrike" kern="0" cap="none" spc="0" normalizeH="0" baseline="0" noProof="0" dirty="0">
                <a:ln>
                  <a:noFill/>
                </a:ln>
                <a:solidFill>
                  <a:srgbClr val="4D4D4D"/>
                </a:solidFill>
                <a:effectLst/>
                <a:uLnTx/>
                <a:uFillTx/>
                <a:latin typeface="+mn-ea"/>
              </a:rPr>
              <a:t>共享的密钥产生认证码，并附于消息之后</a:t>
            </a:r>
          </a:p>
          <a:p>
            <a:pPr marL="0" marR="0" lvl="0" indent="0" algn="l" defTabSz="914400" rtl="0" eaLnBrk="1" fontAlgn="base" latinLnBrk="0" hangingPunct="1">
              <a:lnSpc>
                <a:spcPct val="100000"/>
              </a:lnSpc>
              <a:spcBef>
                <a:spcPct val="20000"/>
              </a:spcBef>
              <a:spcAft>
                <a:spcPct val="0"/>
              </a:spcAft>
              <a:buClr>
                <a:srgbClr val="4D4D4D"/>
              </a:buClr>
              <a:buSzTx/>
              <a:buNone/>
              <a:tabLst/>
              <a:defRPr/>
            </a:pPr>
            <a:r>
              <a:rPr kumimoji="0" lang="en-US" altLang="zh-CN" sz="1800" b="0" i="0" u="none" strike="noStrike" kern="0" cap="none" spc="0" normalizeH="0" baseline="0" noProof="0" dirty="0">
                <a:ln>
                  <a:noFill/>
                </a:ln>
                <a:solidFill>
                  <a:srgbClr val="4D4D4D"/>
                </a:solidFill>
                <a:effectLst/>
                <a:uLnTx/>
                <a:uFillTx/>
                <a:latin typeface="+mn-ea"/>
              </a:rPr>
              <a:t>Alice</a:t>
            </a:r>
            <a:r>
              <a:rPr kumimoji="0" lang="zh-CN" altLang="en-US" sz="1800" b="0" i="0" u="none" strike="noStrike" kern="0" cap="none" spc="0" normalizeH="0" baseline="0" noProof="0" dirty="0">
                <a:ln>
                  <a:noFill/>
                </a:ln>
                <a:solidFill>
                  <a:srgbClr val="4D4D4D"/>
                </a:solidFill>
                <a:effectLst/>
                <a:uLnTx/>
                <a:uFillTx/>
                <a:latin typeface="+mn-ea"/>
              </a:rPr>
              <a:t>可以否认曾发送某条消息</a:t>
            </a:r>
          </a:p>
          <a:p>
            <a:pPr marL="742950" marR="0" lvl="1" indent="-285750" algn="l"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zh-CN" altLang="en-US" sz="1800" b="1" i="0" u="none" strike="noStrike" kern="0" cap="none" spc="0" normalizeH="0" baseline="0" noProof="0" dirty="0">
                <a:ln>
                  <a:noFill/>
                </a:ln>
                <a:solidFill>
                  <a:srgbClr val="4D4D4D"/>
                </a:solidFill>
                <a:effectLst/>
                <a:uLnTx/>
                <a:uFillTx/>
                <a:latin typeface="+mn-ea"/>
              </a:rPr>
              <a:t>因为</a:t>
            </a:r>
            <a:r>
              <a:rPr kumimoji="0" lang="en-US" altLang="zh-CN" sz="1800" b="1" i="0" u="none" strike="noStrike" kern="0" cap="none" spc="0" normalizeH="0" baseline="0" noProof="0" dirty="0">
                <a:ln>
                  <a:noFill/>
                </a:ln>
                <a:solidFill>
                  <a:srgbClr val="4D4D4D"/>
                </a:solidFill>
                <a:effectLst/>
                <a:uLnTx/>
                <a:uFillTx/>
                <a:latin typeface="+mn-ea"/>
              </a:rPr>
              <a:t>Bob</a:t>
            </a:r>
            <a:r>
              <a:rPr kumimoji="0" lang="zh-CN" altLang="en-US" sz="1800" b="1" i="0" u="none" strike="noStrike" kern="0" cap="none" spc="0" normalizeH="0" baseline="0" noProof="0" dirty="0">
                <a:ln>
                  <a:noFill/>
                </a:ln>
                <a:solidFill>
                  <a:srgbClr val="4D4D4D"/>
                </a:solidFill>
                <a:effectLst/>
                <a:uLnTx/>
                <a:uFillTx/>
                <a:latin typeface="+mn-ea"/>
              </a:rPr>
              <a:t>可以伪造，所以无法证明</a:t>
            </a:r>
            <a:r>
              <a:rPr kumimoji="0" lang="en-US" altLang="zh-CN" sz="1800" b="1" i="0" u="none" strike="noStrike" kern="0" cap="none" spc="0" normalizeH="0" baseline="0" noProof="0" dirty="0">
                <a:ln>
                  <a:noFill/>
                </a:ln>
                <a:solidFill>
                  <a:srgbClr val="4D4D4D"/>
                </a:solidFill>
                <a:effectLst/>
                <a:uLnTx/>
                <a:uFillTx/>
                <a:latin typeface="+mn-ea"/>
              </a:rPr>
              <a:t>Alice</a:t>
            </a:r>
            <a:r>
              <a:rPr kumimoji="0" lang="zh-CN" altLang="en-US" sz="1800" b="1" i="0" u="none" strike="noStrike" kern="0" cap="none" spc="0" normalizeH="0" baseline="0" noProof="0" dirty="0">
                <a:ln>
                  <a:noFill/>
                </a:ln>
                <a:solidFill>
                  <a:srgbClr val="4D4D4D"/>
                </a:solidFill>
                <a:effectLst/>
                <a:uLnTx/>
                <a:uFillTx/>
                <a:latin typeface="+mn-ea"/>
              </a:rPr>
              <a:t>确实发送过消息</a:t>
            </a:r>
          </a:p>
        </p:txBody>
      </p:sp>
      <p:sp>
        <p:nvSpPr>
          <p:cNvPr id="5" name="矩形 4">
            <a:extLst>
              <a:ext uri="{FF2B5EF4-FFF2-40B4-BE49-F238E27FC236}">
                <a16:creationId xmlns:a16="http://schemas.microsoft.com/office/drawing/2014/main" id="{54613E6C-859A-4C00-B7A6-E1796D1608B3}"/>
              </a:ext>
            </a:extLst>
          </p:cNvPr>
          <p:cNvSpPr/>
          <p:nvPr/>
        </p:nvSpPr>
        <p:spPr>
          <a:xfrm>
            <a:off x="909637" y="1271349"/>
            <a:ext cx="2031325" cy="369332"/>
          </a:xfrm>
          <a:prstGeom prst="rect">
            <a:avLst/>
          </a:prstGeom>
        </p:spPr>
        <p:txBody>
          <a:bodyPr wrap="none">
            <a:spAutoFit/>
          </a:bodyPr>
          <a:lstStyle/>
          <a:p>
            <a:r>
              <a:rPr lang="zh-CN" altLang="en-US" dirty="0"/>
              <a:t>一、考虑两种情形</a:t>
            </a:r>
          </a:p>
        </p:txBody>
      </p:sp>
      <p:sp>
        <p:nvSpPr>
          <p:cNvPr id="6" name="Rectangle 3">
            <a:extLst>
              <a:ext uri="{FF2B5EF4-FFF2-40B4-BE49-F238E27FC236}">
                <a16:creationId xmlns:a16="http://schemas.microsoft.com/office/drawing/2014/main" id="{4280FC87-669E-4933-A308-0942B1EE43ED}"/>
              </a:ext>
            </a:extLst>
          </p:cNvPr>
          <p:cNvSpPr txBox="1">
            <a:spLocks noChangeArrowheads="1"/>
          </p:cNvSpPr>
          <p:nvPr/>
        </p:nvSpPr>
        <p:spPr bwMode="gray">
          <a:xfrm>
            <a:off x="909637" y="4194958"/>
            <a:ext cx="8382000" cy="20026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marL="0" marR="0" lvl="0" indent="0" algn="l" defTabSz="914400" rtl="0" eaLnBrk="1" fontAlgn="base" latinLnBrk="0" hangingPunct="1">
              <a:lnSpc>
                <a:spcPct val="100000"/>
              </a:lnSpc>
              <a:spcBef>
                <a:spcPct val="20000"/>
              </a:spcBef>
              <a:spcAft>
                <a:spcPct val="0"/>
              </a:spcAft>
              <a:buClr>
                <a:srgbClr val="4D4D4D"/>
              </a:buClr>
              <a:buSzTx/>
              <a:buNone/>
              <a:tabLst/>
              <a:defRPr/>
            </a:pPr>
            <a:r>
              <a:rPr kumimoji="0" lang="zh-CN" altLang="en-US" sz="1800" b="1" i="0" u="none" strike="noStrike" kern="0" cap="none" spc="0" normalizeH="0" baseline="0" noProof="0" dirty="0">
                <a:ln>
                  <a:noFill/>
                </a:ln>
                <a:solidFill>
                  <a:srgbClr val="4D4D4D"/>
                </a:solidFill>
                <a:effectLst/>
                <a:uLnTx/>
                <a:uFillTx/>
                <a:latin typeface="+mn-ea"/>
              </a:rPr>
              <a:t>当通信双方发生了下列情况时，数字签名技术必须能够解决引发的争端：</a:t>
            </a:r>
          </a:p>
          <a:p>
            <a:pPr marL="742950" marR="0" lvl="1" indent="-285750" algn="l"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zh-CN" altLang="en-US" sz="1800" b="0" i="0" u="none" strike="noStrike" kern="0" cap="none" spc="0" normalizeH="0" baseline="0" noProof="0" dirty="0">
                <a:ln>
                  <a:noFill/>
                </a:ln>
                <a:solidFill>
                  <a:srgbClr val="347436"/>
                </a:solidFill>
                <a:effectLst/>
                <a:uLnTx/>
                <a:uFillTx/>
                <a:latin typeface="+mn-ea"/>
              </a:rPr>
              <a:t>否认</a:t>
            </a:r>
            <a:r>
              <a:rPr kumimoji="0" lang="zh-CN" altLang="en-US" sz="1800" b="0" i="0" u="none" strike="noStrike" kern="0" cap="none" spc="0" normalizeH="0" baseline="0" noProof="0" dirty="0">
                <a:ln>
                  <a:noFill/>
                </a:ln>
                <a:solidFill>
                  <a:srgbClr val="4D4D4D"/>
                </a:solidFill>
                <a:effectLst/>
                <a:uLnTx/>
                <a:uFillTx/>
                <a:latin typeface="+mn-ea"/>
              </a:rPr>
              <a:t>：发送方不承认自己发送过某一报文。</a:t>
            </a:r>
          </a:p>
          <a:p>
            <a:pPr marL="742950" marR="0" lvl="1" indent="-285750" algn="l"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zh-CN" altLang="en-US" sz="1800" b="0" i="0" u="none" strike="noStrike" kern="0" cap="none" spc="0" normalizeH="0" baseline="0" noProof="0" dirty="0">
                <a:ln>
                  <a:noFill/>
                </a:ln>
                <a:solidFill>
                  <a:srgbClr val="347436"/>
                </a:solidFill>
                <a:effectLst/>
                <a:uLnTx/>
                <a:uFillTx/>
                <a:latin typeface="+mn-ea"/>
              </a:rPr>
              <a:t>伪造</a:t>
            </a:r>
            <a:r>
              <a:rPr kumimoji="0" lang="zh-CN" altLang="en-US" sz="1800" b="0" i="0" u="none" strike="noStrike" kern="0" cap="none" spc="0" normalizeH="0" baseline="0" noProof="0" dirty="0">
                <a:ln>
                  <a:noFill/>
                </a:ln>
                <a:solidFill>
                  <a:srgbClr val="4D4D4D"/>
                </a:solidFill>
                <a:effectLst/>
                <a:uLnTx/>
                <a:uFillTx/>
                <a:latin typeface="+mn-ea"/>
              </a:rPr>
              <a:t>：接收方自己伪造一份报文，并声称它来自发送方。</a:t>
            </a:r>
          </a:p>
          <a:p>
            <a:pPr marL="742950" marR="0" lvl="1" indent="-285750" algn="l"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zh-CN" altLang="en-US" sz="1800" b="0" i="0" u="none" strike="noStrike" kern="0" cap="none" spc="0" normalizeH="0" baseline="0" noProof="0" dirty="0">
                <a:ln>
                  <a:noFill/>
                </a:ln>
                <a:solidFill>
                  <a:srgbClr val="347436"/>
                </a:solidFill>
                <a:effectLst/>
                <a:uLnTx/>
                <a:uFillTx/>
                <a:latin typeface="+mn-ea"/>
              </a:rPr>
              <a:t>冒充</a:t>
            </a:r>
            <a:r>
              <a:rPr kumimoji="0" lang="zh-CN" altLang="en-US" sz="1800" b="0" i="0" u="none" strike="noStrike" kern="0" cap="none" spc="0" normalizeH="0" baseline="0" noProof="0" dirty="0">
                <a:ln>
                  <a:noFill/>
                </a:ln>
                <a:solidFill>
                  <a:srgbClr val="4D4D4D"/>
                </a:solidFill>
                <a:effectLst/>
                <a:uLnTx/>
                <a:uFillTx/>
                <a:latin typeface="+mn-ea"/>
              </a:rPr>
              <a:t>：网络上的某个用户冒充另一个用户接收或发送报文。</a:t>
            </a:r>
          </a:p>
          <a:p>
            <a:pPr marL="742950" marR="0" lvl="1" indent="-285750" algn="l"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zh-CN" altLang="en-US" sz="1800" b="0" i="0" u="none" strike="noStrike" kern="0" cap="none" spc="0" normalizeH="0" baseline="0" noProof="0" dirty="0">
                <a:ln>
                  <a:noFill/>
                </a:ln>
                <a:solidFill>
                  <a:srgbClr val="347436"/>
                </a:solidFill>
                <a:effectLst/>
                <a:uLnTx/>
                <a:uFillTx/>
                <a:latin typeface="+mn-ea"/>
              </a:rPr>
              <a:t>篡改</a:t>
            </a:r>
            <a:r>
              <a:rPr kumimoji="0" lang="zh-CN" altLang="en-US" sz="1800" b="0" i="0" u="none" strike="noStrike" kern="0" cap="none" spc="0" normalizeH="0" baseline="0" noProof="0" dirty="0">
                <a:ln>
                  <a:noFill/>
                </a:ln>
                <a:solidFill>
                  <a:srgbClr val="4D4D4D"/>
                </a:solidFill>
                <a:effectLst/>
                <a:uLnTx/>
                <a:uFillTx/>
                <a:latin typeface="+mn-ea"/>
              </a:rPr>
              <a:t>：接收方对收到的信息进行篡改。</a:t>
            </a:r>
          </a:p>
          <a:p>
            <a:pPr marL="342900" marR="0" lvl="0" indent="-342900" algn="l"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None/>
              <a:tabLst/>
              <a:defRPr/>
            </a:pPr>
            <a:endParaRPr kumimoji="0" lang="en-US" altLang="zh-CN" sz="1800" b="1" i="0" u="none" strike="noStrike" kern="0" cap="none" spc="0" normalizeH="0" baseline="0" noProof="0" dirty="0">
              <a:ln>
                <a:noFill/>
              </a:ln>
              <a:solidFill>
                <a:srgbClr val="4D4D4D"/>
              </a:solidFill>
              <a:effectLst/>
              <a:uLnTx/>
              <a:uFillTx/>
              <a:latin typeface="+mn-ea"/>
            </a:endParaRPr>
          </a:p>
        </p:txBody>
      </p:sp>
      <p:sp>
        <p:nvSpPr>
          <p:cNvPr id="2" name="矩形 1">
            <a:extLst>
              <a:ext uri="{FF2B5EF4-FFF2-40B4-BE49-F238E27FC236}">
                <a16:creationId xmlns:a16="http://schemas.microsoft.com/office/drawing/2014/main" id="{CCC9580C-4DF9-4EB3-B83C-256FF28DC928}"/>
              </a:ext>
            </a:extLst>
          </p:cNvPr>
          <p:cNvSpPr/>
          <p:nvPr/>
        </p:nvSpPr>
        <p:spPr>
          <a:xfrm>
            <a:off x="909637" y="3580025"/>
            <a:ext cx="3727302" cy="369332"/>
          </a:xfrm>
          <a:prstGeom prst="rect">
            <a:avLst/>
          </a:prstGeom>
        </p:spPr>
        <p:txBody>
          <a:bodyPr wrap="none">
            <a:spAutoFit/>
          </a:bodyPr>
          <a:lstStyle/>
          <a:p>
            <a:pPr marL="285750" lvl="0" indent="-285750" defTabSz="914400" fontAlgn="base">
              <a:spcBef>
                <a:spcPct val="20000"/>
              </a:spcBef>
              <a:spcAft>
                <a:spcPct val="0"/>
              </a:spcAft>
              <a:buClr>
                <a:srgbClr val="C00000"/>
              </a:buClr>
              <a:buFont typeface="Wingdings" panose="05000000000000000000" pitchFamily="2" charset="2"/>
              <a:buChar char="q"/>
              <a:defRPr/>
            </a:pPr>
            <a:r>
              <a:rPr lang="zh-CN" altLang="en-US" b="1" kern="0" dirty="0">
                <a:solidFill>
                  <a:srgbClr val="4D4D4D"/>
                </a:solidFill>
                <a:latin typeface="+mn-ea"/>
              </a:rPr>
              <a:t>最吸引人的解决方案是</a:t>
            </a:r>
            <a:r>
              <a:rPr lang="zh-CN" altLang="en-US" b="1" kern="0" dirty="0">
                <a:solidFill>
                  <a:srgbClr val="347436"/>
                </a:solidFill>
                <a:latin typeface="+mn-ea"/>
              </a:rPr>
              <a:t>数字签名</a:t>
            </a:r>
            <a:endParaRPr lang="zh-CN" altLang="en-US" kern="0" dirty="0">
              <a:solidFill>
                <a:srgbClr val="4D4D4D"/>
              </a:solidFill>
              <a:latin typeface="+mn-ea"/>
            </a:endParaRPr>
          </a:p>
        </p:txBody>
      </p:sp>
    </p:spTree>
    <p:extLst>
      <p:ext uri="{BB962C8B-B14F-4D97-AF65-F5344CB8AC3E}">
        <p14:creationId xmlns:p14="http://schemas.microsoft.com/office/powerpoint/2010/main" val="30346231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E6ED215-7CC3-4A77-B0DB-BD7FDDB473D0}"/>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4.3 </a:t>
            </a:r>
            <a:r>
              <a:rPr lang="zh-CN" altLang="en-US" sz="2800" dirty="0">
                <a:latin typeface="+mn-ea"/>
              </a:rPr>
              <a:t>数字签名技术</a:t>
            </a:r>
          </a:p>
        </p:txBody>
      </p:sp>
      <p:sp>
        <p:nvSpPr>
          <p:cNvPr id="5" name="Rectangle 3">
            <a:extLst>
              <a:ext uri="{FF2B5EF4-FFF2-40B4-BE49-F238E27FC236}">
                <a16:creationId xmlns:a16="http://schemas.microsoft.com/office/drawing/2014/main" id="{D9205688-E068-402D-B62F-ED521C473B73}"/>
              </a:ext>
            </a:extLst>
          </p:cNvPr>
          <p:cNvSpPr txBox="1">
            <a:spLocks noChangeArrowheads="1"/>
          </p:cNvSpPr>
          <p:nvPr/>
        </p:nvSpPr>
        <p:spPr bwMode="gray">
          <a:xfrm>
            <a:off x="909637" y="1847850"/>
            <a:ext cx="7653337" cy="1652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Char char="v"/>
              <a:tabLst/>
              <a:defRPr/>
            </a:pPr>
            <a:r>
              <a:rPr kumimoji="0" lang="zh-CN" altLang="en-US" sz="1800" b="0" i="0" u="none" strike="noStrike" kern="0" cap="none" spc="0" normalizeH="0" baseline="0" noProof="0" dirty="0">
                <a:ln>
                  <a:noFill/>
                </a:ln>
                <a:solidFill>
                  <a:srgbClr val="4D4D4D"/>
                </a:solidFill>
                <a:effectLst/>
                <a:uLnTx/>
                <a:uFillTx/>
                <a:latin typeface="+mn-ea"/>
                <a:cs typeface="+mn-cs"/>
              </a:rPr>
              <a:t>数字签名技术是实现安全电子交易的核心技术之一。</a:t>
            </a:r>
          </a:p>
          <a:p>
            <a:pPr marL="342900" marR="0" lvl="0" indent="-342900" algn="l"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Char char="v"/>
              <a:tabLst/>
              <a:defRPr/>
            </a:pPr>
            <a:r>
              <a:rPr kumimoji="0" lang="zh-CN" altLang="en-US" sz="1800" b="0" i="0" u="none" strike="noStrike" kern="0" cap="none" spc="0" normalizeH="0" baseline="0" noProof="0" dirty="0">
                <a:ln>
                  <a:noFill/>
                </a:ln>
                <a:solidFill>
                  <a:srgbClr val="4D4D4D"/>
                </a:solidFill>
                <a:effectLst/>
                <a:uLnTx/>
                <a:uFillTx/>
                <a:latin typeface="+mn-ea"/>
                <a:cs typeface="+mn-cs"/>
              </a:rPr>
              <a:t>鉴别技术保证了在信息传送过程中能够正确地鉴别出信息发送方的身份．而且对信息内容的任何修改都可以被检测出来。</a:t>
            </a:r>
          </a:p>
          <a:p>
            <a:pPr marL="342900" marR="0" lvl="0" indent="-342900" algn="l"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Char char="v"/>
              <a:tabLst/>
              <a:defRPr/>
            </a:pPr>
            <a:r>
              <a:rPr kumimoji="0" lang="zh-CN" altLang="en-US" sz="1800" b="0" i="0" u="none" strike="noStrike" kern="0" cap="none" spc="0" normalizeH="0" baseline="0" noProof="0" dirty="0">
                <a:ln>
                  <a:noFill/>
                </a:ln>
                <a:solidFill>
                  <a:srgbClr val="449878"/>
                </a:solidFill>
                <a:effectLst/>
                <a:uLnTx/>
                <a:uFillTx/>
                <a:latin typeface="+mn-ea"/>
                <a:cs typeface="+mn-cs"/>
              </a:rPr>
              <a:t>利用常规加密方法和公开密钥加密方法都可以进行鉴别。 </a:t>
            </a:r>
          </a:p>
          <a:p>
            <a:pPr marL="342900" marR="0" lvl="0" indent="-342900" algn="l"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Char char="v"/>
              <a:tabLst/>
              <a:defRPr/>
            </a:pPr>
            <a:endParaRPr kumimoji="0" lang="en-US" altLang="zh-CN" sz="1800" b="0" i="0" u="none" strike="noStrike" kern="0" cap="none" spc="0" normalizeH="0" baseline="0" noProof="0" dirty="0">
              <a:ln>
                <a:noFill/>
              </a:ln>
              <a:solidFill>
                <a:srgbClr val="4D4D4D"/>
              </a:solidFill>
              <a:effectLst/>
              <a:uLnTx/>
              <a:uFillTx/>
              <a:latin typeface="+mn-ea"/>
              <a:cs typeface="+mn-cs"/>
            </a:endParaRPr>
          </a:p>
        </p:txBody>
      </p:sp>
      <p:sp>
        <p:nvSpPr>
          <p:cNvPr id="6" name="矩形 5">
            <a:extLst>
              <a:ext uri="{FF2B5EF4-FFF2-40B4-BE49-F238E27FC236}">
                <a16:creationId xmlns:a16="http://schemas.microsoft.com/office/drawing/2014/main" id="{76B8A3BE-A120-4B15-AB66-4E1B1D8EFAAC}"/>
              </a:ext>
            </a:extLst>
          </p:cNvPr>
          <p:cNvSpPr/>
          <p:nvPr/>
        </p:nvSpPr>
        <p:spPr>
          <a:xfrm>
            <a:off x="909637" y="1271349"/>
            <a:ext cx="2723823" cy="369332"/>
          </a:xfrm>
          <a:prstGeom prst="rect">
            <a:avLst/>
          </a:prstGeom>
        </p:spPr>
        <p:txBody>
          <a:bodyPr wrap="none">
            <a:spAutoFit/>
          </a:bodyPr>
          <a:lstStyle/>
          <a:p>
            <a:r>
              <a:rPr lang="zh-CN" altLang="en-US" dirty="0"/>
              <a:t>二、数字签名与鉴别协议</a:t>
            </a:r>
          </a:p>
        </p:txBody>
      </p:sp>
      <p:sp>
        <p:nvSpPr>
          <p:cNvPr id="7" name="Rectangle 3">
            <a:extLst>
              <a:ext uri="{FF2B5EF4-FFF2-40B4-BE49-F238E27FC236}">
                <a16:creationId xmlns:a16="http://schemas.microsoft.com/office/drawing/2014/main" id="{8DBA383C-F6AD-47F1-BD6C-39FAEECCE27E}"/>
              </a:ext>
            </a:extLst>
          </p:cNvPr>
          <p:cNvSpPr txBox="1">
            <a:spLocks noChangeArrowheads="1"/>
          </p:cNvSpPr>
          <p:nvPr/>
        </p:nvSpPr>
        <p:spPr bwMode="gray">
          <a:xfrm>
            <a:off x="909637" y="3871913"/>
            <a:ext cx="7946231" cy="2614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marL="342900" marR="0" lvl="0" indent="-342900" algn="just"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Char char="v"/>
              <a:tabLst/>
              <a:defRPr/>
            </a:pPr>
            <a:r>
              <a:rPr kumimoji="0" lang="zh-CN" altLang="en-US" sz="1800" b="1" i="0" u="none" strike="noStrike" kern="0" cap="none" spc="0" normalizeH="0" baseline="0" noProof="0" dirty="0">
                <a:ln>
                  <a:noFill/>
                </a:ln>
                <a:effectLst/>
                <a:uLnTx/>
                <a:uFillTx/>
                <a:latin typeface="+mn-ea"/>
              </a:rPr>
              <a:t>公开密钥算法对信息直接加密（作为数字签名）</a:t>
            </a:r>
          </a:p>
          <a:p>
            <a:pPr marL="742950" marR="0" lvl="1" indent="-285750" algn="just"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zh-CN" altLang="en-US" sz="1800" b="0" i="0" u="none" strike="noStrike" kern="0" cap="none" spc="0" normalizeH="0" baseline="0" noProof="0" dirty="0">
                <a:ln>
                  <a:noFill/>
                </a:ln>
                <a:effectLst/>
                <a:uLnTx/>
                <a:uFillTx/>
                <a:latin typeface="+mn-ea"/>
              </a:rPr>
              <a:t>非常耗时</a:t>
            </a:r>
          </a:p>
          <a:p>
            <a:pPr marL="342900" marR="0" lvl="0" indent="-342900" algn="just"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Char char="v"/>
              <a:tabLst/>
              <a:defRPr/>
            </a:pPr>
            <a:r>
              <a:rPr lang="zh-CN" altLang="en-US" sz="1800" kern="0" dirty="0">
                <a:latin typeface="+mn-ea"/>
              </a:rPr>
              <a:t>解决</a:t>
            </a:r>
            <a:r>
              <a:rPr kumimoji="0" lang="zh-CN" altLang="en-US" sz="1800" b="1" i="0" u="none" strike="noStrike" kern="0" cap="none" spc="0" normalizeH="0" baseline="0" noProof="0" dirty="0">
                <a:ln>
                  <a:noFill/>
                </a:ln>
                <a:effectLst/>
                <a:uLnTx/>
                <a:uFillTx/>
                <a:latin typeface="+mn-ea"/>
              </a:rPr>
              <a:t>办法：</a:t>
            </a:r>
          </a:p>
          <a:p>
            <a:pPr marL="742950" marR="0" lvl="1" indent="-285750" algn="just"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zh-CN" altLang="en-US" sz="1800" b="0" i="0" u="none" strike="noStrike" kern="0" cap="none" spc="0" normalizeH="0" baseline="0" noProof="0" dirty="0">
                <a:ln>
                  <a:noFill/>
                </a:ln>
                <a:effectLst/>
                <a:uLnTx/>
                <a:uFillTx/>
                <a:latin typeface="+mn-ea"/>
              </a:rPr>
              <a:t>生成一个代表报文的简短的、独特的</a:t>
            </a:r>
            <a:r>
              <a:rPr kumimoji="0" lang="zh-CN" altLang="en-US" sz="1800" b="0" i="0" u="sng" strike="noStrike" kern="0" cap="none" spc="0" normalizeH="0" baseline="0" noProof="0" dirty="0">
                <a:ln>
                  <a:noFill/>
                </a:ln>
                <a:effectLst/>
                <a:uLnTx/>
                <a:uFillTx/>
                <a:latin typeface="+mn-ea"/>
              </a:rPr>
              <a:t>报文摘要</a:t>
            </a:r>
          </a:p>
          <a:p>
            <a:pPr marL="742950" marR="0" lvl="1" indent="-285750" algn="just"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zh-CN" altLang="en-US" sz="1800" b="0" i="0" u="none" strike="noStrike" kern="0" cap="none" spc="0" normalizeH="0" baseline="0" noProof="0" dirty="0">
                <a:ln>
                  <a:noFill/>
                </a:ln>
                <a:effectLst/>
                <a:uLnTx/>
                <a:uFillTx/>
                <a:latin typeface="+mn-ea"/>
              </a:rPr>
              <a:t>这个摘要可以被发送方的</a:t>
            </a:r>
            <a:r>
              <a:rPr lang="zh-CN" altLang="en-US" sz="1800" kern="0" dirty="0">
                <a:latin typeface="+mn-ea"/>
              </a:rPr>
              <a:t>私钥</a:t>
            </a:r>
            <a:r>
              <a:rPr kumimoji="0" lang="zh-CN" altLang="en-US" sz="1800" b="0" i="0" u="none" strike="noStrike" kern="0" cap="none" spc="0" normalizeH="0" baseline="0" noProof="0" dirty="0">
                <a:ln>
                  <a:noFill/>
                </a:ln>
                <a:effectLst/>
                <a:uLnTx/>
                <a:uFillTx/>
                <a:latin typeface="+mn-ea"/>
              </a:rPr>
              <a:t>加密并作为发送方对该报文的</a:t>
            </a:r>
            <a:r>
              <a:rPr kumimoji="0" lang="zh-CN" altLang="en-US" sz="1800" b="0" i="0" u="sng" strike="noStrike" kern="0" cap="none" spc="0" normalizeH="0" baseline="0" noProof="0" dirty="0">
                <a:ln>
                  <a:noFill/>
                </a:ln>
                <a:effectLst/>
                <a:uLnTx/>
                <a:uFillTx/>
                <a:latin typeface="+mn-ea"/>
              </a:rPr>
              <a:t>数字签名</a:t>
            </a:r>
            <a:r>
              <a:rPr kumimoji="0" lang="zh-CN" altLang="en-US" sz="1800" b="0" i="0" u="none" strike="noStrike" kern="0" cap="none" spc="0" normalizeH="0" baseline="0" noProof="0" dirty="0">
                <a:ln>
                  <a:noFill/>
                </a:ln>
                <a:effectLst/>
                <a:uLnTx/>
                <a:uFillTx/>
                <a:latin typeface="+mn-ea"/>
              </a:rPr>
              <a:t>。</a:t>
            </a:r>
          </a:p>
          <a:p>
            <a:pPr marL="342900" marR="0" lvl="0" indent="-342900" algn="just"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Char char="v"/>
              <a:tabLst/>
              <a:defRPr/>
            </a:pPr>
            <a:r>
              <a:rPr kumimoji="0" lang="zh-CN" altLang="en-US" sz="1800" b="1" i="0" u="none" strike="noStrike" kern="0" cap="none" spc="0" normalizeH="0" baseline="0" noProof="0" dirty="0">
                <a:ln>
                  <a:noFill/>
                </a:ln>
                <a:effectLst/>
                <a:uLnTx/>
                <a:uFillTx/>
                <a:latin typeface="+mn-ea"/>
              </a:rPr>
              <a:t>通常，产生报文摘要的快速加密算法被称为单向散列函数。</a:t>
            </a:r>
          </a:p>
          <a:p>
            <a:pPr marL="742950" marR="0" lvl="1" indent="-285750" algn="just"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en-US" altLang="zh-CN" sz="1800" b="0" i="0" u="none" strike="noStrike" kern="0" cap="none" spc="0" normalizeH="0" baseline="0" noProof="0" dirty="0">
                <a:ln>
                  <a:noFill/>
                </a:ln>
                <a:effectLst/>
                <a:uLnTx/>
                <a:uFillTx/>
                <a:latin typeface="+mn-ea"/>
              </a:rPr>
              <a:t>MD5 SHA-1</a:t>
            </a:r>
          </a:p>
        </p:txBody>
      </p:sp>
      <p:sp>
        <p:nvSpPr>
          <p:cNvPr id="8" name="矩形 7">
            <a:extLst>
              <a:ext uri="{FF2B5EF4-FFF2-40B4-BE49-F238E27FC236}">
                <a16:creationId xmlns:a16="http://schemas.microsoft.com/office/drawing/2014/main" id="{89DD799E-91F9-48B1-B04B-8A94FED48EBE}"/>
              </a:ext>
            </a:extLst>
          </p:cNvPr>
          <p:cNvSpPr/>
          <p:nvPr/>
        </p:nvSpPr>
        <p:spPr>
          <a:xfrm>
            <a:off x="909637" y="3338275"/>
            <a:ext cx="1928733" cy="369332"/>
          </a:xfrm>
          <a:prstGeom prst="rect">
            <a:avLst/>
          </a:prstGeom>
        </p:spPr>
        <p:txBody>
          <a:bodyPr wrap="none">
            <a:spAutoFit/>
          </a:bodyPr>
          <a:lstStyle/>
          <a:p>
            <a:r>
              <a:rPr lang="en-US" altLang="zh-CN" dirty="0"/>
              <a:t>1</a:t>
            </a:r>
            <a:r>
              <a:rPr lang="zh-CN" altLang="en-US" dirty="0"/>
              <a:t>、数字签名原理</a:t>
            </a:r>
          </a:p>
        </p:txBody>
      </p:sp>
    </p:spTree>
    <p:extLst>
      <p:ext uri="{BB962C8B-B14F-4D97-AF65-F5344CB8AC3E}">
        <p14:creationId xmlns:p14="http://schemas.microsoft.com/office/powerpoint/2010/main" val="27424332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6008E76A-49E9-434C-9F6A-368029F9948D}"/>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4.3 </a:t>
            </a:r>
            <a:r>
              <a:rPr lang="zh-CN" altLang="en-US" sz="2800" dirty="0">
                <a:latin typeface="+mn-ea"/>
              </a:rPr>
              <a:t>数字签名技术</a:t>
            </a:r>
          </a:p>
        </p:txBody>
      </p:sp>
      <p:sp>
        <p:nvSpPr>
          <p:cNvPr id="4" name="矩形 3">
            <a:extLst>
              <a:ext uri="{FF2B5EF4-FFF2-40B4-BE49-F238E27FC236}">
                <a16:creationId xmlns:a16="http://schemas.microsoft.com/office/drawing/2014/main" id="{1FD0E6E4-7C2D-43B5-A489-8D46179740A0}"/>
              </a:ext>
            </a:extLst>
          </p:cNvPr>
          <p:cNvSpPr/>
          <p:nvPr/>
        </p:nvSpPr>
        <p:spPr>
          <a:xfrm>
            <a:off x="909637" y="1395175"/>
            <a:ext cx="1928733" cy="369332"/>
          </a:xfrm>
          <a:prstGeom prst="rect">
            <a:avLst/>
          </a:prstGeom>
        </p:spPr>
        <p:txBody>
          <a:bodyPr wrap="none">
            <a:spAutoFit/>
          </a:bodyPr>
          <a:lstStyle/>
          <a:p>
            <a:r>
              <a:rPr lang="en-US" altLang="zh-CN" dirty="0"/>
              <a:t>2</a:t>
            </a:r>
            <a:r>
              <a:rPr lang="zh-CN" altLang="en-US" dirty="0"/>
              <a:t>、数字签名流程</a:t>
            </a:r>
          </a:p>
        </p:txBody>
      </p:sp>
      <p:sp>
        <p:nvSpPr>
          <p:cNvPr id="5" name="Rectangle 3">
            <a:extLst>
              <a:ext uri="{FF2B5EF4-FFF2-40B4-BE49-F238E27FC236}">
                <a16:creationId xmlns:a16="http://schemas.microsoft.com/office/drawing/2014/main" id="{4EB0A598-DA65-4EC1-9711-AA611D74494A}"/>
              </a:ext>
            </a:extLst>
          </p:cNvPr>
          <p:cNvSpPr txBox="1">
            <a:spLocks noChangeArrowheads="1"/>
          </p:cNvSpPr>
          <p:nvPr/>
        </p:nvSpPr>
        <p:spPr bwMode="gray">
          <a:xfrm>
            <a:off x="547687" y="1847850"/>
            <a:ext cx="8382000" cy="1895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marL="0" marR="0" lvl="0" indent="0" algn="l" defTabSz="914400" rtl="0" eaLnBrk="1" fontAlgn="base" latinLnBrk="0" hangingPunct="1">
              <a:lnSpc>
                <a:spcPct val="100000"/>
              </a:lnSpc>
              <a:spcBef>
                <a:spcPct val="20000"/>
              </a:spcBef>
              <a:spcAft>
                <a:spcPct val="0"/>
              </a:spcAft>
              <a:buClr>
                <a:srgbClr val="4D4D4D"/>
              </a:buClr>
              <a:buSzTx/>
              <a:buNone/>
              <a:tabLst/>
              <a:defRPr/>
            </a:pPr>
            <a:r>
              <a:rPr kumimoji="0" lang="en-US" altLang="zh-CN" sz="1800" b="1" i="0" u="none" strike="noStrike" kern="0" cap="none" spc="0" normalizeH="0" baseline="0" noProof="0" dirty="0">
                <a:ln>
                  <a:noFill/>
                </a:ln>
                <a:solidFill>
                  <a:srgbClr val="4D4D4D"/>
                </a:solidFill>
                <a:effectLst/>
                <a:uLnTx/>
                <a:uFillTx/>
                <a:latin typeface="+mn-ea"/>
              </a:rPr>
              <a:t>(1)</a:t>
            </a:r>
            <a:r>
              <a:rPr kumimoji="0" lang="zh-CN" altLang="en-US" sz="1800" b="1" i="0" u="none" strike="noStrike" kern="0" cap="none" spc="0" normalizeH="0" baseline="0" noProof="0" dirty="0">
                <a:ln>
                  <a:noFill/>
                </a:ln>
                <a:solidFill>
                  <a:srgbClr val="4D4D4D"/>
                </a:solidFill>
                <a:effectLst/>
                <a:uLnTx/>
                <a:uFillTx/>
                <a:latin typeface="+mn-ea"/>
              </a:rPr>
              <a:t>采用散列算法对原始报文进行运算，得到个固定长度的数字串，称为</a:t>
            </a:r>
            <a:r>
              <a:rPr kumimoji="0" lang="zh-CN" altLang="en-US" sz="1800" b="1" i="0" u="none" strike="noStrike" kern="0" cap="none" spc="0" normalizeH="0" baseline="0" noProof="0" dirty="0">
                <a:ln>
                  <a:noFill/>
                </a:ln>
                <a:solidFill>
                  <a:srgbClr val="347436"/>
                </a:solidFill>
                <a:effectLst/>
                <a:uLnTx/>
                <a:uFillTx/>
                <a:latin typeface="+mn-ea"/>
              </a:rPr>
              <a:t>报文摘要</a:t>
            </a:r>
            <a:r>
              <a:rPr kumimoji="0" lang="en-US" altLang="zh-CN" sz="1800" b="1" i="0" u="none" strike="noStrike" kern="0" cap="none" spc="0" normalizeH="0" baseline="0" noProof="0" dirty="0">
                <a:ln>
                  <a:noFill/>
                </a:ln>
                <a:solidFill>
                  <a:srgbClr val="4D4D4D"/>
                </a:solidFill>
                <a:effectLst/>
                <a:uLnTx/>
                <a:uFillTx/>
                <a:latin typeface="+mn-ea"/>
              </a:rPr>
              <a:t>(Message Digest)</a:t>
            </a:r>
          </a:p>
          <a:p>
            <a:pPr marL="742950" marR="0" lvl="1" indent="-285750" algn="l"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zh-CN" altLang="en-US" sz="1800" b="0" i="0" u="none" strike="noStrike" kern="0" cap="none" spc="0" normalizeH="0" baseline="0" noProof="0" dirty="0">
                <a:ln>
                  <a:noFill/>
                </a:ln>
                <a:solidFill>
                  <a:srgbClr val="4D4D4D"/>
                </a:solidFill>
                <a:effectLst/>
                <a:uLnTx/>
                <a:uFillTx/>
                <a:latin typeface="+mn-ea"/>
              </a:rPr>
              <a:t>唯一性：不同的报文所得到的报文摘要各异，但对相同的报文它的报文摘要却是惟一的。</a:t>
            </a:r>
          </a:p>
          <a:p>
            <a:pPr marL="742950" marR="0" lvl="1" indent="-285750" algn="l" defTabSz="914400" rtl="0" eaLnBrk="1" fontAlgn="base" latinLnBrk="0" hangingPunct="1">
              <a:lnSpc>
                <a:spcPct val="100000"/>
              </a:lnSpc>
              <a:spcBef>
                <a:spcPct val="20000"/>
              </a:spcBef>
              <a:spcAft>
                <a:spcPct val="0"/>
              </a:spcAft>
              <a:buClr>
                <a:srgbClr val="347436"/>
              </a:buClr>
              <a:buSzTx/>
              <a:buFont typeface="Wingdings" panose="05000000000000000000" pitchFamily="2" charset="2"/>
              <a:buChar char="§"/>
              <a:tabLst/>
              <a:defRPr/>
            </a:pPr>
            <a:r>
              <a:rPr kumimoji="0" lang="zh-CN" altLang="en-US" sz="1800" b="0" i="0" u="none" strike="noStrike" kern="0" cap="none" spc="0" normalizeH="0" baseline="0" noProof="0" dirty="0">
                <a:ln>
                  <a:noFill/>
                </a:ln>
                <a:solidFill>
                  <a:srgbClr val="4D4D4D"/>
                </a:solidFill>
                <a:effectLst/>
                <a:uLnTx/>
                <a:uFillTx/>
                <a:latin typeface="+mn-ea"/>
              </a:rPr>
              <a:t>不可更改性：在数学上保证，只要改动报文中任何一位，重新计算出的报文摘要值就会与原先的值不相符。</a:t>
            </a:r>
          </a:p>
        </p:txBody>
      </p:sp>
      <p:sp>
        <p:nvSpPr>
          <p:cNvPr id="6" name="Rectangle 2">
            <a:extLst>
              <a:ext uri="{FF2B5EF4-FFF2-40B4-BE49-F238E27FC236}">
                <a16:creationId xmlns:a16="http://schemas.microsoft.com/office/drawing/2014/main" id="{12D9AC94-BC7D-43AA-B5D8-80AA9FA7A3B1}"/>
              </a:ext>
            </a:extLst>
          </p:cNvPr>
          <p:cNvSpPr txBox="1">
            <a:spLocks noChangeArrowheads="1"/>
          </p:cNvSpPr>
          <p:nvPr/>
        </p:nvSpPr>
        <p:spPr bwMode="gray">
          <a:xfrm>
            <a:off x="547687" y="3940968"/>
            <a:ext cx="8381999" cy="27310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1"/>
              </a:buClr>
              <a:buFont typeface="Wingdings" panose="05000000000000000000"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Font typeface="Wingdings" panose="05000000000000000000" pitchFamily="2" charset="2"/>
              <a:buChar char="§"/>
              <a:defRPr sz="2800">
                <a:solidFill>
                  <a:schemeClr val="tx1"/>
                </a:solidFill>
                <a:latin typeface="+mn-lt"/>
                <a:ea typeface="+mn-ea"/>
              </a:defRPr>
            </a:lvl2pPr>
            <a:lvl3pPr marL="1143000" indent="-228600" algn="l" rtl="0" fontAlgn="base">
              <a:spcBef>
                <a:spcPct val="20000"/>
              </a:spcBef>
              <a:spcAft>
                <a:spcPct val="0"/>
              </a:spcAft>
              <a:buClr>
                <a:schemeClr val="hlink"/>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marL="342900" marR="0" lvl="0" indent="-342900" algn="just"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None/>
              <a:tabLst/>
              <a:defRPr/>
            </a:pPr>
            <a:r>
              <a:rPr kumimoji="0" lang="en-US" altLang="zh-CN" sz="1800" b="0" i="0" u="none" strike="noStrike" kern="0" cap="none" spc="0" normalizeH="0" baseline="0" noProof="0" dirty="0">
                <a:ln>
                  <a:noFill/>
                </a:ln>
                <a:solidFill>
                  <a:srgbClr val="4D4D4D"/>
                </a:solidFill>
                <a:effectLst/>
                <a:uLnTx/>
                <a:uFillTx/>
                <a:latin typeface="+mn-ea"/>
                <a:cs typeface="+mn-cs"/>
              </a:rPr>
              <a:t>(2) </a:t>
            </a:r>
            <a:r>
              <a:rPr kumimoji="0" lang="zh-CN" altLang="en-US" sz="1800" b="0" i="0" u="none" strike="noStrike" kern="0" cap="none" spc="0" normalizeH="0" baseline="0" noProof="0" dirty="0">
                <a:ln>
                  <a:noFill/>
                </a:ln>
                <a:solidFill>
                  <a:srgbClr val="4D4D4D"/>
                </a:solidFill>
                <a:effectLst/>
                <a:uLnTx/>
                <a:uFillTx/>
                <a:latin typeface="+mn-ea"/>
                <a:cs typeface="+mn-cs"/>
              </a:rPr>
              <a:t>发送方用目己的</a:t>
            </a:r>
            <a:r>
              <a:rPr kumimoji="0" lang="zh-CN" altLang="en-US" sz="1800" b="0" i="0" u="sng" strike="noStrike" kern="0" cap="none" spc="0" normalizeH="0" baseline="0" noProof="0" dirty="0">
                <a:ln>
                  <a:noFill/>
                </a:ln>
                <a:solidFill>
                  <a:srgbClr val="347436"/>
                </a:solidFill>
                <a:effectLst/>
                <a:uLnTx/>
                <a:uFillTx/>
                <a:latin typeface="+mn-ea"/>
                <a:cs typeface="+mn-cs"/>
              </a:rPr>
              <a:t>私有密钥</a:t>
            </a:r>
            <a:r>
              <a:rPr kumimoji="0" lang="zh-CN" altLang="en-US" sz="1800" b="0" i="0" u="none" strike="noStrike" kern="0" cap="none" spc="0" normalizeH="0" baseline="0" noProof="0" dirty="0">
                <a:ln>
                  <a:noFill/>
                </a:ln>
                <a:solidFill>
                  <a:srgbClr val="4D4D4D"/>
                </a:solidFill>
                <a:effectLst/>
                <a:uLnTx/>
                <a:uFillTx/>
                <a:latin typeface="+mn-ea"/>
                <a:cs typeface="+mn-cs"/>
              </a:rPr>
              <a:t>对摘要进行加密来形成数字签名。</a:t>
            </a:r>
          </a:p>
          <a:p>
            <a:pPr marL="342900" marR="0" lvl="0" indent="-342900" algn="just"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None/>
              <a:tabLst/>
              <a:defRPr/>
            </a:pPr>
            <a:endParaRPr kumimoji="0" lang="zh-CN" altLang="en-US" sz="1800" b="0" i="0" u="none" strike="noStrike" kern="0" cap="none" spc="0" normalizeH="0" baseline="0" noProof="0" dirty="0">
              <a:ln>
                <a:noFill/>
              </a:ln>
              <a:solidFill>
                <a:srgbClr val="4D4D4D"/>
              </a:solidFill>
              <a:effectLst/>
              <a:uLnTx/>
              <a:uFillTx/>
              <a:latin typeface="+mn-ea"/>
              <a:cs typeface="+mn-cs"/>
            </a:endParaRPr>
          </a:p>
          <a:p>
            <a:pPr marL="342900" marR="0" lvl="0" indent="-342900" algn="just"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None/>
              <a:tabLst/>
              <a:defRPr/>
            </a:pPr>
            <a:r>
              <a:rPr kumimoji="0" lang="en-US" altLang="zh-CN" sz="1800" b="0" i="0" u="none" strike="noStrike" kern="0" cap="none" spc="0" normalizeH="0" baseline="0" noProof="0" dirty="0">
                <a:ln>
                  <a:noFill/>
                </a:ln>
                <a:solidFill>
                  <a:srgbClr val="4D4D4D"/>
                </a:solidFill>
                <a:effectLst/>
                <a:uLnTx/>
                <a:uFillTx/>
                <a:latin typeface="+mn-ea"/>
                <a:cs typeface="+mn-cs"/>
              </a:rPr>
              <a:t>(3) </a:t>
            </a:r>
            <a:r>
              <a:rPr kumimoji="0" lang="zh-CN" altLang="en-US" sz="1800" b="0" i="0" u="none" strike="noStrike" kern="0" cap="none" spc="0" normalizeH="0" baseline="0" noProof="0" dirty="0">
                <a:ln>
                  <a:noFill/>
                </a:ln>
                <a:solidFill>
                  <a:srgbClr val="4D4D4D"/>
                </a:solidFill>
                <a:effectLst/>
                <a:uLnTx/>
                <a:uFillTx/>
                <a:latin typeface="+mn-ea"/>
                <a:cs typeface="+mn-cs"/>
              </a:rPr>
              <a:t>这个数字签名将作为报文的附件和报文一起发送给接收方。</a:t>
            </a:r>
          </a:p>
          <a:p>
            <a:pPr marL="342900" marR="0" lvl="0" indent="-342900" algn="just"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None/>
              <a:tabLst/>
              <a:defRPr/>
            </a:pPr>
            <a:endParaRPr kumimoji="0" lang="zh-CN" altLang="en-US" sz="1800" b="0" i="0" u="none" strike="noStrike" kern="0" cap="none" spc="0" normalizeH="0" baseline="0" noProof="0" dirty="0">
              <a:ln>
                <a:noFill/>
              </a:ln>
              <a:solidFill>
                <a:srgbClr val="4D4D4D"/>
              </a:solidFill>
              <a:effectLst/>
              <a:uLnTx/>
              <a:uFillTx/>
              <a:latin typeface="+mn-ea"/>
              <a:cs typeface="+mn-cs"/>
            </a:endParaRPr>
          </a:p>
          <a:p>
            <a:pPr marL="342900" marR="0" lvl="0" indent="-342900" algn="just" defTabSz="914400" rtl="0" eaLnBrk="1" fontAlgn="base" latinLnBrk="0" hangingPunct="1">
              <a:lnSpc>
                <a:spcPct val="100000"/>
              </a:lnSpc>
              <a:spcBef>
                <a:spcPct val="20000"/>
              </a:spcBef>
              <a:spcAft>
                <a:spcPct val="0"/>
              </a:spcAft>
              <a:buClr>
                <a:srgbClr val="4D4D4D"/>
              </a:buClr>
              <a:buSzTx/>
              <a:buFont typeface="Wingdings" panose="05000000000000000000" pitchFamily="2" charset="2"/>
              <a:buNone/>
              <a:tabLst/>
              <a:defRPr/>
            </a:pPr>
            <a:r>
              <a:rPr kumimoji="0" lang="en-US" altLang="zh-CN" sz="1800" b="0" i="0" u="none" strike="noStrike" kern="0" cap="none" spc="0" normalizeH="0" baseline="0" noProof="0" dirty="0">
                <a:ln>
                  <a:noFill/>
                </a:ln>
                <a:solidFill>
                  <a:srgbClr val="4D4D4D"/>
                </a:solidFill>
                <a:effectLst/>
                <a:uLnTx/>
                <a:uFillTx/>
                <a:latin typeface="+mn-ea"/>
                <a:cs typeface="+mn-cs"/>
              </a:rPr>
              <a:t>(4) </a:t>
            </a:r>
            <a:r>
              <a:rPr kumimoji="0" lang="zh-CN" altLang="en-US" sz="1800" b="0" i="0" u="none" strike="noStrike" kern="0" cap="none" spc="0" normalizeH="0" baseline="0" noProof="0" dirty="0">
                <a:ln>
                  <a:noFill/>
                </a:ln>
                <a:solidFill>
                  <a:srgbClr val="4D4D4D"/>
                </a:solidFill>
                <a:effectLst/>
                <a:uLnTx/>
                <a:uFillTx/>
                <a:latin typeface="+mn-ea"/>
                <a:cs typeface="+mn-cs"/>
              </a:rPr>
              <a:t>接收方首先对接收到的原始报文用同样的算法计算出新的报文摘要，再用发送方的</a:t>
            </a:r>
            <a:r>
              <a:rPr kumimoji="0" lang="zh-CN" altLang="en-US" sz="1800" b="0" i="0" u="sng" strike="noStrike" kern="0" cap="none" spc="0" normalizeH="0" baseline="0" noProof="0" dirty="0">
                <a:ln>
                  <a:noFill/>
                </a:ln>
                <a:solidFill>
                  <a:srgbClr val="347436"/>
                </a:solidFill>
                <a:effectLst/>
                <a:uLnTx/>
                <a:uFillTx/>
                <a:latin typeface="+mn-ea"/>
                <a:cs typeface="+mn-cs"/>
              </a:rPr>
              <a:t>公开密钥</a:t>
            </a:r>
            <a:r>
              <a:rPr kumimoji="0" lang="zh-CN" altLang="en-US" sz="1800" b="0" i="0" u="none" strike="noStrike" kern="0" cap="none" spc="0" normalizeH="0" baseline="0" noProof="0" dirty="0">
                <a:ln>
                  <a:noFill/>
                </a:ln>
                <a:solidFill>
                  <a:srgbClr val="4D4D4D"/>
                </a:solidFill>
                <a:effectLst/>
                <a:uLnTx/>
                <a:uFillTx/>
                <a:latin typeface="+mn-ea"/>
                <a:cs typeface="+mn-cs"/>
              </a:rPr>
              <a:t>对报文附件的数字签名进行解密，</a:t>
            </a:r>
            <a:r>
              <a:rPr kumimoji="0" lang="zh-CN" altLang="en-US" sz="1800" b="0" i="0" u="sng" strike="noStrike" kern="0" cap="none" spc="0" normalizeH="0" baseline="0" noProof="0" dirty="0">
                <a:ln>
                  <a:noFill/>
                </a:ln>
                <a:solidFill>
                  <a:srgbClr val="347436"/>
                </a:solidFill>
                <a:effectLst/>
                <a:uLnTx/>
                <a:uFillTx/>
                <a:latin typeface="+mn-ea"/>
                <a:cs typeface="+mn-cs"/>
              </a:rPr>
              <a:t>比较</a:t>
            </a:r>
            <a:r>
              <a:rPr kumimoji="0" lang="zh-CN" altLang="en-US" sz="1800" b="0" i="0" u="none" strike="noStrike" kern="0" cap="none" spc="0" normalizeH="0" baseline="0" noProof="0" dirty="0">
                <a:ln>
                  <a:noFill/>
                </a:ln>
                <a:solidFill>
                  <a:srgbClr val="4D4D4D"/>
                </a:solidFill>
                <a:effectLst/>
                <a:uLnTx/>
                <a:uFillTx/>
                <a:latin typeface="+mn-ea"/>
                <a:cs typeface="+mn-cs"/>
              </a:rPr>
              <a:t>两个报文摘要，如果值相同，接收方就能确认该数字签名是发送方的，否则就认为收到的报文是伪造的或者中途被篡改。</a:t>
            </a:r>
          </a:p>
        </p:txBody>
      </p:sp>
    </p:spTree>
    <p:extLst>
      <p:ext uri="{BB962C8B-B14F-4D97-AF65-F5344CB8AC3E}">
        <p14:creationId xmlns:p14="http://schemas.microsoft.com/office/powerpoint/2010/main" val="42216407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C6388ACE-3FB4-4EE1-87EE-C59AF88388C2}"/>
              </a:ext>
            </a:extLst>
          </p:cNvPr>
          <p:cNvSpPr txBox="1"/>
          <p:nvPr/>
        </p:nvSpPr>
        <p:spPr>
          <a:xfrm>
            <a:off x="3880375" y="322309"/>
            <a:ext cx="1806050" cy="523220"/>
          </a:xfrm>
          <a:prstGeom prst="rect">
            <a:avLst/>
          </a:prstGeom>
          <a:noFill/>
        </p:spPr>
        <p:txBody>
          <a:bodyPr wrap="square" rtlCol="0">
            <a:spAutoFit/>
          </a:bodyPr>
          <a:lstStyle/>
          <a:p>
            <a:r>
              <a:rPr lang="en-US" altLang="zh-CN" sz="2800" dirty="0">
                <a:latin typeface="+mn-ea"/>
              </a:rPr>
              <a:t>4.1 </a:t>
            </a:r>
            <a:r>
              <a:rPr lang="zh-CN" altLang="en-US" sz="2800" dirty="0">
                <a:latin typeface="+mn-ea"/>
              </a:rPr>
              <a:t>概述</a:t>
            </a:r>
          </a:p>
        </p:txBody>
      </p:sp>
      <p:sp>
        <p:nvSpPr>
          <p:cNvPr id="4" name="矩形 3">
            <a:extLst>
              <a:ext uri="{FF2B5EF4-FFF2-40B4-BE49-F238E27FC236}">
                <a16:creationId xmlns:a16="http://schemas.microsoft.com/office/drawing/2014/main" id="{45B5AF22-8355-4A16-B365-5F4F765301A9}"/>
              </a:ext>
            </a:extLst>
          </p:cNvPr>
          <p:cNvSpPr/>
          <p:nvPr/>
        </p:nvSpPr>
        <p:spPr>
          <a:xfrm>
            <a:off x="890547" y="1444109"/>
            <a:ext cx="7785705" cy="923330"/>
          </a:xfrm>
          <a:prstGeom prst="rect">
            <a:avLst/>
          </a:prstGeom>
        </p:spPr>
        <p:txBody>
          <a:bodyPr wrap="square">
            <a:spAutoFit/>
          </a:bodyPr>
          <a:lstStyle/>
          <a:p>
            <a:r>
              <a:rPr lang="zh-CN" altLang="en-US" dirty="0"/>
              <a:t>在网络通信中，由于通信双方的相互不信任，以及可能存在的恶意行为，使得对传输数据的正确性、真实性，以及通信双方身份的真实性保证显得尤为重要。</a:t>
            </a:r>
          </a:p>
        </p:txBody>
      </p:sp>
      <p:sp>
        <p:nvSpPr>
          <p:cNvPr id="10" name="Rectangle 3">
            <a:extLst>
              <a:ext uri="{FF2B5EF4-FFF2-40B4-BE49-F238E27FC236}">
                <a16:creationId xmlns:a16="http://schemas.microsoft.com/office/drawing/2014/main" id="{06435E70-AC63-4656-89C3-785C8F99DBF9}"/>
              </a:ext>
            </a:extLst>
          </p:cNvPr>
          <p:cNvSpPr txBox="1">
            <a:spLocks noChangeArrowheads="1"/>
          </p:cNvSpPr>
          <p:nvPr/>
        </p:nvSpPr>
        <p:spPr>
          <a:xfrm>
            <a:off x="903288" y="3033667"/>
            <a:ext cx="8240712" cy="3502024"/>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lvl="1">
              <a:buFont typeface="Wingdings" panose="05000000000000000000" pitchFamily="2" charset="2"/>
              <a:buChar char="q"/>
            </a:pPr>
            <a:r>
              <a:rPr lang="zh-CN" altLang="en-US" sz="1800" dirty="0">
                <a:solidFill>
                  <a:schemeClr val="tx1"/>
                </a:solidFill>
                <a:latin typeface="+mn-ea"/>
              </a:rPr>
              <a:t>泄密：透露消息给没有密钥的实体</a:t>
            </a:r>
          </a:p>
          <a:p>
            <a:pPr lvl="1">
              <a:buFont typeface="Wingdings" panose="05000000000000000000" pitchFamily="2" charset="2"/>
              <a:buChar char="q"/>
            </a:pPr>
            <a:r>
              <a:rPr lang="zh-CN" altLang="en-US" sz="1800" dirty="0">
                <a:solidFill>
                  <a:schemeClr val="tx1"/>
                </a:solidFill>
                <a:latin typeface="+mn-ea"/>
              </a:rPr>
              <a:t>传输分析：分析通信模式，连接频率、时间，消息的数量和大小</a:t>
            </a:r>
          </a:p>
          <a:p>
            <a:pPr lvl="1">
              <a:buFont typeface="Wingdings" panose="05000000000000000000" pitchFamily="2" charset="2"/>
              <a:buChar char="q"/>
            </a:pPr>
            <a:r>
              <a:rPr lang="zh-CN" altLang="en-US" sz="1800" dirty="0">
                <a:solidFill>
                  <a:schemeClr val="tx1"/>
                </a:solidFill>
                <a:latin typeface="+mn-ea"/>
              </a:rPr>
              <a:t>伪装：欺诈消息，伪装发送或应答</a:t>
            </a:r>
          </a:p>
          <a:p>
            <a:pPr lvl="1">
              <a:buFont typeface="Wingdings" panose="05000000000000000000" pitchFamily="2" charset="2"/>
              <a:buChar char="q"/>
            </a:pPr>
            <a:r>
              <a:rPr lang="zh-CN" altLang="en-US" sz="1800" dirty="0">
                <a:solidFill>
                  <a:schemeClr val="tx1"/>
                </a:solidFill>
                <a:latin typeface="+mn-ea"/>
              </a:rPr>
              <a:t>内容修改</a:t>
            </a:r>
          </a:p>
          <a:p>
            <a:pPr lvl="1">
              <a:buFont typeface="Wingdings" panose="05000000000000000000" pitchFamily="2" charset="2"/>
              <a:buChar char="q"/>
            </a:pPr>
            <a:r>
              <a:rPr lang="zh-CN" altLang="en-US" sz="1800" dirty="0">
                <a:solidFill>
                  <a:schemeClr val="tx1"/>
                </a:solidFill>
                <a:latin typeface="+mn-ea"/>
              </a:rPr>
              <a:t>顺序修改</a:t>
            </a:r>
          </a:p>
          <a:p>
            <a:pPr lvl="1">
              <a:buFont typeface="Wingdings" panose="05000000000000000000" pitchFamily="2" charset="2"/>
              <a:buChar char="q"/>
            </a:pPr>
            <a:r>
              <a:rPr lang="zh-CN" altLang="en-US" sz="1800" dirty="0">
                <a:solidFill>
                  <a:schemeClr val="tx1"/>
                </a:solidFill>
                <a:latin typeface="+mn-ea"/>
              </a:rPr>
              <a:t>计时修改：消息重放或者延迟</a:t>
            </a:r>
          </a:p>
          <a:p>
            <a:pPr lvl="1">
              <a:buFont typeface="Wingdings" panose="05000000000000000000" pitchFamily="2" charset="2"/>
              <a:buChar char="q"/>
            </a:pPr>
            <a:r>
              <a:rPr lang="zh-CN" altLang="en-US" sz="1800" dirty="0">
                <a:solidFill>
                  <a:schemeClr val="tx1"/>
                </a:solidFill>
                <a:latin typeface="+mn-ea"/>
              </a:rPr>
              <a:t>发送方否认</a:t>
            </a:r>
          </a:p>
          <a:p>
            <a:pPr lvl="1">
              <a:buFont typeface="Wingdings" panose="05000000000000000000" pitchFamily="2" charset="2"/>
              <a:buChar char="q"/>
            </a:pPr>
            <a:r>
              <a:rPr lang="zh-CN" altLang="en-US" sz="1800" dirty="0">
                <a:solidFill>
                  <a:schemeClr val="tx1"/>
                </a:solidFill>
                <a:latin typeface="+mn-ea"/>
              </a:rPr>
              <a:t>接收方否认</a:t>
            </a:r>
            <a:endParaRPr lang="en-US" altLang="zh-CN" sz="1800" dirty="0">
              <a:solidFill>
                <a:schemeClr val="tx1"/>
              </a:solidFill>
              <a:latin typeface="+mn-ea"/>
            </a:endParaRPr>
          </a:p>
          <a:p>
            <a:pPr lvl="1">
              <a:buFont typeface="Wingdings" panose="05000000000000000000" pitchFamily="2" charset="2"/>
              <a:buChar char="q"/>
            </a:pPr>
            <a:r>
              <a:rPr lang="zh-CN" altLang="en-US" sz="1800" dirty="0">
                <a:solidFill>
                  <a:schemeClr val="tx1"/>
                </a:solidFill>
                <a:latin typeface="+mn-ea"/>
              </a:rPr>
              <a:t>冒充：冒充某个用户与另外一个用户进行通信</a:t>
            </a:r>
          </a:p>
        </p:txBody>
      </p:sp>
      <p:sp>
        <p:nvSpPr>
          <p:cNvPr id="11" name="矩形 10">
            <a:extLst>
              <a:ext uri="{FF2B5EF4-FFF2-40B4-BE49-F238E27FC236}">
                <a16:creationId xmlns:a16="http://schemas.microsoft.com/office/drawing/2014/main" id="{816487C1-20ED-4361-9763-81ABC2FBE71D}"/>
              </a:ext>
            </a:extLst>
          </p:cNvPr>
          <p:cNvSpPr/>
          <p:nvPr/>
        </p:nvSpPr>
        <p:spPr>
          <a:xfrm>
            <a:off x="903288" y="2543587"/>
            <a:ext cx="5032147" cy="313932"/>
          </a:xfrm>
          <a:prstGeom prst="rect">
            <a:avLst/>
          </a:prstGeom>
        </p:spPr>
        <p:txBody>
          <a:bodyPr wrap="none">
            <a:spAutoFit/>
          </a:bodyPr>
          <a:lstStyle/>
          <a:p>
            <a:pPr>
              <a:lnSpc>
                <a:spcPct val="80000"/>
              </a:lnSpc>
            </a:pPr>
            <a:r>
              <a:rPr lang="zh-CN" altLang="en-US" dirty="0">
                <a:ea typeface="宋体" panose="02010600030101010101" pitchFamily="2" charset="-122"/>
              </a:rPr>
              <a:t>在网络通信中，可能会遇到如下一些攻击形式：</a:t>
            </a:r>
          </a:p>
        </p:txBody>
      </p:sp>
    </p:spTree>
    <p:extLst>
      <p:ext uri="{BB962C8B-B14F-4D97-AF65-F5344CB8AC3E}">
        <p14:creationId xmlns:p14="http://schemas.microsoft.com/office/powerpoint/2010/main" val="187429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0">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10">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10">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10">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10">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10">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10">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autoUpdateAnimBg="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94C5F69B-F6A2-4977-9E61-969408F186FF}"/>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4.3 </a:t>
            </a:r>
            <a:r>
              <a:rPr lang="zh-CN" altLang="en-US" sz="2800" dirty="0">
                <a:latin typeface="+mn-ea"/>
              </a:rPr>
              <a:t>数字签名技术</a:t>
            </a:r>
          </a:p>
        </p:txBody>
      </p:sp>
      <p:sp>
        <p:nvSpPr>
          <p:cNvPr id="5" name="Rectangle 3">
            <a:extLst>
              <a:ext uri="{FF2B5EF4-FFF2-40B4-BE49-F238E27FC236}">
                <a16:creationId xmlns:a16="http://schemas.microsoft.com/office/drawing/2014/main" id="{3F8265E8-610B-4EE9-929B-C9A87416A205}"/>
              </a:ext>
            </a:extLst>
          </p:cNvPr>
          <p:cNvSpPr>
            <a:spLocks noChangeArrowheads="1"/>
          </p:cNvSpPr>
          <p:nvPr/>
        </p:nvSpPr>
        <p:spPr bwMode="ltGray">
          <a:xfrm>
            <a:off x="1066800" y="2980939"/>
            <a:ext cx="425450" cy="74930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6" name="Oval 4">
            <a:extLst>
              <a:ext uri="{FF2B5EF4-FFF2-40B4-BE49-F238E27FC236}">
                <a16:creationId xmlns:a16="http://schemas.microsoft.com/office/drawing/2014/main" id="{2C0284B7-C7CF-4C4E-96AB-958F41E5B2B5}"/>
              </a:ext>
            </a:extLst>
          </p:cNvPr>
          <p:cNvSpPr>
            <a:spLocks noChangeArrowheads="1"/>
          </p:cNvSpPr>
          <p:nvPr/>
        </p:nvSpPr>
        <p:spPr bwMode="ltGray">
          <a:xfrm>
            <a:off x="1930400" y="3628639"/>
            <a:ext cx="427037" cy="500062"/>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H</a:t>
            </a:r>
          </a:p>
        </p:txBody>
      </p:sp>
      <p:sp>
        <p:nvSpPr>
          <p:cNvPr id="7" name="Oval 5">
            <a:extLst>
              <a:ext uri="{FF2B5EF4-FFF2-40B4-BE49-F238E27FC236}">
                <a16:creationId xmlns:a16="http://schemas.microsoft.com/office/drawing/2014/main" id="{9C5837FF-995A-4B3A-A169-CE499F2FB1A0}"/>
              </a:ext>
            </a:extLst>
          </p:cNvPr>
          <p:cNvSpPr>
            <a:spLocks noChangeArrowheads="1"/>
          </p:cNvSpPr>
          <p:nvPr/>
        </p:nvSpPr>
        <p:spPr bwMode="ltGray">
          <a:xfrm>
            <a:off x="3756025" y="3168264"/>
            <a:ext cx="479425" cy="500062"/>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a:t>
            </a:r>
          </a:p>
        </p:txBody>
      </p:sp>
      <p:sp>
        <p:nvSpPr>
          <p:cNvPr id="8" name="Line 6">
            <a:extLst>
              <a:ext uri="{FF2B5EF4-FFF2-40B4-BE49-F238E27FC236}">
                <a16:creationId xmlns:a16="http://schemas.microsoft.com/office/drawing/2014/main" id="{BFD6B465-014A-4B8B-B8A8-A7652049150C}"/>
              </a:ext>
            </a:extLst>
          </p:cNvPr>
          <p:cNvSpPr>
            <a:spLocks noChangeShapeType="1"/>
          </p:cNvSpPr>
          <p:nvPr/>
        </p:nvSpPr>
        <p:spPr bwMode="ltGray">
          <a:xfrm>
            <a:off x="1498600" y="3341301"/>
            <a:ext cx="2305050"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9" name="Line 7">
            <a:extLst>
              <a:ext uri="{FF2B5EF4-FFF2-40B4-BE49-F238E27FC236}">
                <a16:creationId xmlns:a16="http://schemas.microsoft.com/office/drawing/2014/main" id="{3C22E566-2DF8-415E-BC1C-7D42B4D16271}"/>
              </a:ext>
            </a:extLst>
          </p:cNvPr>
          <p:cNvSpPr>
            <a:spLocks noChangeShapeType="1"/>
          </p:cNvSpPr>
          <p:nvPr/>
        </p:nvSpPr>
        <p:spPr bwMode="ltGray">
          <a:xfrm>
            <a:off x="3192462" y="3855651"/>
            <a:ext cx="190500" cy="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0" name="Line 8">
            <a:extLst>
              <a:ext uri="{FF2B5EF4-FFF2-40B4-BE49-F238E27FC236}">
                <a16:creationId xmlns:a16="http://schemas.microsoft.com/office/drawing/2014/main" id="{4894570F-39D9-488C-9FAB-8198A226FC3F}"/>
              </a:ext>
            </a:extLst>
          </p:cNvPr>
          <p:cNvSpPr>
            <a:spLocks noChangeShapeType="1"/>
          </p:cNvSpPr>
          <p:nvPr/>
        </p:nvSpPr>
        <p:spPr bwMode="ltGray">
          <a:xfrm flipV="1">
            <a:off x="3382962" y="3481001"/>
            <a:ext cx="0" cy="374650"/>
          </a:xfrm>
          <a:prstGeom prst="line">
            <a:avLst/>
          </a:prstGeom>
          <a:noFill/>
          <a:ln w="12700" cap="rnd">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1" name="Line 9">
            <a:extLst>
              <a:ext uri="{FF2B5EF4-FFF2-40B4-BE49-F238E27FC236}">
                <a16:creationId xmlns:a16="http://schemas.microsoft.com/office/drawing/2014/main" id="{F6829087-A2BC-4B4F-A938-6FA492DD5386}"/>
              </a:ext>
            </a:extLst>
          </p:cNvPr>
          <p:cNvSpPr>
            <a:spLocks noChangeShapeType="1"/>
          </p:cNvSpPr>
          <p:nvPr/>
        </p:nvSpPr>
        <p:spPr bwMode="ltGray">
          <a:xfrm>
            <a:off x="3382962" y="3481001"/>
            <a:ext cx="373063"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2" name="Line 10">
            <a:extLst>
              <a:ext uri="{FF2B5EF4-FFF2-40B4-BE49-F238E27FC236}">
                <a16:creationId xmlns:a16="http://schemas.microsoft.com/office/drawing/2014/main" id="{109205D5-116D-4095-A855-11D5481E3376}"/>
              </a:ext>
            </a:extLst>
          </p:cNvPr>
          <p:cNvSpPr>
            <a:spLocks noChangeShapeType="1"/>
          </p:cNvSpPr>
          <p:nvPr/>
        </p:nvSpPr>
        <p:spPr bwMode="ltGray">
          <a:xfrm>
            <a:off x="4235450" y="3412739"/>
            <a:ext cx="611187" cy="0"/>
          </a:xfrm>
          <a:prstGeom prst="line">
            <a:avLst/>
          </a:prstGeom>
          <a:noFill/>
          <a:ln w="12700" cap="rnd">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3" name="Oval 11">
            <a:extLst>
              <a:ext uri="{FF2B5EF4-FFF2-40B4-BE49-F238E27FC236}">
                <a16:creationId xmlns:a16="http://schemas.microsoft.com/office/drawing/2014/main" id="{935D2677-45A1-4350-AEF5-B08263D1D3C2}"/>
              </a:ext>
            </a:extLst>
          </p:cNvPr>
          <p:cNvSpPr>
            <a:spLocks noChangeArrowheads="1"/>
          </p:cNvSpPr>
          <p:nvPr/>
        </p:nvSpPr>
        <p:spPr bwMode="ltGray">
          <a:xfrm>
            <a:off x="6683375" y="3125401"/>
            <a:ext cx="431800" cy="450850"/>
          </a:xfrm>
          <a:prstGeom prst="ellipse">
            <a:avLst/>
          </a:prstGeom>
          <a:solidFill>
            <a:srgbClr val="33CCCC"/>
          </a:solidFill>
          <a:ln w="9525" cap="rnd">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r>
              <a:rPr lang="en-US" altLang="zh-CN" sz="2400">
                <a:solidFill>
                  <a:srgbClr val="4D4D4D"/>
                </a:solidFill>
                <a:latin typeface="Times New Roman" panose="02020603050405020304" pitchFamily="18" charset="0"/>
              </a:rPr>
              <a:t>H</a:t>
            </a:r>
          </a:p>
        </p:txBody>
      </p:sp>
      <p:sp>
        <p:nvSpPr>
          <p:cNvPr id="14" name="Text Box 12">
            <a:extLst>
              <a:ext uri="{FF2B5EF4-FFF2-40B4-BE49-F238E27FC236}">
                <a16:creationId xmlns:a16="http://schemas.microsoft.com/office/drawing/2014/main" id="{A6A899EE-0EC5-4E3E-9A43-CB075C0DFD44}"/>
              </a:ext>
            </a:extLst>
          </p:cNvPr>
          <p:cNvSpPr txBox="1">
            <a:spLocks noChangeArrowheads="1"/>
          </p:cNvSpPr>
          <p:nvPr/>
        </p:nvSpPr>
        <p:spPr bwMode="ltGray">
          <a:xfrm>
            <a:off x="7331075" y="3622289"/>
            <a:ext cx="1098550" cy="366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b="1">
                <a:solidFill>
                  <a:srgbClr val="347436"/>
                </a:solidFill>
                <a:latin typeface="Times New Roman" panose="02020603050405020304" pitchFamily="18" charset="0"/>
              </a:rPr>
              <a:t>Compare</a:t>
            </a:r>
          </a:p>
        </p:txBody>
      </p:sp>
      <p:sp>
        <p:nvSpPr>
          <p:cNvPr id="15" name="Rectangle 13">
            <a:extLst>
              <a:ext uri="{FF2B5EF4-FFF2-40B4-BE49-F238E27FC236}">
                <a16:creationId xmlns:a16="http://schemas.microsoft.com/office/drawing/2014/main" id="{2285154E-63E3-40A7-8F0E-B77E745000F8}"/>
              </a:ext>
            </a:extLst>
          </p:cNvPr>
          <p:cNvSpPr>
            <a:spLocks noChangeArrowheads="1"/>
          </p:cNvSpPr>
          <p:nvPr/>
        </p:nvSpPr>
        <p:spPr bwMode="ltGray">
          <a:xfrm>
            <a:off x="4813300" y="2953951"/>
            <a:ext cx="574675" cy="819150"/>
          </a:xfrm>
          <a:prstGeom prst="rect">
            <a:avLst/>
          </a:prstGeom>
          <a:solidFill>
            <a:srgbClr val="DDDDDD"/>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M</a:t>
            </a:r>
          </a:p>
        </p:txBody>
      </p:sp>
      <p:sp>
        <p:nvSpPr>
          <p:cNvPr id="16" name="AutoShape 14">
            <a:extLst>
              <a:ext uri="{FF2B5EF4-FFF2-40B4-BE49-F238E27FC236}">
                <a16:creationId xmlns:a16="http://schemas.microsoft.com/office/drawing/2014/main" id="{7B9F286E-5D75-42A2-A1F5-7A67C5B8B037}"/>
              </a:ext>
            </a:extLst>
          </p:cNvPr>
          <p:cNvSpPr>
            <a:spLocks noChangeArrowheads="1"/>
          </p:cNvSpPr>
          <p:nvPr/>
        </p:nvSpPr>
        <p:spPr bwMode="auto">
          <a:xfrm>
            <a:off x="2722562" y="3628639"/>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p>
        </p:txBody>
      </p:sp>
      <p:sp>
        <p:nvSpPr>
          <p:cNvPr id="17" name="Text Box 15">
            <a:extLst>
              <a:ext uri="{FF2B5EF4-FFF2-40B4-BE49-F238E27FC236}">
                <a16:creationId xmlns:a16="http://schemas.microsoft.com/office/drawing/2014/main" id="{802E03E1-E66C-4EC1-8734-F7D56D348E90}"/>
              </a:ext>
            </a:extLst>
          </p:cNvPr>
          <p:cNvSpPr txBox="1">
            <a:spLocks noChangeArrowheads="1"/>
          </p:cNvSpPr>
          <p:nvPr/>
        </p:nvSpPr>
        <p:spPr bwMode="auto">
          <a:xfrm>
            <a:off x="4214812" y="4800214"/>
            <a:ext cx="127476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E</a:t>
            </a:r>
            <a:r>
              <a:rPr kumimoji="0" lang="en-US" altLang="zh-CN" sz="1800" b="1" i="0" u="none" strike="noStrike" kern="0" cap="none" spc="0" normalizeH="0" baseline="-25000" noProof="0">
                <a:ln>
                  <a:noFill/>
                </a:ln>
                <a:solidFill>
                  <a:srgbClr val="4D4D4D"/>
                </a:solidFill>
                <a:effectLst/>
                <a:uLnTx/>
                <a:uFillTx/>
                <a:latin typeface="Arial" panose="020B0604020202020204" pitchFamily="34" charset="0"/>
                <a:ea typeface="宋体" panose="02010600030101010101" pitchFamily="2" charset="-122"/>
              </a:rPr>
              <a:t>kRa</a:t>
            </a: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(H(M))</a:t>
            </a:r>
          </a:p>
        </p:txBody>
      </p:sp>
      <p:sp>
        <p:nvSpPr>
          <p:cNvPr id="18" name="Line 16">
            <a:extLst>
              <a:ext uri="{FF2B5EF4-FFF2-40B4-BE49-F238E27FC236}">
                <a16:creationId xmlns:a16="http://schemas.microsoft.com/office/drawing/2014/main" id="{167B4A70-E013-405D-8305-1AEF0EB268BC}"/>
              </a:ext>
            </a:extLst>
          </p:cNvPr>
          <p:cNvSpPr>
            <a:spLocks noChangeShapeType="1"/>
          </p:cNvSpPr>
          <p:nvPr/>
        </p:nvSpPr>
        <p:spPr bwMode="ltGray">
          <a:xfrm>
            <a:off x="2992437" y="4230301"/>
            <a:ext cx="1588"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19" name="Text Box 17">
            <a:extLst>
              <a:ext uri="{FF2B5EF4-FFF2-40B4-BE49-F238E27FC236}">
                <a16:creationId xmlns:a16="http://schemas.microsoft.com/office/drawing/2014/main" id="{B2F8246C-65B9-4038-83A9-EF7DA8C98336}"/>
              </a:ext>
            </a:extLst>
          </p:cNvPr>
          <p:cNvSpPr txBox="1">
            <a:spLocks noChangeArrowheads="1"/>
          </p:cNvSpPr>
          <p:nvPr/>
        </p:nvSpPr>
        <p:spPr bwMode="ltGray">
          <a:xfrm>
            <a:off x="2722562" y="4420801"/>
            <a:ext cx="109061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zh-CN" sz="2400" b="0" i="0" u="none" strike="noStrike" kern="0" cap="none" spc="0" normalizeH="0" baseline="0" noProof="0">
                <a:ln>
                  <a:noFill/>
                </a:ln>
                <a:solidFill>
                  <a:srgbClr val="4D4D4D"/>
                </a:solidFill>
                <a:effectLst/>
                <a:uLnTx/>
                <a:uFillTx/>
                <a:latin typeface="Times New Roman" panose="02020603050405020304" pitchFamily="18" charset="0"/>
                <a:ea typeface="宋体" panose="02010600030101010101" pitchFamily="2" charset="-122"/>
              </a:rPr>
              <a:t>K</a:t>
            </a:r>
            <a:r>
              <a:rPr kumimoji="0" lang="en-US" altLang="zh-CN" sz="2400" b="0" i="0" u="none" strike="noStrike" kern="0" cap="none" spc="0" normalizeH="0" baseline="-25000" noProof="0">
                <a:ln>
                  <a:noFill/>
                </a:ln>
                <a:solidFill>
                  <a:srgbClr val="4D4D4D"/>
                </a:solidFill>
                <a:effectLst/>
                <a:uLnTx/>
                <a:uFillTx/>
                <a:latin typeface="Times New Roman" panose="02020603050405020304" pitchFamily="18" charset="0"/>
                <a:ea typeface="宋体" panose="02010600030101010101" pitchFamily="2" charset="-122"/>
              </a:rPr>
              <a:t>Ra</a:t>
            </a:r>
            <a:r>
              <a:rPr kumimoji="0" lang="zh-CN" altLang="en-US"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私钥</a:t>
            </a:r>
            <a:endParaRPr kumimoji="0" lang="zh-CN" altLang="en-US" sz="2400" b="0" i="0" u="none" strike="noStrike" kern="0" cap="none" spc="0" normalizeH="0" baseline="-25000" noProof="0">
              <a:ln>
                <a:noFill/>
              </a:ln>
              <a:solidFill>
                <a:srgbClr val="4D4D4D"/>
              </a:solidFill>
              <a:effectLst/>
              <a:uLnTx/>
              <a:uFillTx/>
              <a:latin typeface="Times New Roman" panose="02020603050405020304" pitchFamily="18" charset="0"/>
              <a:ea typeface="宋体" panose="02010600030101010101" pitchFamily="2" charset="-122"/>
            </a:endParaRPr>
          </a:p>
        </p:txBody>
      </p:sp>
      <p:sp>
        <p:nvSpPr>
          <p:cNvPr id="20" name="Line 18">
            <a:extLst>
              <a:ext uri="{FF2B5EF4-FFF2-40B4-BE49-F238E27FC236}">
                <a16:creationId xmlns:a16="http://schemas.microsoft.com/office/drawing/2014/main" id="{1FE66133-E7F6-4055-9B41-A19E5143E176}"/>
              </a:ext>
            </a:extLst>
          </p:cNvPr>
          <p:cNvSpPr>
            <a:spLocks noChangeShapeType="1"/>
          </p:cNvSpPr>
          <p:nvPr/>
        </p:nvSpPr>
        <p:spPr bwMode="auto">
          <a:xfrm>
            <a:off x="5387975" y="3341301"/>
            <a:ext cx="1295400"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1" name="Rectangle 19">
            <a:extLst>
              <a:ext uri="{FF2B5EF4-FFF2-40B4-BE49-F238E27FC236}">
                <a16:creationId xmlns:a16="http://schemas.microsoft.com/office/drawing/2014/main" id="{41B3A793-E42F-4BDC-8703-8D959FA33102}"/>
              </a:ext>
            </a:extLst>
          </p:cNvPr>
          <p:cNvSpPr>
            <a:spLocks noChangeArrowheads="1"/>
          </p:cNvSpPr>
          <p:nvPr/>
        </p:nvSpPr>
        <p:spPr bwMode="ltGray">
          <a:xfrm>
            <a:off x="4813300" y="3773101"/>
            <a:ext cx="574675" cy="215900"/>
          </a:xfrm>
          <a:prstGeom prst="rect">
            <a:avLst/>
          </a:prstGeom>
          <a:solidFill>
            <a:srgbClr val="CCFFFF"/>
          </a:solidFill>
          <a:ln w="9525" cap="rnd">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4400" fontAlgn="base">
              <a:spcBef>
                <a:spcPct val="0"/>
              </a:spcBef>
              <a:spcAft>
                <a:spcPct val="0"/>
              </a:spcAft>
            </a:pPr>
            <a:endParaRPr lang="zh-CN" altLang="zh-CN" sz="2400">
              <a:solidFill>
                <a:srgbClr val="4D4D4D"/>
              </a:solidFill>
              <a:latin typeface="Times New Roman" panose="02020603050405020304" pitchFamily="18" charset="0"/>
            </a:endParaRPr>
          </a:p>
        </p:txBody>
      </p:sp>
      <p:sp>
        <p:nvSpPr>
          <p:cNvPr id="22" name="Line 20">
            <a:extLst>
              <a:ext uri="{FF2B5EF4-FFF2-40B4-BE49-F238E27FC236}">
                <a16:creationId xmlns:a16="http://schemas.microsoft.com/office/drawing/2014/main" id="{05F4C882-776D-49A8-84DF-C6206628C5CE}"/>
              </a:ext>
            </a:extLst>
          </p:cNvPr>
          <p:cNvSpPr>
            <a:spLocks noChangeShapeType="1"/>
          </p:cNvSpPr>
          <p:nvPr/>
        </p:nvSpPr>
        <p:spPr bwMode="auto">
          <a:xfrm flipV="1">
            <a:off x="4956175" y="3844539"/>
            <a:ext cx="142875" cy="1008062"/>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3" name="Line 21">
            <a:extLst>
              <a:ext uri="{FF2B5EF4-FFF2-40B4-BE49-F238E27FC236}">
                <a16:creationId xmlns:a16="http://schemas.microsoft.com/office/drawing/2014/main" id="{075DF687-F290-4087-90DA-008FC537810A}"/>
              </a:ext>
            </a:extLst>
          </p:cNvPr>
          <p:cNvSpPr>
            <a:spLocks noChangeShapeType="1"/>
          </p:cNvSpPr>
          <p:nvPr/>
        </p:nvSpPr>
        <p:spPr bwMode="auto">
          <a:xfrm>
            <a:off x="7115175" y="3341301"/>
            <a:ext cx="792162"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4" name="Line 22">
            <a:extLst>
              <a:ext uri="{FF2B5EF4-FFF2-40B4-BE49-F238E27FC236}">
                <a16:creationId xmlns:a16="http://schemas.microsoft.com/office/drawing/2014/main" id="{C9699585-FE75-4644-A5B0-F4E765D7502A}"/>
              </a:ext>
            </a:extLst>
          </p:cNvPr>
          <p:cNvSpPr>
            <a:spLocks noChangeShapeType="1"/>
          </p:cNvSpPr>
          <p:nvPr/>
        </p:nvSpPr>
        <p:spPr bwMode="auto">
          <a:xfrm>
            <a:off x="7907337" y="3341301"/>
            <a:ext cx="0" cy="287338"/>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cxnSp>
        <p:nvCxnSpPr>
          <p:cNvPr id="25" name="AutoShape 23">
            <a:extLst>
              <a:ext uri="{FF2B5EF4-FFF2-40B4-BE49-F238E27FC236}">
                <a16:creationId xmlns:a16="http://schemas.microsoft.com/office/drawing/2014/main" id="{B5A7321D-1D7C-4152-83CA-A3B1D4AFD022}"/>
              </a:ext>
            </a:extLst>
          </p:cNvPr>
          <p:cNvCxnSpPr>
            <a:cxnSpLocks noChangeShapeType="1"/>
          </p:cNvCxnSpPr>
          <p:nvPr/>
        </p:nvCxnSpPr>
        <p:spPr bwMode="auto">
          <a:xfrm>
            <a:off x="1492250" y="3412739"/>
            <a:ext cx="438150" cy="523875"/>
          </a:xfrm>
          <a:prstGeom prst="bentConnector3">
            <a:avLst>
              <a:gd name="adj1" fmla="val 50000"/>
            </a:avLst>
          </a:prstGeom>
          <a:noFill/>
          <a:ln w="9525">
            <a:solidFill>
              <a:srgbClr val="4D4D4D"/>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6" name="Line 24">
            <a:extLst>
              <a:ext uri="{FF2B5EF4-FFF2-40B4-BE49-F238E27FC236}">
                <a16:creationId xmlns:a16="http://schemas.microsoft.com/office/drawing/2014/main" id="{62FB6FFD-CB84-421E-A7A6-219013656C15}"/>
              </a:ext>
            </a:extLst>
          </p:cNvPr>
          <p:cNvSpPr>
            <a:spLocks noChangeShapeType="1"/>
          </p:cNvSpPr>
          <p:nvPr/>
        </p:nvSpPr>
        <p:spPr bwMode="auto">
          <a:xfrm>
            <a:off x="2363787" y="3917564"/>
            <a:ext cx="358775"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7" name="Line 25">
            <a:extLst>
              <a:ext uri="{FF2B5EF4-FFF2-40B4-BE49-F238E27FC236}">
                <a16:creationId xmlns:a16="http://schemas.microsoft.com/office/drawing/2014/main" id="{2910BC3A-FCD2-4115-BDCD-FCC32ED2F90B}"/>
              </a:ext>
            </a:extLst>
          </p:cNvPr>
          <p:cNvSpPr>
            <a:spLocks noChangeShapeType="1"/>
          </p:cNvSpPr>
          <p:nvPr/>
        </p:nvSpPr>
        <p:spPr bwMode="auto">
          <a:xfrm>
            <a:off x="5387975" y="3844539"/>
            <a:ext cx="719137"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28" name="AutoShape 26">
            <a:extLst>
              <a:ext uri="{FF2B5EF4-FFF2-40B4-BE49-F238E27FC236}">
                <a16:creationId xmlns:a16="http://schemas.microsoft.com/office/drawing/2014/main" id="{D39B1770-377C-4945-91E9-32B19EBD80ED}"/>
              </a:ext>
            </a:extLst>
          </p:cNvPr>
          <p:cNvSpPr>
            <a:spLocks noChangeArrowheads="1"/>
          </p:cNvSpPr>
          <p:nvPr/>
        </p:nvSpPr>
        <p:spPr bwMode="auto">
          <a:xfrm>
            <a:off x="6178550" y="3603239"/>
            <a:ext cx="504825" cy="504825"/>
          </a:xfrm>
          <a:prstGeom prst="roundRect">
            <a:avLst>
              <a:gd name="adj" fmla="val 16667"/>
            </a:avLst>
          </a:prstGeom>
          <a:solidFill>
            <a:srgbClr val="F28C1C"/>
          </a:solidFill>
          <a:ln w="952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rPr>
              <a:t>D</a:t>
            </a:r>
          </a:p>
        </p:txBody>
      </p:sp>
      <p:sp>
        <p:nvSpPr>
          <p:cNvPr id="29" name="Line 27">
            <a:extLst>
              <a:ext uri="{FF2B5EF4-FFF2-40B4-BE49-F238E27FC236}">
                <a16:creationId xmlns:a16="http://schemas.microsoft.com/office/drawing/2014/main" id="{75D96C2A-0608-40AF-A667-848AD48425C0}"/>
              </a:ext>
            </a:extLst>
          </p:cNvPr>
          <p:cNvSpPr>
            <a:spLocks noChangeShapeType="1"/>
          </p:cNvSpPr>
          <p:nvPr/>
        </p:nvSpPr>
        <p:spPr bwMode="ltGray">
          <a:xfrm>
            <a:off x="6448425" y="4204901"/>
            <a:ext cx="1587" cy="249238"/>
          </a:xfrm>
          <a:prstGeom prst="line">
            <a:avLst/>
          </a:prstGeom>
          <a:noFill/>
          <a:ln w="12700" cap="rnd">
            <a:solidFill>
              <a:srgbClr val="4D4D4D"/>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0" name="Text Box 28">
            <a:extLst>
              <a:ext uri="{FF2B5EF4-FFF2-40B4-BE49-F238E27FC236}">
                <a16:creationId xmlns:a16="http://schemas.microsoft.com/office/drawing/2014/main" id="{2A297772-D6B1-4EC3-A1E8-4E2050BF46DB}"/>
              </a:ext>
            </a:extLst>
          </p:cNvPr>
          <p:cNvSpPr txBox="1">
            <a:spLocks noChangeArrowheads="1"/>
          </p:cNvSpPr>
          <p:nvPr/>
        </p:nvSpPr>
        <p:spPr bwMode="ltGray">
          <a:xfrm>
            <a:off x="6178550" y="4395401"/>
            <a:ext cx="64135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rnd">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914400" fontAlgn="base">
              <a:spcBef>
                <a:spcPct val="0"/>
              </a:spcBef>
              <a:spcAft>
                <a:spcPct val="0"/>
              </a:spcAft>
            </a:pPr>
            <a:r>
              <a:rPr lang="en-US" altLang="zh-CN" sz="2400">
                <a:solidFill>
                  <a:srgbClr val="4D4D4D"/>
                </a:solidFill>
                <a:latin typeface="Times New Roman" panose="02020603050405020304" pitchFamily="18" charset="0"/>
              </a:rPr>
              <a:t>K</a:t>
            </a:r>
            <a:r>
              <a:rPr lang="en-US" altLang="zh-CN" sz="2400" baseline="-25000">
                <a:solidFill>
                  <a:srgbClr val="4D4D4D"/>
                </a:solidFill>
                <a:latin typeface="Times New Roman" panose="02020603050405020304" pitchFamily="18" charset="0"/>
              </a:rPr>
              <a:t>Ua</a:t>
            </a:r>
          </a:p>
        </p:txBody>
      </p:sp>
      <p:sp>
        <p:nvSpPr>
          <p:cNvPr id="31" name="Line 29">
            <a:extLst>
              <a:ext uri="{FF2B5EF4-FFF2-40B4-BE49-F238E27FC236}">
                <a16:creationId xmlns:a16="http://schemas.microsoft.com/office/drawing/2014/main" id="{20D3E0E8-4434-45BE-983B-13CEE121750A}"/>
              </a:ext>
            </a:extLst>
          </p:cNvPr>
          <p:cNvSpPr>
            <a:spLocks noChangeShapeType="1"/>
          </p:cNvSpPr>
          <p:nvPr/>
        </p:nvSpPr>
        <p:spPr bwMode="auto">
          <a:xfrm>
            <a:off x="6683375" y="3844539"/>
            <a:ext cx="720725" cy="0"/>
          </a:xfrm>
          <a:prstGeom prst="line">
            <a:avLst/>
          </a:prstGeom>
          <a:noFill/>
          <a:ln w="9525">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4D4D4D"/>
              </a:solidFill>
              <a:effectLst/>
              <a:uLnTx/>
              <a:uFillTx/>
              <a:latin typeface="Arial" panose="020B0604020202020204" pitchFamily="34" charset="0"/>
              <a:ea typeface="宋体" panose="02010600030101010101" pitchFamily="2" charset="-122"/>
            </a:endParaRPr>
          </a:p>
        </p:txBody>
      </p:sp>
      <p:sp>
        <p:nvSpPr>
          <p:cNvPr id="32" name="Text Box 30">
            <a:extLst>
              <a:ext uri="{FF2B5EF4-FFF2-40B4-BE49-F238E27FC236}">
                <a16:creationId xmlns:a16="http://schemas.microsoft.com/office/drawing/2014/main" id="{B3EB42CA-7727-47EF-A4B4-F707CAACB909}"/>
              </a:ext>
            </a:extLst>
          </p:cNvPr>
          <p:cNvSpPr txBox="1">
            <a:spLocks noChangeArrowheads="1"/>
          </p:cNvSpPr>
          <p:nvPr/>
        </p:nvSpPr>
        <p:spPr bwMode="auto">
          <a:xfrm>
            <a:off x="819149" y="1562122"/>
            <a:ext cx="17240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zh-CN" altLang="en-US" sz="1800" b="1" i="0" u="none" strike="noStrike" kern="0" cap="none" spc="0" normalizeH="0" baseline="0" noProof="0" dirty="0">
                <a:ln>
                  <a:noFill/>
                </a:ln>
                <a:solidFill>
                  <a:srgbClr val="4D4D4D"/>
                </a:solidFill>
                <a:effectLst/>
                <a:uLnTx/>
                <a:uFillTx/>
                <a:latin typeface="Arial" panose="020B0604020202020204" pitchFamily="34" charset="0"/>
                <a:ea typeface="宋体" panose="02010600030101010101" pitchFamily="2" charset="-122"/>
              </a:rPr>
              <a:t>数字签名流程：</a:t>
            </a:r>
          </a:p>
        </p:txBody>
      </p:sp>
    </p:spTree>
    <p:extLst>
      <p:ext uri="{BB962C8B-B14F-4D97-AF65-F5344CB8AC3E}">
        <p14:creationId xmlns:p14="http://schemas.microsoft.com/office/powerpoint/2010/main" val="25157073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81187" y="227807"/>
            <a:ext cx="5280025" cy="522288"/>
          </a:xfrm>
          <a:prstGeom prst="rect">
            <a:avLst/>
          </a:prstGeom>
          <a:noFill/>
        </p:spPr>
        <p:txBody>
          <a:bodyPr>
            <a:spAutoFit/>
          </a:bodyPr>
          <a:lstStyle/>
          <a:p>
            <a:pPr marL="457200" marR="0" lvl="1" indent="0" algn="ctr" defTabSz="4572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第</a:t>
            </a:r>
            <a:r>
              <a:rPr kumimoji="0" lang="en-US" altLang="zh-CN" sz="28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4</a:t>
            </a:r>
            <a:r>
              <a:rPr kumimoji="0" lang="zh-CN" altLang="en-US" sz="28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rPr>
              <a:t>章 认证技术基础</a:t>
            </a:r>
            <a:endParaRPr kumimoji="0" lang="en-US" altLang="zh-CN" sz="2800" b="0" i="0" u="none" strike="noStrike" kern="1200" cap="none" spc="0" normalizeH="0" baseline="0" noProof="0" dirty="0">
              <a:ln>
                <a:noFill/>
              </a:ln>
              <a:solidFill>
                <a:prstClr val="black"/>
              </a:solidFill>
              <a:effectLst/>
              <a:uLnTx/>
              <a:uFillTx/>
              <a:latin typeface="幼圆" panose="02010509060101010101" pitchFamily="49" charset="-122"/>
              <a:ea typeface="幼圆" panose="02010509060101010101" pitchFamily="49" charset="-122"/>
              <a:cs typeface="+mn-cs"/>
            </a:endParaRPr>
          </a:p>
        </p:txBody>
      </p:sp>
      <p:sp>
        <p:nvSpPr>
          <p:cNvPr id="3" name="文本框 2"/>
          <p:cNvSpPr txBox="1">
            <a:spLocks noChangeArrowheads="1"/>
          </p:cNvSpPr>
          <p:nvPr/>
        </p:nvSpPr>
        <p:spPr bwMode="auto">
          <a:xfrm>
            <a:off x="3465510" y="3975683"/>
            <a:ext cx="275589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lvl="0">
              <a:spcBef>
                <a:spcPct val="0"/>
              </a:spcBef>
              <a:buClrTx/>
              <a:buNone/>
            </a:pPr>
            <a:r>
              <a:rPr kumimoji="0" lang="en-US" altLang="zh-CN"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4.4 </a:t>
            </a:r>
            <a:r>
              <a:rPr lang="zh-CN" altLang="en-US" sz="2400" dirty="0">
                <a:solidFill>
                  <a:prstClr val="black"/>
                </a:solidFill>
              </a:rPr>
              <a:t>身份认证技术</a:t>
            </a:r>
            <a:endParaRPr kumimoji="0" lang="zh-CN" altLang="en-US"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endParaRPr>
          </a:p>
        </p:txBody>
      </p:sp>
      <p:sp>
        <p:nvSpPr>
          <p:cNvPr id="21508" name="文本框 3"/>
          <p:cNvSpPr txBox="1">
            <a:spLocks noChangeArrowheads="1"/>
          </p:cNvSpPr>
          <p:nvPr/>
        </p:nvSpPr>
        <p:spPr bwMode="auto">
          <a:xfrm>
            <a:off x="3466306" y="1777231"/>
            <a:ext cx="275589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marL="0" marR="0" lvl="0" indent="0" algn="l" defTabSz="457200" rtl="0" eaLnBrk="1" fontAlgn="auto" latinLnBrk="0" hangingPunct="1">
              <a:lnSpc>
                <a:spcPct val="100000"/>
              </a:lnSpc>
              <a:spcBef>
                <a:spcPct val="0"/>
              </a:spcBef>
              <a:spcAft>
                <a:spcPts val="0"/>
              </a:spcAft>
              <a:buClrTx/>
              <a:buSzTx/>
              <a:buFont typeface="Wingdings 3" panose="05040102010807070707" pitchFamily="18" charset="2"/>
              <a:buNone/>
              <a:tabLst/>
              <a:defRPr/>
            </a:pPr>
            <a:r>
              <a:rPr kumimoji="0" lang="en-US" altLang="zh-CN"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4.1 </a:t>
            </a:r>
            <a:r>
              <a:rPr kumimoji="0" lang="zh-CN" altLang="en-US"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概述</a:t>
            </a:r>
          </a:p>
        </p:txBody>
      </p:sp>
      <p:sp>
        <p:nvSpPr>
          <p:cNvPr id="10" name="文本框 9">
            <a:extLst>
              <a:ext uri="{FF2B5EF4-FFF2-40B4-BE49-F238E27FC236}">
                <a16:creationId xmlns:a16="http://schemas.microsoft.com/office/drawing/2014/main" id="{6EA18493-A0F6-4D58-B5CF-141D0D09D065}"/>
              </a:ext>
            </a:extLst>
          </p:cNvPr>
          <p:cNvSpPr txBox="1">
            <a:spLocks noChangeArrowheads="1"/>
          </p:cNvSpPr>
          <p:nvPr/>
        </p:nvSpPr>
        <p:spPr bwMode="auto">
          <a:xfrm>
            <a:off x="3465509" y="3244354"/>
            <a:ext cx="2755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lvl="0">
              <a:spcBef>
                <a:spcPct val="0"/>
              </a:spcBef>
              <a:buClrTx/>
              <a:buNone/>
            </a:pPr>
            <a:r>
              <a:rPr kumimoji="0" lang="en-US" altLang="zh-CN"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4.3 </a:t>
            </a:r>
            <a:r>
              <a:rPr lang="zh-CN" altLang="en-US" sz="2400" dirty="0">
                <a:solidFill>
                  <a:prstClr val="black"/>
                </a:solidFill>
              </a:rPr>
              <a:t>数字签名技术</a:t>
            </a:r>
            <a:endParaRPr kumimoji="0" lang="zh-CN" altLang="en-US"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endParaRPr>
          </a:p>
        </p:txBody>
      </p:sp>
      <p:sp>
        <p:nvSpPr>
          <p:cNvPr id="12" name="文本框 11">
            <a:extLst>
              <a:ext uri="{FF2B5EF4-FFF2-40B4-BE49-F238E27FC236}">
                <a16:creationId xmlns:a16="http://schemas.microsoft.com/office/drawing/2014/main" id="{D26EFD5C-6529-4089-9FF4-FF21EDC877BE}"/>
              </a:ext>
            </a:extLst>
          </p:cNvPr>
          <p:cNvSpPr txBox="1">
            <a:spLocks noChangeArrowheads="1"/>
          </p:cNvSpPr>
          <p:nvPr/>
        </p:nvSpPr>
        <p:spPr bwMode="auto">
          <a:xfrm>
            <a:off x="3466306" y="2513025"/>
            <a:ext cx="2755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4.2 </a:t>
            </a:r>
            <a:r>
              <a:rPr kumimoji="0" lang="zh-CN" altLang="en-US" sz="2400" b="0" i="0" u="none" strike="noStrike" kern="1200" cap="none" spc="0" normalizeH="0" baseline="0" noProof="0" dirty="0">
                <a:ln>
                  <a:noFill/>
                </a:ln>
                <a:solidFill>
                  <a:prstClr val="black"/>
                </a:solidFill>
                <a:effectLst/>
                <a:uLnTx/>
                <a:uFillTx/>
                <a:latin typeface="Century Gothic" panose="020B0502020202020204" pitchFamily="34" charset="0"/>
                <a:ea typeface="幼圆" panose="02010509060101010101" pitchFamily="49" charset="-122"/>
                <a:cs typeface="+mn-cs"/>
              </a:rPr>
              <a:t>消息认证技术</a:t>
            </a:r>
          </a:p>
        </p:txBody>
      </p:sp>
    </p:spTree>
    <p:extLst>
      <p:ext uri="{BB962C8B-B14F-4D97-AF65-F5344CB8AC3E}">
        <p14:creationId xmlns:p14="http://schemas.microsoft.com/office/powerpoint/2010/main" val="692907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
                                        </p:tgtEl>
                                        <p:attrNameLst>
                                          <p:attrName>fillcolor</p:attrName>
                                        </p:attrNameLst>
                                      </p:cBhvr>
                                      <p:to>
                                        <a:srgbClr val="A53010"/>
                                      </p:to>
                                    </p:animClr>
                                    <p:set>
                                      <p:cBhvr>
                                        <p:cTn id="7" dur="2000" fill="hold"/>
                                        <p:tgtEl>
                                          <p:spTgt spid="3"/>
                                        </p:tgtEl>
                                        <p:attrNameLst>
                                          <p:attrName>fill.type</p:attrName>
                                        </p:attrNameLst>
                                      </p:cBhvr>
                                      <p:to>
                                        <p:strVal val="solid"/>
                                      </p:to>
                                    </p:set>
                                    <p:set>
                                      <p:cBhvr>
                                        <p:cTn id="8" dur="2000" fill="hold"/>
                                        <p:tgtEl>
                                          <p:spTgt spid="3"/>
                                        </p:tgtEl>
                                        <p:attrNameLst>
                                          <p:attrName>fill.on</p:attrName>
                                        </p:attrNameLst>
                                      </p:cBhvr>
                                      <p:to>
                                        <p:strVal val="true"/>
                                      </p:to>
                                    </p:set>
                                  </p:childTnLst>
                                </p:cTn>
                              </p:par>
                              <p:par>
                                <p:cTn id="9" presetID="3" presetClass="emph" presetSubtype="2" fill="hold" grpId="0" nodeType="withEffect">
                                  <p:stCondLst>
                                    <p:cond delay="0"/>
                                  </p:stCondLst>
                                  <p:childTnLst>
                                    <p:animClr clrSpc="rgb" dir="cw">
                                      <p:cBhvr override="childStyle">
                                        <p:cTn id="10" dur="2000" fill="hold"/>
                                        <p:tgtEl>
                                          <p:spTgt spid="3"/>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B91F9E1-9315-4B7D-8E02-7524F1C47653}"/>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
        <p:nvSpPr>
          <p:cNvPr id="4" name="文本框 3">
            <a:extLst>
              <a:ext uri="{FF2B5EF4-FFF2-40B4-BE49-F238E27FC236}">
                <a16:creationId xmlns:a16="http://schemas.microsoft.com/office/drawing/2014/main" id="{44DD1DE7-A178-4A54-BC25-7171B54E8F2E}"/>
              </a:ext>
            </a:extLst>
          </p:cNvPr>
          <p:cNvSpPr txBox="1"/>
          <p:nvPr/>
        </p:nvSpPr>
        <p:spPr>
          <a:xfrm>
            <a:off x="1047134" y="1393723"/>
            <a:ext cx="2403987" cy="369332"/>
          </a:xfrm>
          <a:prstGeom prst="rect">
            <a:avLst/>
          </a:prstGeom>
          <a:noFill/>
        </p:spPr>
        <p:txBody>
          <a:bodyPr wrap="square" rtlCol="0">
            <a:spAutoFit/>
          </a:bodyPr>
          <a:lstStyle/>
          <a:p>
            <a:r>
              <a:rPr lang="zh-CN" altLang="en-US" dirty="0"/>
              <a:t>一、标识与认证概述</a:t>
            </a:r>
          </a:p>
        </p:txBody>
      </p:sp>
      <p:sp>
        <p:nvSpPr>
          <p:cNvPr id="5" name="矩形 4">
            <a:extLst>
              <a:ext uri="{FF2B5EF4-FFF2-40B4-BE49-F238E27FC236}">
                <a16:creationId xmlns:a16="http://schemas.microsoft.com/office/drawing/2014/main" id="{FF252473-0528-47BB-B064-2796B868AEF9}"/>
              </a:ext>
            </a:extLst>
          </p:cNvPr>
          <p:cNvSpPr/>
          <p:nvPr/>
        </p:nvSpPr>
        <p:spPr>
          <a:xfrm>
            <a:off x="1047132" y="1889520"/>
            <a:ext cx="902811" cy="369332"/>
          </a:xfrm>
          <a:prstGeom prst="rect">
            <a:avLst/>
          </a:prstGeom>
        </p:spPr>
        <p:txBody>
          <a:bodyPr wrap="none">
            <a:spAutoFit/>
          </a:bodyPr>
          <a:lstStyle/>
          <a:p>
            <a:r>
              <a:rPr lang="en-US" altLang="zh-CN" dirty="0"/>
              <a:t>1. </a:t>
            </a:r>
            <a:r>
              <a:rPr lang="zh-CN" altLang="en-US" dirty="0"/>
              <a:t>标识</a:t>
            </a:r>
          </a:p>
        </p:txBody>
      </p:sp>
      <p:sp>
        <p:nvSpPr>
          <p:cNvPr id="6" name="矩形 5">
            <a:extLst>
              <a:ext uri="{FF2B5EF4-FFF2-40B4-BE49-F238E27FC236}">
                <a16:creationId xmlns:a16="http://schemas.microsoft.com/office/drawing/2014/main" id="{B3821683-E1B9-4B53-AC81-7F67E866FBD8}"/>
              </a:ext>
            </a:extLst>
          </p:cNvPr>
          <p:cNvSpPr/>
          <p:nvPr/>
        </p:nvSpPr>
        <p:spPr>
          <a:xfrm>
            <a:off x="1047132" y="2239111"/>
            <a:ext cx="7411066" cy="1284006"/>
          </a:xfrm>
          <a:prstGeom prst="rect">
            <a:avLst/>
          </a:prstGeom>
        </p:spPr>
        <p:txBody>
          <a:bodyPr wrap="square">
            <a:spAutoFit/>
          </a:bodyPr>
          <a:lstStyle/>
          <a:p>
            <a:pPr>
              <a:lnSpc>
                <a:spcPct val="150000"/>
              </a:lnSpc>
            </a:pPr>
            <a:r>
              <a:rPr lang="zh-CN" altLang="en-US" dirty="0">
                <a:latin typeface="+mn-ea"/>
              </a:rPr>
              <a:t>用户向系统表明身份</a:t>
            </a:r>
          </a:p>
          <a:p>
            <a:pPr>
              <a:lnSpc>
                <a:spcPct val="150000"/>
              </a:lnSpc>
            </a:pPr>
            <a:r>
              <a:rPr lang="zh-CN" altLang="en-US" dirty="0">
                <a:latin typeface="+mn-ea"/>
              </a:rPr>
              <a:t>系统可以识别的用户的内部名称：用户名、智能卡、登录</a:t>
            </a:r>
            <a:r>
              <a:rPr lang="en-US" altLang="zh-CN" dirty="0">
                <a:latin typeface="+mn-ea"/>
              </a:rPr>
              <a:t>ID</a:t>
            </a:r>
          </a:p>
          <a:p>
            <a:pPr>
              <a:lnSpc>
                <a:spcPct val="150000"/>
              </a:lnSpc>
            </a:pPr>
            <a:r>
              <a:rPr lang="zh-CN" altLang="en-US" dirty="0">
                <a:latin typeface="+mn-ea"/>
              </a:rPr>
              <a:t>具有唯一性、不能被伪造</a:t>
            </a:r>
          </a:p>
        </p:txBody>
      </p:sp>
      <p:sp>
        <p:nvSpPr>
          <p:cNvPr id="7" name="矩形 6">
            <a:extLst>
              <a:ext uri="{FF2B5EF4-FFF2-40B4-BE49-F238E27FC236}">
                <a16:creationId xmlns:a16="http://schemas.microsoft.com/office/drawing/2014/main" id="{44E7622C-A536-4A02-9A00-818C055A7F5E}"/>
              </a:ext>
            </a:extLst>
          </p:cNvPr>
          <p:cNvSpPr/>
          <p:nvPr/>
        </p:nvSpPr>
        <p:spPr>
          <a:xfrm>
            <a:off x="1047132" y="4039569"/>
            <a:ext cx="6651524" cy="369332"/>
          </a:xfrm>
          <a:prstGeom prst="rect">
            <a:avLst/>
          </a:prstGeom>
        </p:spPr>
        <p:txBody>
          <a:bodyPr wrap="square">
            <a:spAutoFit/>
          </a:bodyPr>
          <a:lstStyle/>
          <a:p>
            <a:r>
              <a:rPr lang="zh-CN" altLang="en-US" dirty="0"/>
              <a:t>对用户宣称的身份标识的有效性进行校验和测试的过程。</a:t>
            </a:r>
          </a:p>
        </p:txBody>
      </p:sp>
      <p:sp>
        <p:nvSpPr>
          <p:cNvPr id="8" name="矩形 7">
            <a:extLst>
              <a:ext uri="{FF2B5EF4-FFF2-40B4-BE49-F238E27FC236}">
                <a16:creationId xmlns:a16="http://schemas.microsoft.com/office/drawing/2014/main" id="{E14EBCE8-9A3A-4993-BCCE-D6B479525718}"/>
              </a:ext>
            </a:extLst>
          </p:cNvPr>
          <p:cNvSpPr/>
          <p:nvPr/>
        </p:nvSpPr>
        <p:spPr>
          <a:xfrm>
            <a:off x="1047132" y="3616744"/>
            <a:ext cx="1826141" cy="369332"/>
          </a:xfrm>
          <a:prstGeom prst="rect">
            <a:avLst/>
          </a:prstGeom>
        </p:spPr>
        <p:txBody>
          <a:bodyPr wrap="none">
            <a:spAutoFit/>
          </a:bodyPr>
          <a:lstStyle/>
          <a:p>
            <a:r>
              <a:rPr lang="en-US" altLang="zh-CN" dirty="0"/>
              <a:t>2. </a:t>
            </a:r>
            <a:r>
              <a:rPr lang="zh-CN" altLang="en-US" dirty="0"/>
              <a:t>认证（鉴别）</a:t>
            </a:r>
          </a:p>
        </p:txBody>
      </p:sp>
      <p:sp>
        <p:nvSpPr>
          <p:cNvPr id="9" name="矩形 8">
            <a:extLst>
              <a:ext uri="{FF2B5EF4-FFF2-40B4-BE49-F238E27FC236}">
                <a16:creationId xmlns:a16="http://schemas.microsoft.com/office/drawing/2014/main" id="{C4CE68CB-22BA-4D39-9594-0FB1F2862EF0}"/>
              </a:ext>
            </a:extLst>
          </p:cNvPr>
          <p:cNvSpPr/>
          <p:nvPr/>
        </p:nvSpPr>
        <p:spPr>
          <a:xfrm>
            <a:off x="1047131" y="4571776"/>
            <a:ext cx="902811" cy="369332"/>
          </a:xfrm>
          <a:prstGeom prst="rect">
            <a:avLst/>
          </a:prstGeom>
        </p:spPr>
        <p:txBody>
          <a:bodyPr wrap="none">
            <a:spAutoFit/>
          </a:bodyPr>
          <a:lstStyle/>
          <a:p>
            <a:r>
              <a:rPr lang="en-US" altLang="zh-CN" dirty="0"/>
              <a:t>3. </a:t>
            </a:r>
            <a:r>
              <a:rPr lang="zh-CN" altLang="en-US" dirty="0"/>
              <a:t>方法</a:t>
            </a:r>
          </a:p>
        </p:txBody>
      </p:sp>
      <p:sp>
        <p:nvSpPr>
          <p:cNvPr id="10" name="矩形 9">
            <a:extLst>
              <a:ext uri="{FF2B5EF4-FFF2-40B4-BE49-F238E27FC236}">
                <a16:creationId xmlns:a16="http://schemas.microsoft.com/office/drawing/2014/main" id="{1E0FD991-26F4-461E-A9BB-7222111F6715}"/>
              </a:ext>
            </a:extLst>
          </p:cNvPr>
          <p:cNvSpPr/>
          <p:nvPr/>
        </p:nvSpPr>
        <p:spPr>
          <a:xfrm>
            <a:off x="1047130" y="4925353"/>
            <a:ext cx="6570411" cy="1699504"/>
          </a:xfrm>
          <a:prstGeom prst="rect">
            <a:avLst/>
          </a:prstGeom>
        </p:spPr>
        <p:txBody>
          <a:bodyPr wrap="square">
            <a:spAutoFit/>
          </a:bodyPr>
          <a:lstStyle/>
          <a:p>
            <a:pPr>
              <a:lnSpc>
                <a:spcPct val="150000"/>
              </a:lnSpc>
            </a:pPr>
            <a:r>
              <a:rPr lang="zh-CN" altLang="en-US" dirty="0"/>
              <a:t>口令</a:t>
            </a:r>
            <a:r>
              <a:rPr lang="en-US" altLang="zh-CN" dirty="0"/>
              <a:t>——</a:t>
            </a:r>
            <a:r>
              <a:rPr lang="zh-CN" altLang="en-US" dirty="0"/>
              <a:t>帐号、密码</a:t>
            </a:r>
          </a:p>
          <a:p>
            <a:pPr>
              <a:lnSpc>
                <a:spcPct val="150000"/>
              </a:lnSpc>
            </a:pPr>
            <a:r>
              <a:rPr lang="zh-CN" altLang="en-US" dirty="0"/>
              <a:t>密码验证</a:t>
            </a:r>
            <a:r>
              <a:rPr lang="en-US" altLang="zh-CN" dirty="0"/>
              <a:t>——</a:t>
            </a:r>
            <a:r>
              <a:rPr lang="zh-CN" altLang="en-US" dirty="0"/>
              <a:t>公钥基础设施（</a:t>
            </a:r>
            <a:r>
              <a:rPr lang="en-US" altLang="zh-CN" dirty="0"/>
              <a:t>Public Key Infrastructure</a:t>
            </a:r>
            <a:r>
              <a:rPr lang="zh-CN" altLang="en-US" dirty="0"/>
              <a:t>，</a:t>
            </a:r>
            <a:r>
              <a:rPr lang="en-US" altLang="zh-CN" dirty="0"/>
              <a:t>PKI</a:t>
            </a:r>
            <a:r>
              <a:rPr lang="zh-CN" altLang="en-US" dirty="0"/>
              <a:t>）</a:t>
            </a:r>
            <a:endParaRPr lang="en-US" altLang="zh-CN" dirty="0"/>
          </a:p>
          <a:p>
            <a:pPr>
              <a:lnSpc>
                <a:spcPct val="150000"/>
              </a:lnSpc>
            </a:pPr>
            <a:r>
              <a:rPr lang="zh-CN" altLang="en-US" dirty="0"/>
              <a:t>生物鉴别方法</a:t>
            </a:r>
            <a:r>
              <a:rPr lang="en-US" altLang="zh-CN" dirty="0"/>
              <a:t>——</a:t>
            </a:r>
            <a:r>
              <a:rPr lang="zh-CN" altLang="en-US" dirty="0"/>
              <a:t>面部、指纹、虹膜、声音等特征</a:t>
            </a:r>
          </a:p>
          <a:p>
            <a:pPr>
              <a:lnSpc>
                <a:spcPct val="150000"/>
              </a:lnSpc>
            </a:pPr>
            <a:r>
              <a:rPr lang="zh-CN" altLang="en-US" dirty="0"/>
              <a:t>可信计算基</a:t>
            </a:r>
            <a:r>
              <a:rPr lang="en-US" altLang="zh-CN" dirty="0"/>
              <a:t>——</a:t>
            </a:r>
            <a:r>
              <a:rPr lang="zh-CN" altLang="en-US" dirty="0"/>
              <a:t>与鉴别相关的认证机制</a:t>
            </a:r>
          </a:p>
        </p:txBody>
      </p:sp>
    </p:spTree>
    <p:extLst>
      <p:ext uri="{BB962C8B-B14F-4D97-AF65-F5344CB8AC3E}">
        <p14:creationId xmlns:p14="http://schemas.microsoft.com/office/powerpoint/2010/main" val="29844498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2BB5BB54-C5F1-493C-B3A5-0B1E540AC98D}"/>
              </a:ext>
            </a:extLst>
          </p:cNvPr>
          <p:cNvSpPr/>
          <p:nvPr/>
        </p:nvSpPr>
        <p:spPr>
          <a:xfrm>
            <a:off x="1027322" y="1984157"/>
            <a:ext cx="2390398" cy="369332"/>
          </a:xfrm>
          <a:prstGeom prst="rect">
            <a:avLst/>
          </a:prstGeom>
        </p:spPr>
        <p:txBody>
          <a:bodyPr wrap="none">
            <a:spAutoFit/>
          </a:bodyPr>
          <a:lstStyle/>
          <a:p>
            <a:r>
              <a:rPr lang="en-US" altLang="zh-CN" dirty="0"/>
              <a:t>1</a:t>
            </a:r>
            <a:r>
              <a:rPr lang="zh-CN" altLang="en-US" dirty="0"/>
              <a:t>、口令选取的注意点</a:t>
            </a:r>
          </a:p>
        </p:txBody>
      </p:sp>
      <p:sp>
        <p:nvSpPr>
          <p:cNvPr id="5" name="Rectangle 3">
            <a:extLst>
              <a:ext uri="{FF2B5EF4-FFF2-40B4-BE49-F238E27FC236}">
                <a16:creationId xmlns:a16="http://schemas.microsoft.com/office/drawing/2014/main" id="{87C6400E-FA19-44D8-98C8-6A8336C03401}"/>
              </a:ext>
            </a:extLst>
          </p:cNvPr>
          <p:cNvSpPr txBox="1">
            <a:spLocks noChangeArrowheads="1"/>
          </p:cNvSpPr>
          <p:nvPr/>
        </p:nvSpPr>
        <p:spPr>
          <a:xfrm>
            <a:off x="1027322" y="2574902"/>
            <a:ext cx="7767638" cy="3289347"/>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buFont typeface="Wingdings" panose="05000000000000000000" pitchFamily="2" charset="2"/>
              <a:buChar char="q"/>
            </a:pPr>
            <a:r>
              <a:rPr lang="zh-CN" altLang="en-US" dirty="0"/>
              <a:t>不要使用容易猜到的词或短语</a:t>
            </a:r>
          </a:p>
          <a:p>
            <a:pPr>
              <a:buFont typeface="Wingdings" panose="05000000000000000000" pitchFamily="2" charset="2"/>
              <a:buChar char="q"/>
            </a:pPr>
            <a:r>
              <a:rPr lang="zh-CN" altLang="en-US" dirty="0"/>
              <a:t>不要使用字典中的词、常用短语或行业缩写等</a:t>
            </a:r>
          </a:p>
          <a:p>
            <a:pPr>
              <a:buFont typeface="Wingdings" panose="05000000000000000000" pitchFamily="2" charset="2"/>
              <a:buChar char="q"/>
            </a:pPr>
            <a:r>
              <a:rPr lang="zh-CN" altLang="en-US" dirty="0"/>
              <a:t>应该使用非标准的大写和拼写方法</a:t>
            </a:r>
          </a:p>
          <a:p>
            <a:pPr>
              <a:buFont typeface="Wingdings" panose="05000000000000000000" pitchFamily="2" charset="2"/>
              <a:buChar char="q"/>
            </a:pPr>
            <a:r>
              <a:rPr lang="zh-CN" altLang="en-US" dirty="0"/>
              <a:t>应该使用大小写和数字混合的方法选取口令</a:t>
            </a:r>
          </a:p>
          <a:p>
            <a:pPr>
              <a:buFont typeface="Wingdings" panose="05000000000000000000" pitchFamily="2" charset="2"/>
              <a:buChar char="q"/>
            </a:pPr>
            <a:r>
              <a:rPr lang="zh-CN" altLang="en-US" dirty="0"/>
              <a:t>此外，口令质量还取决于：</a:t>
            </a:r>
          </a:p>
          <a:p>
            <a:pPr lvl="1">
              <a:buFont typeface="Wingdings" panose="05000000000000000000" pitchFamily="2" charset="2"/>
              <a:buChar char="Ø"/>
            </a:pPr>
            <a:r>
              <a:rPr lang="zh-CN" altLang="en-US" sz="1800" dirty="0"/>
              <a:t>口令空间</a:t>
            </a:r>
          </a:p>
          <a:p>
            <a:pPr lvl="1">
              <a:buFont typeface="Wingdings" panose="05000000000000000000" pitchFamily="2" charset="2"/>
              <a:buChar char="Ø"/>
            </a:pPr>
            <a:r>
              <a:rPr lang="zh-CN" altLang="en-US" sz="1800" dirty="0"/>
              <a:t>口令加密算法</a:t>
            </a:r>
          </a:p>
          <a:p>
            <a:pPr lvl="1">
              <a:buFont typeface="Wingdings" panose="05000000000000000000" pitchFamily="2" charset="2"/>
              <a:buChar char="Ø"/>
            </a:pPr>
            <a:r>
              <a:rPr lang="zh-CN" altLang="en-US" sz="1800" dirty="0"/>
              <a:t>口令长度</a:t>
            </a:r>
          </a:p>
        </p:txBody>
      </p:sp>
      <p:sp>
        <p:nvSpPr>
          <p:cNvPr id="6" name="矩形 5">
            <a:extLst>
              <a:ext uri="{FF2B5EF4-FFF2-40B4-BE49-F238E27FC236}">
                <a16:creationId xmlns:a16="http://schemas.microsoft.com/office/drawing/2014/main" id="{E01B52A7-30BA-4D61-9691-16C3374F6BFF}"/>
              </a:ext>
            </a:extLst>
          </p:cNvPr>
          <p:cNvSpPr/>
          <p:nvPr/>
        </p:nvSpPr>
        <p:spPr>
          <a:xfrm>
            <a:off x="1027322" y="1393412"/>
            <a:ext cx="2262158" cy="369332"/>
          </a:xfrm>
          <a:prstGeom prst="rect">
            <a:avLst/>
          </a:prstGeom>
        </p:spPr>
        <p:txBody>
          <a:bodyPr wrap="none">
            <a:spAutoFit/>
          </a:bodyPr>
          <a:lstStyle/>
          <a:p>
            <a:r>
              <a:rPr lang="zh-CN" altLang="en-US" dirty="0"/>
              <a:t>二、基于口令的认证</a:t>
            </a:r>
          </a:p>
        </p:txBody>
      </p:sp>
      <p:sp>
        <p:nvSpPr>
          <p:cNvPr id="7" name="文本框 6">
            <a:extLst>
              <a:ext uri="{FF2B5EF4-FFF2-40B4-BE49-F238E27FC236}">
                <a16:creationId xmlns:a16="http://schemas.microsoft.com/office/drawing/2014/main" id="{5A9FB8F8-F512-4034-AB6E-389ED68EDA71}"/>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1921686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19D7040-CEA3-477D-9973-B27B67286592}"/>
              </a:ext>
            </a:extLst>
          </p:cNvPr>
          <p:cNvSpPr/>
          <p:nvPr/>
        </p:nvSpPr>
        <p:spPr>
          <a:xfrm>
            <a:off x="975369" y="1378663"/>
            <a:ext cx="2223686" cy="369332"/>
          </a:xfrm>
          <a:prstGeom prst="rect">
            <a:avLst/>
          </a:prstGeom>
        </p:spPr>
        <p:txBody>
          <a:bodyPr wrap="none">
            <a:spAutoFit/>
          </a:bodyPr>
          <a:lstStyle/>
          <a:p>
            <a:r>
              <a:rPr lang="zh-CN" altLang="en-US" dirty="0"/>
              <a:t>（</a:t>
            </a:r>
            <a:r>
              <a:rPr lang="en-US" altLang="zh-CN" dirty="0"/>
              <a:t>1</a:t>
            </a:r>
            <a:r>
              <a:rPr lang="zh-CN" altLang="en-US" dirty="0"/>
              <a:t>）</a:t>
            </a:r>
            <a:r>
              <a:rPr lang="en-US" altLang="zh-CN" dirty="0"/>
              <a:t> </a:t>
            </a:r>
            <a:r>
              <a:rPr lang="zh-CN" altLang="en-US" dirty="0"/>
              <a:t>口令空间容量</a:t>
            </a:r>
          </a:p>
        </p:txBody>
      </p:sp>
      <p:sp>
        <p:nvSpPr>
          <p:cNvPr id="5" name="Rectangle 3">
            <a:extLst>
              <a:ext uri="{FF2B5EF4-FFF2-40B4-BE49-F238E27FC236}">
                <a16:creationId xmlns:a16="http://schemas.microsoft.com/office/drawing/2014/main" id="{89D673E9-59FB-4EDA-8E91-A89BBD4A53EA}"/>
              </a:ext>
            </a:extLst>
          </p:cNvPr>
          <p:cNvSpPr txBox="1">
            <a:spLocks noChangeArrowheads="1"/>
          </p:cNvSpPr>
          <p:nvPr/>
        </p:nvSpPr>
        <p:spPr>
          <a:xfrm>
            <a:off x="975369" y="1919596"/>
            <a:ext cx="5440179" cy="2460676"/>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zh-CN" altLang="en-US" dirty="0">
                <a:latin typeface="+mn-ea"/>
              </a:rPr>
              <a:t>口令空间的大小是字母表规模和口令长度的函数</a:t>
            </a:r>
          </a:p>
          <a:p>
            <a:pPr lvl="1">
              <a:buFont typeface="Wingdings" panose="05000000000000000000" pitchFamily="2" charset="2"/>
              <a:buChar char="q"/>
            </a:pPr>
            <a:r>
              <a:rPr lang="en-US" altLang="zh-CN" sz="1800" dirty="0">
                <a:latin typeface="+mn-ea"/>
              </a:rPr>
              <a:t>S</a:t>
            </a:r>
            <a:r>
              <a:rPr lang="zh-CN" altLang="en-US" sz="1800" dirty="0">
                <a:latin typeface="+mn-ea"/>
              </a:rPr>
              <a:t>：口令空间</a:t>
            </a:r>
          </a:p>
          <a:p>
            <a:pPr lvl="1">
              <a:buFont typeface="Wingdings" panose="05000000000000000000" pitchFamily="2" charset="2"/>
              <a:buChar char="q"/>
            </a:pPr>
            <a:r>
              <a:rPr lang="en-US" altLang="zh-CN" sz="1800" dirty="0">
                <a:latin typeface="+mn-ea"/>
              </a:rPr>
              <a:t>L</a:t>
            </a:r>
            <a:r>
              <a:rPr lang="zh-CN" altLang="en-US" sz="1800" dirty="0">
                <a:latin typeface="+mn-ea"/>
              </a:rPr>
              <a:t>：口令的最大有效期</a:t>
            </a:r>
          </a:p>
          <a:p>
            <a:pPr lvl="1">
              <a:buFont typeface="Wingdings" panose="05000000000000000000" pitchFamily="2" charset="2"/>
              <a:buChar char="q"/>
            </a:pPr>
            <a:r>
              <a:rPr lang="en-US" altLang="zh-CN" sz="1800" dirty="0">
                <a:latin typeface="+mn-ea"/>
              </a:rPr>
              <a:t>R</a:t>
            </a:r>
            <a:r>
              <a:rPr lang="zh-CN" altLang="en-US" sz="1800" dirty="0">
                <a:latin typeface="+mn-ea"/>
              </a:rPr>
              <a:t>：单位时间内可能的口令猜测数</a:t>
            </a:r>
          </a:p>
          <a:p>
            <a:pPr lvl="1">
              <a:buFont typeface="Wingdings" panose="05000000000000000000" pitchFamily="2" charset="2"/>
              <a:buChar char="q"/>
            </a:pPr>
            <a:r>
              <a:rPr lang="en-US" altLang="zh-CN" sz="1800" dirty="0">
                <a:latin typeface="+mn-ea"/>
              </a:rPr>
              <a:t>P</a:t>
            </a:r>
            <a:r>
              <a:rPr lang="zh-CN" altLang="en-US" sz="1800" dirty="0">
                <a:latin typeface="+mn-ea"/>
              </a:rPr>
              <a:t>：口令有效期内被猜出的可能性</a:t>
            </a:r>
          </a:p>
          <a:p>
            <a:pPr lvl="2">
              <a:buFont typeface="Wingdings" panose="05000000000000000000" pitchFamily="2" charset="2"/>
              <a:buNone/>
            </a:pPr>
            <a:r>
              <a:rPr lang="en-US" altLang="zh-CN" sz="1800" dirty="0">
                <a:latin typeface="+mn-ea"/>
              </a:rPr>
              <a:t>P</a:t>
            </a:r>
            <a:r>
              <a:rPr lang="zh-CN" altLang="en-US" sz="1800" dirty="0">
                <a:latin typeface="+mn-ea"/>
              </a:rPr>
              <a:t>＝（</a:t>
            </a:r>
            <a:r>
              <a:rPr lang="en-US" altLang="zh-CN" sz="1800" dirty="0">
                <a:latin typeface="+mn-ea"/>
              </a:rPr>
              <a:t>L×R</a:t>
            </a:r>
            <a:r>
              <a:rPr lang="zh-CN" altLang="en-US" sz="1800" dirty="0">
                <a:latin typeface="+mn-ea"/>
              </a:rPr>
              <a:t>）</a:t>
            </a:r>
            <a:r>
              <a:rPr lang="en-US" altLang="zh-CN" sz="1800" dirty="0">
                <a:latin typeface="+mn-ea"/>
              </a:rPr>
              <a:t>/S</a:t>
            </a:r>
          </a:p>
        </p:txBody>
      </p:sp>
      <p:sp>
        <p:nvSpPr>
          <p:cNvPr id="6" name="矩形 5">
            <a:extLst>
              <a:ext uri="{FF2B5EF4-FFF2-40B4-BE49-F238E27FC236}">
                <a16:creationId xmlns:a16="http://schemas.microsoft.com/office/drawing/2014/main" id="{0724A935-8AA1-42A2-9EF2-12A2C89B9046}"/>
              </a:ext>
            </a:extLst>
          </p:cNvPr>
          <p:cNvSpPr/>
          <p:nvPr/>
        </p:nvSpPr>
        <p:spPr>
          <a:xfrm>
            <a:off x="975369" y="4551873"/>
            <a:ext cx="2159566" cy="369332"/>
          </a:xfrm>
          <a:prstGeom prst="rect">
            <a:avLst/>
          </a:prstGeom>
        </p:spPr>
        <p:txBody>
          <a:bodyPr wrap="none">
            <a:spAutoFit/>
          </a:bodyPr>
          <a:lstStyle/>
          <a:p>
            <a:r>
              <a:rPr lang="zh-CN" altLang="en-US" dirty="0"/>
              <a:t>（</a:t>
            </a:r>
            <a:r>
              <a:rPr lang="en-US" altLang="zh-CN" dirty="0"/>
              <a:t>2</a:t>
            </a:r>
            <a:r>
              <a:rPr lang="zh-CN" altLang="en-US" dirty="0"/>
              <a:t>）口令加密算法</a:t>
            </a:r>
          </a:p>
        </p:txBody>
      </p:sp>
      <p:sp>
        <p:nvSpPr>
          <p:cNvPr id="7" name="Rectangle 3">
            <a:extLst>
              <a:ext uri="{FF2B5EF4-FFF2-40B4-BE49-F238E27FC236}">
                <a16:creationId xmlns:a16="http://schemas.microsoft.com/office/drawing/2014/main" id="{44DD68A1-452A-4BED-A33F-53A0359F74C5}"/>
              </a:ext>
            </a:extLst>
          </p:cNvPr>
          <p:cNvSpPr txBox="1">
            <a:spLocks noChangeArrowheads="1"/>
          </p:cNvSpPr>
          <p:nvPr/>
        </p:nvSpPr>
        <p:spPr>
          <a:xfrm>
            <a:off x="975369" y="5092806"/>
            <a:ext cx="7958138" cy="1197381"/>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zh-CN" altLang="en-US" dirty="0"/>
              <a:t>口令加密方法一般以单向加密函数为主，也有一些以分组密码或流密码方法。</a:t>
            </a:r>
          </a:p>
          <a:p>
            <a:pPr marL="0" indent="0">
              <a:buNone/>
            </a:pPr>
            <a:r>
              <a:rPr lang="zh-CN" altLang="en-US" dirty="0"/>
              <a:t>加密算法的安全性十分重要，如果口令加密只依赖于口令或其他固定信息，有可能造成不同用户加密后有相同的口令。</a:t>
            </a:r>
            <a:endParaRPr lang="zh-CN" altLang="en-US" sz="1800" dirty="0"/>
          </a:p>
        </p:txBody>
      </p:sp>
      <p:sp>
        <p:nvSpPr>
          <p:cNvPr id="8" name="文本框 7">
            <a:extLst>
              <a:ext uri="{FF2B5EF4-FFF2-40B4-BE49-F238E27FC236}">
                <a16:creationId xmlns:a16="http://schemas.microsoft.com/office/drawing/2014/main" id="{24887B94-6EF9-4582-B17F-6ACF79FF88D4}"/>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34078705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879BE9A-6AE5-43C5-8F90-C2EE2B586AC0}"/>
              </a:ext>
            </a:extLst>
          </p:cNvPr>
          <p:cNvSpPr/>
          <p:nvPr/>
        </p:nvSpPr>
        <p:spPr>
          <a:xfrm>
            <a:off x="1090447" y="1437657"/>
            <a:ext cx="1697901" cy="369332"/>
          </a:xfrm>
          <a:prstGeom prst="rect">
            <a:avLst/>
          </a:prstGeom>
        </p:spPr>
        <p:txBody>
          <a:bodyPr wrap="none">
            <a:spAutoFit/>
          </a:bodyPr>
          <a:lstStyle/>
          <a:p>
            <a:r>
              <a:rPr lang="zh-CN" altLang="en-US" dirty="0"/>
              <a:t>（</a:t>
            </a:r>
            <a:r>
              <a:rPr lang="en-US" altLang="zh-CN" dirty="0"/>
              <a:t>3</a:t>
            </a:r>
            <a:r>
              <a:rPr lang="zh-CN" altLang="en-US" dirty="0"/>
              <a:t>）口令长度</a:t>
            </a:r>
          </a:p>
        </p:txBody>
      </p:sp>
      <p:sp>
        <p:nvSpPr>
          <p:cNvPr id="5" name="Rectangle 3">
            <a:extLst>
              <a:ext uri="{FF2B5EF4-FFF2-40B4-BE49-F238E27FC236}">
                <a16:creationId xmlns:a16="http://schemas.microsoft.com/office/drawing/2014/main" id="{9A4558A3-00BE-4AFE-89D2-613657AE4BF3}"/>
              </a:ext>
            </a:extLst>
          </p:cNvPr>
          <p:cNvSpPr txBox="1">
            <a:spLocks noChangeArrowheads="1"/>
          </p:cNvSpPr>
          <p:nvPr/>
        </p:nvSpPr>
        <p:spPr>
          <a:xfrm>
            <a:off x="1090447" y="1978589"/>
            <a:ext cx="7958138" cy="4790921"/>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zh-CN" altLang="en-US" dirty="0">
                <a:latin typeface="+mn-ea"/>
              </a:rPr>
              <a:t>口令在有效期内被猜出的可能性，决定了</a:t>
            </a:r>
            <a:r>
              <a:rPr lang="zh-CN" altLang="en-US" b="1" dirty="0">
                <a:latin typeface="+mn-ea"/>
              </a:rPr>
              <a:t>口令的安全性：</a:t>
            </a:r>
          </a:p>
          <a:p>
            <a:pPr lvl="1">
              <a:buFont typeface="Wingdings" panose="05000000000000000000" pitchFamily="2" charset="2"/>
              <a:buChar char="q"/>
            </a:pPr>
            <a:r>
              <a:rPr lang="zh-CN" altLang="en-US" sz="1800" dirty="0">
                <a:latin typeface="+mn-ea"/>
              </a:rPr>
              <a:t>可能性越小，口令越安全</a:t>
            </a:r>
          </a:p>
          <a:p>
            <a:pPr marL="0" indent="0">
              <a:buNone/>
            </a:pPr>
            <a:r>
              <a:rPr lang="zh-CN" altLang="en-US" dirty="0">
                <a:latin typeface="+mn-ea"/>
              </a:rPr>
              <a:t>在其他条件相同的情况下，</a:t>
            </a:r>
          </a:p>
          <a:p>
            <a:pPr lvl="1">
              <a:buFont typeface="Wingdings" panose="05000000000000000000" pitchFamily="2" charset="2"/>
              <a:buChar char="q"/>
            </a:pPr>
            <a:r>
              <a:rPr lang="zh-CN" altLang="en-US" sz="1800" dirty="0">
                <a:latin typeface="+mn-ea"/>
              </a:rPr>
              <a:t>口令越长，安全性越大</a:t>
            </a:r>
          </a:p>
          <a:p>
            <a:pPr lvl="1">
              <a:buFont typeface="Wingdings" panose="05000000000000000000" pitchFamily="2" charset="2"/>
              <a:buChar char="q"/>
            </a:pPr>
            <a:r>
              <a:rPr lang="zh-CN" altLang="en-US" sz="1800" dirty="0">
                <a:latin typeface="+mn-ea"/>
              </a:rPr>
              <a:t>口令有效期越短，口令被猜出的可能性越小</a:t>
            </a:r>
          </a:p>
          <a:p>
            <a:pPr marL="0" indent="0">
              <a:buNone/>
            </a:pPr>
            <a:r>
              <a:rPr lang="zh-CN" altLang="en-US" dirty="0">
                <a:latin typeface="+mn-ea"/>
              </a:rPr>
              <a:t>口令长度计算方法：</a:t>
            </a:r>
          </a:p>
          <a:p>
            <a:pPr lvl="1">
              <a:buFont typeface="Wingdings" panose="05000000000000000000" pitchFamily="2" charset="2"/>
              <a:buNone/>
            </a:pPr>
            <a:r>
              <a:rPr lang="en-US" altLang="zh-CN" sz="1800" dirty="0">
                <a:latin typeface="+mn-ea"/>
              </a:rPr>
              <a:t>M</a:t>
            </a:r>
            <a:r>
              <a:rPr lang="zh-CN" altLang="en-US" sz="1800" dirty="0">
                <a:latin typeface="+mn-ea"/>
              </a:rPr>
              <a:t>＝</a:t>
            </a:r>
            <a:r>
              <a:rPr lang="en-US" altLang="zh-CN" sz="1800" dirty="0" err="1">
                <a:latin typeface="+mn-ea"/>
              </a:rPr>
              <a:t>log</a:t>
            </a:r>
            <a:r>
              <a:rPr lang="en-US" altLang="zh-CN" sz="1800" baseline="-25000" dirty="0" err="1">
                <a:latin typeface="+mn-ea"/>
              </a:rPr>
              <a:t>A</a:t>
            </a:r>
            <a:r>
              <a:rPr lang="en-US" altLang="zh-CN" sz="1800" dirty="0" err="1">
                <a:latin typeface="+mn-ea"/>
              </a:rPr>
              <a:t>S</a:t>
            </a:r>
            <a:r>
              <a:rPr lang="zh-CN" altLang="en-US" sz="1800" dirty="0">
                <a:latin typeface="+mn-ea"/>
              </a:rPr>
              <a:t>，其中：</a:t>
            </a:r>
            <a:r>
              <a:rPr lang="en-US" altLang="zh-CN" sz="1800" dirty="0">
                <a:latin typeface="+mn-ea"/>
              </a:rPr>
              <a:t>S</a:t>
            </a:r>
            <a:r>
              <a:rPr lang="zh-CN" altLang="en-US" sz="1800" dirty="0">
                <a:latin typeface="+mn-ea"/>
              </a:rPr>
              <a:t>：口令空间，</a:t>
            </a:r>
            <a:r>
              <a:rPr lang="en-US" altLang="zh-CN" sz="1800" dirty="0">
                <a:latin typeface="+mn-ea"/>
              </a:rPr>
              <a:t>A</a:t>
            </a:r>
            <a:r>
              <a:rPr lang="zh-CN" altLang="en-US" sz="1800" dirty="0">
                <a:latin typeface="+mn-ea"/>
              </a:rPr>
              <a:t>：字母表大小</a:t>
            </a:r>
            <a:endParaRPr lang="en-US" altLang="zh-CN" sz="1800" dirty="0">
              <a:latin typeface="+mn-ea"/>
            </a:endParaRPr>
          </a:p>
          <a:p>
            <a:pPr marL="0" lvl="1">
              <a:buNone/>
            </a:pPr>
            <a:r>
              <a:rPr lang="zh-CN" altLang="en-US" sz="1800" dirty="0"/>
              <a:t>若</a:t>
            </a:r>
            <a:r>
              <a:rPr lang="en-US" altLang="zh-CN" sz="1800" dirty="0"/>
              <a:t>P</a:t>
            </a:r>
            <a:r>
              <a:rPr lang="zh-CN" altLang="en-US" sz="1800" dirty="0"/>
              <a:t>是一个可以接受的口令猜出概率，例如</a:t>
            </a:r>
            <a:r>
              <a:rPr lang="en-US" altLang="zh-CN" sz="1800" dirty="0"/>
              <a:t>10</a:t>
            </a:r>
            <a:r>
              <a:rPr lang="en-US" altLang="zh-CN" sz="1800" baseline="30000" dirty="0"/>
              <a:t>-20</a:t>
            </a:r>
            <a:r>
              <a:rPr lang="zh-CN" altLang="en-US" sz="1800" dirty="0"/>
              <a:t>，</a:t>
            </a:r>
            <a:r>
              <a:rPr lang="en-US" altLang="zh-CN" sz="1800" dirty="0"/>
              <a:t>L</a:t>
            </a:r>
            <a:r>
              <a:rPr lang="zh-CN" altLang="en-US" sz="1800" dirty="0"/>
              <a:t>是口令最大有效期，</a:t>
            </a:r>
            <a:r>
              <a:rPr lang="en-US" altLang="zh-CN" sz="1800" dirty="0"/>
              <a:t>R</a:t>
            </a:r>
            <a:r>
              <a:rPr lang="zh-CN" altLang="en-US" sz="1800" dirty="0"/>
              <a:t>是单位时间内可能猜测的次数，则：</a:t>
            </a:r>
            <a:endParaRPr lang="en-US" altLang="zh-CN" sz="1800" dirty="0"/>
          </a:p>
          <a:p>
            <a:pPr lvl="1">
              <a:buNone/>
            </a:pPr>
            <a:r>
              <a:rPr lang="en-US" altLang="zh-CN" sz="1800" dirty="0">
                <a:latin typeface="+mn-ea"/>
              </a:rPr>
              <a:t>S</a:t>
            </a:r>
            <a:r>
              <a:rPr lang="zh-CN" altLang="en-US" sz="1800" dirty="0">
                <a:latin typeface="+mn-ea"/>
              </a:rPr>
              <a:t>＝（</a:t>
            </a:r>
            <a:r>
              <a:rPr lang="en-US" altLang="zh-CN" sz="1800" dirty="0">
                <a:latin typeface="+mn-ea"/>
              </a:rPr>
              <a:t>L×R</a:t>
            </a:r>
            <a:r>
              <a:rPr lang="zh-CN" altLang="en-US" sz="1800" dirty="0">
                <a:latin typeface="+mn-ea"/>
              </a:rPr>
              <a:t>）</a:t>
            </a:r>
            <a:r>
              <a:rPr lang="en-US" altLang="zh-CN" sz="1800" dirty="0">
                <a:latin typeface="+mn-ea"/>
              </a:rPr>
              <a:t>/P</a:t>
            </a:r>
          </a:p>
          <a:p>
            <a:pPr marL="0" lvl="1">
              <a:buFont typeface="Wingdings" panose="05000000000000000000" pitchFamily="2" charset="2"/>
              <a:buNone/>
            </a:pPr>
            <a:r>
              <a:rPr lang="zh-CN" altLang="en-US" sz="1800" dirty="0">
                <a:latin typeface="+mn-ea"/>
              </a:rPr>
              <a:t>再根据口令空间计算出口令长度，取整即得口令长度。</a:t>
            </a:r>
            <a:endParaRPr lang="en-US" altLang="zh-CN" sz="1800" dirty="0">
              <a:latin typeface="+mn-ea"/>
            </a:endParaRPr>
          </a:p>
        </p:txBody>
      </p:sp>
      <p:sp>
        <p:nvSpPr>
          <p:cNvPr id="6" name="文本框 5">
            <a:extLst>
              <a:ext uri="{FF2B5EF4-FFF2-40B4-BE49-F238E27FC236}">
                <a16:creationId xmlns:a16="http://schemas.microsoft.com/office/drawing/2014/main" id="{009F0418-305C-4F87-B14C-68191E4BD4EB}"/>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31598841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00782D8-DF25-412C-82B8-07CC45DE486A}"/>
              </a:ext>
            </a:extLst>
          </p:cNvPr>
          <p:cNvSpPr/>
          <p:nvPr/>
        </p:nvSpPr>
        <p:spPr>
          <a:xfrm>
            <a:off x="1090446" y="1352294"/>
            <a:ext cx="1928733" cy="369332"/>
          </a:xfrm>
          <a:prstGeom prst="rect">
            <a:avLst/>
          </a:prstGeom>
        </p:spPr>
        <p:txBody>
          <a:bodyPr wrap="none">
            <a:spAutoFit/>
          </a:bodyPr>
          <a:lstStyle/>
          <a:p>
            <a:r>
              <a:rPr lang="en-US" altLang="zh-CN" dirty="0"/>
              <a:t>2</a:t>
            </a:r>
            <a:r>
              <a:rPr lang="zh-CN" altLang="en-US" dirty="0"/>
              <a:t>、口令破解方法</a:t>
            </a:r>
          </a:p>
        </p:txBody>
      </p:sp>
      <p:sp>
        <p:nvSpPr>
          <p:cNvPr id="5" name="矩形 4">
            <a:extLst>
              <a:ext uri="{FF2B5EF4-FFF2-40B4-BE49-F238E27FC236}">
                <a16:creationId xmlns:a16="http://schemas.microsoft.com/office/drawing/2014/main" id="{53DABB8C-C503-4C97-931B-817A75C32D9E}"/>
              </a:ext>
            </a:extLst>
          </p:cNvPr>
          <p:cNvSpPr/>
          <p:nvPr/>
        </p:nvSpPr>
        <p:spPr>
          <a:xfrm>
            <a:off x="1090446" y="1721626"/>
            <a:ext cx="4572000" cy="1200329"/>
          </a:xfrm>
          <a:prstGeom prst="rect">
            <a:avLst/>
          </a:prstGeom>
        </p:spPr>
        <p:txBody>
          <a:bodyPr>
            <a:spAutoFit/>
          </a:bodyPr>
          <a:lstStyle/>
          <a:p>
            <a:pPr marL="285750" indent="-285750">
              <a:buClr>
                <a:schemeClr val="accent1"/>
              </a:buClr>
              <a:buFont typeface="Wingdings" panose="05000000000000000000" pitchFamily="2" charset="2"/>
              <a:buChar char="q"/>
            </a:pPr>
            <a:r>
              <a:rPr lang="zh-CN" altLang="en-US" dirty="0"/>
              <a:t>社会工程学方法</a:t>
            </a:r>
          </a:p>
          <a:p>
            <a:pPr marL="285750" indent="-285750">
              <a:buClr>
                <a:schemeClr val="accent1"/>
              </a:buClr>
              <a:buFont typeface="Wingdings" panose="05000000000000000000" pitchFamily="2" charset="2"/>
              <a:buChar char="q"/>
            </a:pPr>
            <a:r>
              <a:rPr lang="zh-CN" altLang="en-US" dirty="0"/>
              <a:t>字典程序</a:t>
            </a:r>
          </a:p>
          <a:p>
            <a:pPr marL="285750" indent="-285750">
              <a:buClr>
                <a:schemeClr val="accent1"/>
              </a:buClr>
              <a:buFont typeface="Wingdings" panose="05000000000000000000" pitchFamily="2" charset="2"/>
              <a:buChar char="q"/>
            </a:pPr>
            <a:r>
              <a:rPr lang="zh-CN" altLang="en-US" dirty="0"/>
              <a:t>口令文件窃取</a:t>
            </a:r>
          </a:p>
          <a:p>
            <a:pPr marL="285750" indent="-285750">
              <a:buClr>
                <a:schemeClr val="accent1"/>
              </a:buClr>
              <a:buFont typeface="Wingdings" panose="05000000000000000000" pitchFamily="2" charset="2"/>
              <a:buChar char="q"/>
            </a:pPr>
            <a:r>
              <a:rPr lang="zh-CN" altLang="en-US" dirty="0"/>
              <a:t>暴力破解</a:t>
            </a:r>
          </a:p>
        </p:txBody>
      </p:sp>
      <p:sp>
        <p:nvSpPr>
          <p:cNvPr id="6" name="矩形 5">
            <a:extLst>
              <a:ext uri="{FF2B5EF4-FFF2-40B4-BE49-F238E27FC236}">
                <a16:creationId xmlns:a16="http://schemas.microsoft.com/office/drawing/2014/main" id="{9343A533-B11D-4033-93CD-6C57D25E1D26}"/>
              </a:ext>
            </a:extLst>
          </p:cNvPr>
          <p:cNvSpPr/>
          <p:nvPr/>
        </p:nvSpPr>
        <p:spPr>
          <a:xfrm>
            <a:off x="1090446" y="3106621"/>
            <a:ext cx="2159566" cy="369332"/>
          </a:xfrm>
          <a:prstGeom prst="rect">
            <a:avLst/>
          </a:prstGeom>
        </p:spPr>
        <p:txBody>
          <a:bodyPr wrap="none">
            <a:spAutoFit/>
          </a:bodyPr>
          <a:lstStyle/>
          <a:p>
            <a:r>
              <a:rPr lang="en-US" altLang="zh-CN" dirty="0"/>
              <a:t>3</a:t>
            </a:r>
            <a:r>
              <a:rPr lang="zh-CN" altLang="en-US" dirty="0"/>
              <a:t>、口令管理和维护</a:t>
            </a:r>
          </a:p>
        </p:txBody>
      </p:sp>
      <p:sp>
        <p:nvSpPr>
          <p:cNvPr id="7" name="矩形 6">
            <a:extLst>
              <a:ext uri="{FF2B5EF4-FFF2-40B4-BE49-F238E27FC236}">
                <a16:creationId xmlns:a16="http://schemas.microsoft.com/office/drawing/2014/main" id="{EF260166-719D-4EFE-B053-BDB725323832}"/>
              </a:ext>
            </a:extLst>
          </p:cNvPr>
          <p:cNvSpPr/>
          <p:nvPr/>
        </p:nvSpPr>
        <p:spPr>
          <a:xfrm>
            <a:off x="1090446" y="3660619"/>
            <a:ext cx="5155495" cy="1477328"/>
          </a:xfrm>
          <a:prstGeom prst="rect">
            <a:avLst/>
          </a:prstGeom>
        </p:spPr>
        <p:txBody>
          <a:bodyPr wrap="square">
            <a:spAutoFit/>
          </a:bodyPr>
          <a:lstStyle/>
          <a:p>
            <a:pPr marL="285750" indent="-285750">
              <a:buClr>
                <a:schemeClr val="accent1"/>
              </a:buClr>
              <a:buFont typeface="Wingdings" panose="05000000000000000000" pitchFamily="2" charset="2"/>
              <a:buChar char="q"/>
            </a:pPr>
            <a:r>
              <a:rPr lang="zh-CN" altLang="en-US" dirty="0"/>
              <a:t>在系统注册时，必须赋予口令</a:t>
            </a:r>
          </a:p>
          <a:p>
            <a:pPr marL="285750" indent="-285750">
              <a:buClr>
                <a:schemeClr val="accent1"/>
              </a:buClr>
              <a:buFont typeface="Wingdings" panose="05000000000000000000" pitchFamily="2" charset="2"/>
              <a:buChar char="q"/>
            </a:pPr>
            <a:r>
              <a:rPr lang="zh-CN" altLang="en-US" dirty="0"/>
              <a:t>口令必须定期更改</a:t>
            </a:r>
          </a:p>
          <a:p>
            <a:pPr marL="285750" indent="-285750">
              <a:buClr>
                <a:schemeClr val="accent1"/>
              </a:buClr>
              <a:buFont typeface="Wingdings" panose="05000000000000000000" pitchFamily="2" charset="2"/>
              <a:buChar char="q"/>
            </a:pPr>
            <a:r>
              <a:rPr lang="zh-CN" altLang="en-US" dirty="0"/>
              <a:t>系统必须维护一个口令数据库</a:t>
            </a:r>
          </a:p>
          <a:p>
            <a:pPr marL="285750" indent="-285750">
              <a:buClr>
                <a:schemeClr val="accent1"/>
              </a:buClr>
              <a:buFont typeface="Wingdings" panose="05000000000000000000" pitchFamily="2" charset="2"/>
              <a:buChar char="q"/>
            </a:pPr>
            <a:r>
              <a:rPr lang="zh-CN" altLang="en-US" dirty="0"/>
              <a:t>用户必须记忆各自的口令</a:t>
            </a:r>
          </a:p>
          <a:p>
            <a:pPr marL="285750" indent="-285750">
              <a:buClr>
                <a:schemeClr val="accent1"/>
              </a:buClr>
              <a:buFont typeface="Wingdings" panose="05000000000000000000" pitchFamily="2" charset="2"/>
              <a:buChar char="q"/>
            </a:pPr>
            <a:r>
              <a:rPr lang="zh-CN" altLang="en-US" dirty="0"/>
              <a:t>在系统认证用户时，用户必须输入口令</a:t>
            </a:r>
            <a:endParaRPr lang="en-US" altLang="zh-CN" dirty="0"/>
          </a:p>
        </p:txBody>
      </p:sp>
      <p:sp>
        <p:nvSpPr>
          <p:cNvPr id="8" name="文本框 7">
            <a:extLst>
              <a:ext uri="{FF2B5EF4-FFF2-40B4-BE49-F238E27FC236}">
                <a16:creationId xmlns:a16="http://schemas.microsoft.com/office/drawing/2014/main" id="{799E6728-A715-4E6F-A592-CF50F78589D4}"/>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25800415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0928C0C-968A-4F97-84F5-D3E7F7C0B4C6}"/>
              </a:ext>
            </a:extLst>
          </p:cNvPr>
          <p:cNvSpPr txBox="1"/>
          <p:nvPr/>
        </p:nvSpPr>
        <p:spPr>
          <a:xfrm>
            <a:off x="1047916" y="1481140"/>
            <a:ext cx="2288215" cy="369332"/>
          </a:xfrm>
          <a:prstGeom prst="rect">
            <a:avLst/>
          </a:prstGeom>
          <a:noFill/>
        </p:spPr>
        <p:txBody>
          <a:bodyPr wrap="square" rtlCol="0">
            <a:spAutoFit/>
          </a:bodyPr>
          <a:lstStyle/>
          <a:p>
            <a:r>
              <a:rPr lang="en-US" altLang="zh-CN" dirty="0"/>
              <a:t>4</a:t>
            </a:r>
            <a:r>
              <a:rPr lang="zh-CN" altLang="en-US" dirty="0"/>
              <a:t>、提高口令安全性</a:t>
            </a:r>
          </a:p>
        </p:txBody>
      </p:sp>
      <p:sp>
        <p:nvSpPr>
          <p:cNvPr id="5" name="矩形 4">
            <a:extLst>
              <a:ext uri="{FF2B5EF4-FFF2-40B4-BE49-F238E27FC236}">
                <a16:creationId xmlns:a16="http://schemas.microsoft.com/office/drawing/2014/main" id="{4EF1DFB2-1656-44A0-8C5E-8C56E8AAA2B0}"/>
              </a:ext>
            </a:extLst>
          </p:cNvPr>
          <p:cNvSpPr/>
          <p:nvPr/>
        </p:nvSpPr>
        <p:spPr>
          <a:xfrm>
            <a:off x="1047916" y="2580301"/>
            <a:ext cx="1800493" cy="369332"/>
          </a:xfrm>
          <a:prstGeom prst="rect">
            <a:avLst/>
          </a:prstGeom>
        </p:spPr>
        <p:txBody>
          <a:bodyPr wrap="none">
            <a:spAutoFit/>
          </a:bodyPr>
          <a:lstStyle/>
          <a:p>
            <a:r>
              <a:rPr lang="zh-CN" altLang="en-US" dirty="0"/>
              <a:t>若向液体撒盐：</a:t>
            </a:r>
          </a:p>
        </p:txBody>
      </p:sp>
      <p:grpSp>
        <p:nvGrpSpPr>
          <p:cNvPr id="52" name="组合 51">
            <a:extLst>
              <a:ext uri="{FF2B5EF4-FFF2-40B4-BE49-F238E27FC236}">
                <a16:creationId xmlns:a16="http://schemas.microsoft.com/office/drawing/2014/main" id="{BCDADAC6-4BCE-4753-BC84-AAAD84E3A227}"/>
              </a:ext>
            </a:extLst>
          </p:cNvPr>
          <p:cNvGrpSpPr/>
          <p:nvPr/>
        </p:nvGrpSpPr>
        <p:grpSpPr>
          <a:xfrm>
            <a:off x="3091297" y="2193983"/>
            <a:ext cx="5507038" cy="3560763"/>
            <a:chOff x="2065594" y="2661462"/>
            <a:chExt cx="5507038" cy="3560763"/>
          </a:xfrm>
        </p:grpSpPr>
        <p:pic>
          <p:nvPicPr>
            <p:cNvPr id="6" name="Picture 5" descr="cup">
              <a:extLst>
                <a:ext uri="{FF2B5EF4-FFF2-40B4-BE49-F238E27FC236}">
                  <a16:creationId xmlns:a16="http://schemas.microsoft.com/office/drawing/2014/main" id="{B99DDC49-3816-4635-A9E1-CB355E3D80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2000" t="14000" r="12000" b="3999"/>
            <a:stretch>
              <a:fillRect/>
            </a:stretch>
          </p:blipFill>
          <p:spPr bwMode="auto">
            <a:xfrm>
              <a:off x="2065594" y="2674162"/>
              <a:ext cx="1341438" cy="1447800"/>
            </a:xfrm>
            <a:prstGeom prst="rect">
              <a:avLst/>
            </a:prstGeom>
            <a:noFill/>
            <a:extLst>
              <a:ext uri="{909E8E84-426E-40DD-AFC4-6F175D3DCCD1}">
                <a14:hiddenFill xmlns:a14="http://schemas.microsoft.com/office/drawing/2010/main">
                  <a:solidFill>
                    <a:srgbClr val="FFFFFF"/>
                  </a:solidFill>
                </a14:hiddenFill>
              </a:ext>
            </a:extLst>
          </p:spPr>
        </p:pic>
        <p:sp>
          <p:nvSpPr>
            <p:cNvPr id="7" name="Oval 6">
              <a:extLst>
                <a:ext uri="{FF2B5EF4-FFF2-40B4-BE49-F238E27FC236}">
                  <a16:creationId xmlns:a16="http://schemas.microsoft.com/office/drawing/2014/main" id="{111E56B4-7CD0-422A-A329-B7476C6438F0}"/>
                </a:ext>
              </a:extLst>
            </p:cNvPr>
            <p:cNvSpPr>
              <a:spLocks noChangeArrowheads="1"/>
            </p:cNvSpPr>
            <p:nvPr/>
          </p:nvSpPr>
          <p:spPr bwMode="auto">
            <a:xfrm>
              <a:off x="2113219" y="3055162"/>
              <a:ext cx="1219200" cy="152400"/>
            </a:xfrm>
            <a:prstGeom prst="ellipse">
              <a:avLst/>
            </a:prstGeom>
            <a:solidFill>
              <a:srgbClr val="EAEAEA">
                <a:alpha val="48000"/>
              </a:srgbClr>
            </a:solidFill>
            <a:ln w="9525">
              <a:solidFill>
                <a:schemeClr val="bg2"/>
              </a:solidFill>
              <a:prstDash val="dash"/>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pic>
          <p:nvPicPr>
            <p:cNvPr id="8" name="Picture 7" descr="cup">
              <a:extLst>
                <a:ext uri="{FF2B5EF4-FFF2-40B4-BE49-F238E27FC236}">
                  <a16:creationId xmlns:a16="http://schemas.microsoft.com/office/drawing/2014/main" id="{C07A2353-EADD-42D9-A9C4-F8217F2C7F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2000" t="14000" r="12000" b="3999"/>
            <a:stretch>
              <a:fillRect/>
            </a:stretch>
          </p:blipFill>
          <p:spPr bwMode="auto">
            <a:xfrm>
              <a:off x="2103694" y="4669650"/>
              <a:ext cx="1341438" cy="1447800"/>
            </a:xfrm>
            <a:prstGeom prst="rect">
              <a:avLst/>
            </a:prstGeom>
            <a:noFill/>
            <a:extLst>
              <a:ext uri="{909E8E84-426E-40DD-AFC4-6F175D3DCCD1}">
                <a14:hiddenFill xmlns:a14="http://schemas.microsoft.com/office/drawing/2010/main">
                  <a:solidFill>
                    <a:srgbClr val="FFFFFF"/>
                  </a:solidFill>
                </a14:hiddenFill>
              </a:ext>
            </a:extLst>
          </p:spPr>
        </p:pic>
        <p:sp>
          <p:nvSpPr>
            <p:cNvPr id="9" name="Oval 8">
              <a:extLst>
                <a:ext uri="{FF2B5EF4-FFF2-40B4-BE49-F238E27FC236}">
                  <a16:creationId xmlns:a16="http://schemas.microsoft.com/office/drawing/2014/main" id="{EFA09008-4DB8-498C-BBD6-2B584ACC0834}"/>
                </a:ext>
              </a:extLst>
            </p:cNvPr>
            <p:cNvSpPr>
              <a:spLocks noChangeArrowheads="1"/>
            </p:cNvSpPr>
            <p:nvPr/>
          </p:nvSpPr>
          <p:spPr bwMode="auto">
            <a:xfrm>
              <a:off x="2151319" y="5050650"/>
              <a:ext cx="1219200" cy="152400"/>
            </a:xfrm>
            <a:prstGeom prst="ellipse">
              <a:avLst/>
            </a:prstGeom>
            <a:solidFill>
              <a:srgbClr val="EAEAEA">
                <a:alpha val="48000"/>
              </a:srgbClr>
            </a:solidFill>
            <a:ln w="9525">
              <a:solidFill>
                <a:schemeClr val="bg2"/>
              </a:solidFill>
              <a:prstDash val="dash"/>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pic>
          <p:nvPicPr>
            <p:cNvPr id="10" name="Picture 9" descr="cup">
              <a:extLst>
                <a:ext uri="{FF2B5EF4-FFF2-40B4-BE49-F238E27FC236}">
                  <a16:creationId xmlns:a16="http://schemas.microsoft.com/office/drawing/2014/main" id="{F04FEE8B-B40F-48F7-AF4D-59E1CEB531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2000" t="14000" r="12000" b="3999"/>
            <a:stretch>
              <a:fillRect/>
            </a:stretch>
          </p:blipFill>
          <p:spPr bwMode="auto">
            <a:xfrm>
              <a:off x="6231194" y="4774425"/>
              <a:ext cx="1341438" cy="14478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4" descr="cup">
              <a:extLst>
                <a:ext uri="{FF2B5EF4-FFF2-40B4-BE49-F238E27FC236}">
                  <a16:creationId xmlns:a16="http://schemas.microsoft.com/office/drawing/2014/main" id="{B1A818AD-8B72-463F-8402-951F3F0068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2000" t="14000" r="12000" b="3999"/>
            <a:stretch>
              <a:fillRect/>
            </a:stretch>
          </p:blipFill>
          <p:spPr bwMode="auto">
            <a:xfrm>
              <a:off x="6229607" y="2694800"/>
              <a:ext cx="1341437" cy="1447800"/>
            </a:xfrm>
            <a:prstGeom prst="rect">
              <a:avLst/>
            </a:prstGeom>
            <a:noFill/>
            <a:extLst>
              <a:ext uri="{909E8E84-426E-40DD-AFC4-6F175D3DCCD1}">
                <a14:hiddenFill xmlns:a14="http://schemas.microsoft.com/office/drawing/2010/main">
                  <a:solidFill>
                    <a:srgbClr val="FFFFFF"/>
                  </a:solidFill>
                </a14:hiddenFill>
              </a:ext>
            </a:extLst>
          </p:spPr>
        </p:pic>
        <p:sp>
          <p:nvSpPr>
            <p:cNvPr id="12" name="Oval 15">
              <a:extLst>
                <a:ext uri="{FF2B5EF4-FFF2-40B4-BE49-F238E27FC236}">
                  <a16:creationId xmlns:a16="http://schemas.microsoft.com/office/drawing/2014/main" id="{814B6142-7C9A-4EEA-BCDC-890F78537EE0}"/>
                </a:ext>
              </a:extLst>
            </p:cNvPr>
            <p:cNvSpPr>
              <a:spLocks noChangeArrowheads="1"/>
            </p:cNvSpPr>
            <p:nvPr/>
          </p:nvSpPr>
          <p:spPr bwMode="auto">
            <a:xfrm>
              <a:off x="6277232" y="3075800"/>
              <a:ext cx="1219200" cy="152400"/>
            </a:xfrm>
            <a:prstGeom prst="ellipse">
              <a:avLst/>
            </a:prstGeom>
            <a:solidFill>
              <a:srgbClr val="EAEAEA">
                <a:alpha val="48000"/>
              </a:srgbClr>
            </a:solidFill>
            <a:ln w="9525">
              <a:solidFill>
                <a:schemeClr val="bg2"/>
              </a:solidFill>
              <a:prstDash val="dash"/>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3" name="Oval 18">
              <a:extLst>
                <a:ext uri="{FF2B5EF4-FFF2-40B4-BE49-F238E27FC236}">
                  <a16:creationId xmlns:a16="http://schemas.microsoft.com/office/drawing/2014/main" id="{F61245F4-9FBA-4B26-830A-AED773521A54}"/>
                </a:ext>
              </a:extLst>
            </p:cNvPr>
            <p:cNvSpPr>
              <a:spLocks noChangeArrowheads="1"/>
            </p:cNvSpPr>
            <p:nvPr/>
          </p:nvSpPr>
          <p:spPr bwMode="auto">
            <a:xfrm>
              <a:off x="6512182" y="3471087"/>
              <a:ext cx="88900" cy="88900"/>
            </a:xfrm>
            <a:prstGeom prst="ellipse">
              <a:avLst/>
            </a:prstGeom>
            <a:solidFill>
              <a:srgbClr val="00FF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4" name="Oval 19">
              <a:extLst>
                <a:ext uri="{FF2B5EF4-FFF2-40B4-BE49-F238E27FC236}">
                  <a16:creationId xmlns:a16="http://schemas.microsoft.com/office/drawing/2014/main" id="{69CA1F73-39DA-4260-AB43-EB5B5AD595F3}"/>
                </a:ext>
              </a:extLst>
            </p:cNvPr>
            <p:cNvSpPr>
              <a:spLocks noChangeArrowheads="1"/>
            </p:cNvSpPr>
            <p:nvPr/>
          </p:nvSpPr>
          <p:spPr bwMode="auto">
            <a:xfrm>
              <a:off x="6907469" y="3567925"/>
              <a:ext cx="88900" cy="88900"/>
            </a:xfrm>
            <a:prstGeom prst="ellipse">
              <a:avLst/>
            </a:prstGeom>
            <a:solidFill>
              <a:srgbClr val="00FF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5" name="Oval 20">
              <a:extLst>
                <a:ext uri="{FF2B5EF4-FFF2-40B4-BE49-F238E27FC236}">
                  <a16:creationId xmlns:a16="http://schemas.microsoft.com/office/drawing/2014/main" id="{5B3CEB51-EA83-4A2E-A939-08A2E107D98A}"/>
                </a:ext>
              </a:extLst>
            </p:cNvPr>
            <p:cNvSpPr>
              <a:spLocks noChangeArrowheads="1"/>
            </p:cNvSpPr>
            <p:nvPr/>
          </p:nvSpPr>
          <p:spPr bwMode="auto">
            <a:xfrm>
              <a:off x="6435982" y="3263125"/>
              <a:ext cx="88900" cy="88900"/>
            </a:xfrm>
            <a:prstGeom prst="ellipse">
              <a:avLst/>
            </a:prstGeom>
            <a:solidFill>
              <a:srgbClr val="00FF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6" name="Oval 21">
              <a:extLst>
                <a:ext uri="{FF2B5EF4-FFF2-40B4-BE49-F238E27FC236}">
                  <a16:creationId xmlns:a16="http://schemas.microsoft.com/office/drawing/2014/main" id="{803DEED2-9103-4C9C-9BBA-1A3C723A3B85}"/>
                </a:ext>
              </a:extLst>
            </p:cNvPr>
            <p:cNvSpPr>
              <a:spLocks noChangeArrowheads="1"/>
            </p:cNvSpPr>
            <p:nvPr/>
          </p:nvSpPr>
          <p:spPr bwMode="auto">
            <a:xfrm>
              <a:off x="6689982" y="3288525"/>
              <a:ext cx="88900" cy="88900"/>
            </a:xfrm>
            <a:prstGeom prst="ellipse">
              <a:avLst/>
            </a:prstGeom>
            <a:solidFill>
              <a:srgbClr val="00FF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7" name="Oval 22">
              <a:extLst>
                <a:ext uri="{FF2B5EF4-FFF2-40B4-BE49-F238E27FC236}">
                  <a16:creationId xmlns:a16="http://schemas.microsoft.com/office/drawing/2014/main" id="{AD32D726-413E-4B26-BDC1-5B4367DF5EAF}"/>
                </a:ext>
              </a:extLst>
            </p:cNvPr>
            <p:cNvSpPr>
              <a:spLocks noChangeArrowheads="1"/>
            </p:cNvSpPr>
            <p:nvPr/>
          </p:nvSpPr>
          <p:spPr bwMode="auto">
            <a:xfrm>
              <a:off x="7078919" y="3423462"/>
              <a:ext cx="88900" cy="88900"/>
            </a:xfrm>
            <a:prstGeom prst="ellipse">
              <a:avLst/>
            </a:prstGeom>
            <a:solidFill>
              <a:srgbClr val="00FF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8" name="Oval 23">
              <a:extLst>
                <a:ext uri="{FF2B5EF4-FFF2-40B4-BE49-F238E27FC236}">
                  <a16:creationId xmlns:a16="http://schemas.microsoft.com/office/drawing/2014/main" id="{95F0F22E-0C75-4857-BA8D-EE8456387734}"/>
                </a:ext>
              </a:extLst>
            </p:cNvPr>
            <p:cNvSpPr>
              <a:spLocks noChangeArrowheads="1"/>
            </p:cNvSpPr>
            <p:nvPr/>
          </p:nvSpPr>
          <p:spPr bwMode="auto">
            <a:xfrm>
              <a:off x="7245607" y="3520300"/>
              <a:ext cx="88900" cy="88900"/>
            </a:xfrm>
            <a:prstGeom prst="ellipse">
              <a:avLst/>
            </a:prstGeom>
            <a:solidFill>
              <a:srgbClr val="00FF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9" name="Oval 24">
              <a:extLst>
                <a:ext uri="{FF2B5EF4-FFF2-40B4-BE49-F238E27FC236}">
                  <a16:creationId xmlns:a16="http://schemas.microsoft.com/office/drawing/2014/main" id="{B8400333-D99A-45DF-B923-DDD4663F43C8}"/>
                </a:ext>
              </a:extLst>
            </p:cNvPr>
            <p:cNvSpPr>
              <a:spLocks noChangeArrowheads="1"/>
            </p:cNvSpPr>
            <p:nvPr/>
          </p:nvSpPr>
          <p:spPr bwMode="auto">
            <a:xfrm>
              <a:off x="6931282" y="3244075"/>
              <a:ext cx="88900" cy="88900"/>
            </a:xfrm>
            <a:prstGeom prst="ellipse">
              <a:avLst/>
            </a:prstGeom>
            <a:solidFill>
              <a:srgbClr val="00FF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 name="Oval 25">
              <a:extLst>
                <a:ext uri="{FF2B5EF4-FFF2-40B4-BE49-F238E27FC236}">
                  <a16:creationId xmlns:a16="http://schemas.microsoft.com/office/drawing/2014/main" id="{6777E962-15EF-43FB-A9CB-D948C6D4DCFD}"/>
                </a:ext>
              </a:extLst>
            </p:cNvPr>
            <p:cNvSpPr>
              <a:spLocks noChangeArrowheads="1"/>
            </p:cNvSpPr>
            <p:nvPr/>
          </p:nvSpPr>
          <p:spPr bwMode="auto">
            <a:xfrm>
              <a:off x="7328157" y="3255187"/>
              <a:ext cx="88900" cy="88900"/>
            </a:xfrm>
            <a:prstGeom prst="ellipse">
              <a:avLst/>
            </a:prstGeom>
            <a:solidFill>
              <a:srgbClr val="00FF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1" name="Oval 26">
              <a:extLst>
                <a:ext uri="{FF2B5EF4-FFF2-40B4-BE49-F238E27FC236}">
                  <a16:creationId xmlns:a16="http://schemas.microsoft.com/office/drawing/2014/main" id="{D2B55DF7-3332-430F-9C22-C192835D9443}"/>
                </a:ext>
              </a:extLst>
            </p:cNvPr>
            <p:cNvSpPr>
              <a:spLocks noChangeArrowheads="1"/>
            </p:cNvSpPr>
            <p:nvPr/>
          </p:nvSpPr>
          <p:spPr bwMode="auto">
            <a:xfrm>
              <a:off x="6521707" y="3323450"/>
              <a:ext cx="88900" cy="88900"/>
            </a:xfrm>
            <a:prstGeom prst="ellipse">
              <a:avLst/>
            </a:prstGeom>
            <a:solidFill>
              <a:srgbClr val="FF00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2" name="Oval 27">
              <a:extLst>
                <a:ext uri="{FF2B5EF4-FFF2-40B4-BE49-F238E27FC236}">
                  <a16:creationId xmlns:a16="http://schemas.microsoft.com/office/drawing/2014/main" id="{AD3AEB72-6BD9-4C88-80E7-77D9378C75DE}"/>
                </a:ext>
              </a:extLst>
            </p:cNvPr>
            <p:cNvSpPr>
              <a:spLocks noChangeArrowheads="1"/>
            </p:cNvSpPr>
            <p:nvPr/>
          </p:nvSpPr>
          <p:spPr bwMode="auto">
            <a:xfrm>
              <a:off x="6831269" y="3377425"/>
              <a:ext cx="88900" cy="88900"/>
            </a:xfrm>
            <a:prstGeom prst="ellipse">
              <a:avLst/>
            </a:prstGeom>
            <a:solidFill>
              <a:srgbClr val="FF00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3" name="Oval 28">
              <a:extLst>
                <a:ext uri="{FF2B5EF4-FFF2-40B4-BE49-F238E27FC236}">
                  <a16:creationId xmlns:a16="http://schemas.microsoft.com/office/drawing/2014/main" id="{0ABCD17B-FC7B-4A4E-AD8C-1B3F1EC7A5AE}"/>
                </a:ext>
              </a:extLst>
            </p:cNvPr>
            <p:cNvSpPr>
              <a:spLocks noChangeArrowheads="1"/>
            </p:cNvSpPr>
            <p:nvPr/>
          </p:nvSpPr>
          <p:spPr bwMode="auto">
            <a:xfrm>
              <a:off x="6645532" y="3615550"/>
              <a:ext cx="88900" cy="88900"/>
            </a:xfrm>
            <a:prstGeom prst="ellipse">
              <a:avLst/>
            </a:prstGeom>
            <a:solidFill>
              <a:srgbClr val="FF00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4" name="Oval 29">
              <a:extLst>
                <a:ext uri="{FF2B5EF4-FFF2-40B4-BE49-F238E27FC236}">
                  <a16:creationId xmlns:a16="http://schemas.microsoft.com/office/drawing/2014/main" id="{5CB35B49-12E3-47FB-BBA6-202BC88B020A}"/>
                </a:ext>
              </a:extLst>
            </p:cNvPr>
            <p:cNvSpPr>
              <a:spLocks noChangeArrowheads="1"/>
            </p:cNvSpPr>
            <p:nvPr/>
          </p:nvSpPr>
          <p:spPr bwMode="auto">
            <a:xfrm>
              <a:off x="6799519" y="3483787"/>
              <a:ext cx="88900" cy="88900"/>
            </a:xfrm>
            <a:prstGeom prst="ellipse">
              <a:avLst/>
            </a:prstGeom>
            <a:solidFill>
              <a:srgbClr val="FF00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5" name="Oval 30">
              <a:extLst>
                <a:ext uri="{FF2B5EF4-FFF2-40B4-BE49-F238E27FC236}">
                  <a16:creationId xmlns:a16="http://schemas.microsoft.com/office/drawing/2014/main" id="{39D24E32-3A9E-477F-944A-FF1E97EF4F54}"/>
                </a:ext>
              </a:extLst>
            </p:cNvPr>
            <p:cNvSpPr>
              <a:spLocks noChangeArrowheads="1"/>
            </p:cNvSpPr>
            <p:nvPr/>
          </p:nvSpPr>
          <p:spPr bwMode="auto">
            <a:xfrm>
              <a:off x="7045582" y="3533000"/>
              <a:ext cx="88900" cy="88900"/>
            </a:xfrm>
            <a:prstGeom prst="ellipse">
              <a:avLst/>
            </a:prstGeom>
            <a:solidFill>
              <a:srgbClr val="FF00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6" name="Oval 31">
              <a:extLst>
                <a:ext uri="{FF2B5EF4-FFF2-40B4-BE49-F238E27FC236}">
                  <a16:creationId xmlns:a16="http://schemas.microsoft.com/office/drawing/2014/main" id="{85D8CBC2-29BA-4A66-BF2C-C62DC9244F1A}"/>
                </a:ext>
              </a:extLst>
            </p:cNvPr>
            <p:cNvSpPr>
              <a:spLocks noChangeArrowheads="1"/>
            </p:cNvSpPr>
            <p:nvPr/>
          </p:nvSpPr>
          <p:spPr bwMode="auto">
            <a:xfrm>
              <a:off x="7240844" y="3372662"/>
              <a:ext cx="88900" cy="88900"/>
            </a:xfrm>
            <a:prstGeom prst="ellipse">
              <a:avLst/>
            </a:prstGeom>
            <a:solidFill>
              <a:srgbClr val="FF00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7" name="Oval 32">
              <a:extLst>
                <a:ext uri="{FF2B5EF4-FFF2-40B4-BE49-F238E27FC236}">
                  <a16:creationId xmlns:a16="http://schemas.microsoft.com/office/drawing/2014/main" id="{2BFA87E8-B176-4196-8D32-54F03E625C4A}"/>
                </a:ext>
              </a:extLst>
            </p:cNvPr>
            <p:cNvSpPr>
              <a:spLocks noChangeArrowheads="1"/>
            </p:cNvSpPr>
            <p:nvPr/>
          </p:nvSpPr>
          <p:spPr bwMode="auto">
            <a:xfrm>
              <a:off x="6397882" y="3410762"/>
              <a:ext cx="88900" cy="88900"/>
            </a:xfrm>
            <a:prstGeom prst="ellipse">
              <a:avLst/>
            </a:prstGeom>
            <a:solidFill>
              <a:srgbClr val="FF00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 name="Oval 33">
              <a:extLst>
                <a:ext uri="{FF2B5EF4-FFF2-40B4-BE49-F238E27FC236}">
                  <a16:creationId xmlns:a16="http://schemas.microsoft.com/office/drawing/2014/main" id="{398BEA09-9BF2-4FEC-A961-3A9EB1FF76FD}"/>
                </a:ext>
              </a:extLst>
            </p:cNvPr>
            <p:cNvSpPr>
              <a:spLocks noChangeArrowheads="1"/>
            </p:cNvSpPr>
            <p:nvPr/>
          </p:nvSpPr>
          <p:spPr bwMode="auto">
            <a:xfrm>
              <a:off x="7123369" y="3264712"/>
              <a:ext cx="88900" cy="88900"/>
            </a:xfrm>
            <a:prstGeom prst="ellipse">
              <a:avLst/>
            </a:prstGeom>
            <a:solidFill>
              <a:srgbClr val="FF00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9" name="Oval 34">
              <a:extLst>
                <a:ext uri="{FF2B5EF4-FFF2-40B4-BE49-F238E27FC236}">
                  <a16:creationId xmlns:a16="http://schemas.microsoft.com/office/drawing/2014/main" id="{2F1D2180-BFAA-421A-ABF1-A25765A20149}"/>
                </a:ext>
              </a:extLst>
            </p:cNvPr>
            <p:cNvSpPr>
              <a:spLocks noChangeArrowheads="1"/>
            </p:cNvSpPr>
            <p:nvPr/>
          </p:nvSpPr>
          <p:spPr bwMode="auto">
            <a:xfrm>
              <a:off x="6410582" y="5506262"/>
              <a:ext cx="88900" cy="8890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 name="Oval 35">
              <a:extLst>
                <a:ext uri="{FF2B5EF4-FFF2-40B4-BE49-F238E27FC236}">
                  <a16:creationId xmlns:a16="http://schemas.microsoft.com/office/drawing/2014/main" id="{F8E805DC-0F70-4970-867E-BFF3F33E7101}"/>
                </a:ext>
              </a:extLst>
            </p:cNvPr>
            <p:cNvSpPr>
              <a:spLocks noChangeArrowheads="1"/>
            </p:cNvSpPr>
            <p:nvPr/>
          </p:nvSpPr>
          <p:spPr bwMode="auto">
            <a:xfrm>
              <a:off x="6720144" y="5717400"/>
              <a:ext cx="88900" cy="8890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1" name="Oval 36">
              <a:extLst>
                <a:ext uri="{FF2B5EF4-FFF2-40B4-BE49-F238E27FC236}">
                  <a16:creationId xmlns:a16="http://schemas.microsoft.com/office/drawing/2014/main" id="{87C122EE-4D74-4819-9D41-1195ADAD06AA}"/>
                </a:ext>
              </a:extLst>
            </p:cNvPr>
            <p:cNvSpPr>
              <a:spLocks noChangeArrowheads="1"/>
            </p:cNvSpPr>
            <p:nvPr/>
          </p:nvSpPr>
          <p:spPr bwMode="auto">
            <a:xfrm>
              <a:off x="6520119" y="5441175"/>
              <a:ext cx="88900" cy="8890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2" name="Oval 37">
              <a:extLst>
                <a:ext uri="{FF2B5EF4-FFF2-40B4-BE49-F238E27FC236}">
                  <a16:creationId xmlns:a16="http://schemas.microsoft.com/office/drawing/2014/main" id="{51BD90AD-8829-44BB-B780-862FAE069B3B}"/>
                </a:ext>
              </a:extLst>
            </p:cNvPr>
            <p:cNvSpPr>
              <a:spLocks noChangeArrowheads="1"/>
            </p:cNvSpPr>
            <p:nvPr/>
          </p:nvSpPr>
          <p:spPr bwMode="auto">
            <a:xfrm>
              <a:off x="6559807" y="5609450"/>
              <a:ext cx="88900" cy="8890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3" name="Oval 38">
              <a:extLst>
                <a:ext uri="{FF2B5EF4-FFF2-40B4-BE49-F238E27FC236}">
                  <a16:creationId xmlns:a16="http://schemas.microsoft.com/office/drawing/2014/main" id="{32548A70-F3D1-4B5D-8523-3635C6F9244F}"/>
                </a:ext>
              </a:extLst>
            </p:cNvPr>
            <p:cNvSpPr>
              <a:spLocks noChangeArrowheads="1"/>
            </p:cNvSpPr>
            <p:nvPr/>
          </p:nvSpPr>
          <p:spPr bwMode="auto">
            <a:xfrm>
              <a:off x="7277357" y="5372912"/>
              <a:ext cx="88900" cy="8890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4" name="Oval 39">
              <a:extLst>
                <a:ext uri="{FF2B5EF4-FFF2-40B4-BE49-F238E27FC236}">
                  <a16:creationId xmlns:a16="http://schemas.microsoft.com/office/drawing/2014/main" id="{B06002B2-7DE5-4D31-816D-661702C8CAC6}"/>
                </a:ext>
              </a:extLst>
            </p:cNvPr>
            <p:cNvSpPr>
              <a:spLocks noChangeArrowheads="1"/>
            </p:cNvSpPr>
            <p:nvPr/>
          </p:nvSpPr>
          <p:spPr bwMode="auto">
            <a:xfrm>
              <a:off x="7015419" y="5584050"/>
              <a:ext cx="88900" cy="8890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5" name="Oval 40">
              <a:extLst>
                <a:ext uri="{FF2B5EF4-FFF2-40B4-BE49-F238E27FC236}">
                  <a16:creationId xmlns:a16="http://schemas.microsoft.com/office/drawing/2014/main" id="{65463660-6EB0-4BA9-9923-52A4A5AFD096}"/>
                </a:ext>
              </a:extLst>
            </p:cNvPr>
            <p:cNvSpPr>
              <a:spLocks noChangeArrowheads="1"/>
            </p:cNvSpPr>
            <p:nvPr/>
          </p:nvSpPr>
          <p:spPr bwMode="auto">
            <a:xfrm>
              <a:off x="6701094" y="5364975"/>
              <a:ext cx="88900" cy="8890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6" name="Oval 41">
              <a:extLst>
                <a:ext uri="{FF2B5EF4-FFF2-40B4-BE49-F238E27FC236}">
                  <a16:creationId xmlns:a16="http://schemas.microsoft.com/office/drawing/2014/main" id="{E867781E-DA41-4059-8338-F65EECCDE3A5}"/>
                </a:ext>
              </a:extLst>
            </p:cNvPr>
            <p:cNvSpPr>
              <a:spLocks noChangeArrowheads="1"/>
            </p:cNvSpPr>
            <p:nvPr/>
          </p:nvSpPr>
          <p:spPr bwMode="auto">
            <a:xfrm>
              <a:off x="6983669" y="5361800"/>
              <a:ext cx="88900" cy="8890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7" name="Oval 42">
              <a:extLst>
                <a:ext uri="{FF2B5EF4-FFF2-40B4-BE49-F238E27FC236}">
                  <a16:creationId xmlns:a16="http://schemas.microsoft.com/office/drawing/2014/main" id="{BD5A51FF-CDA9-4E37-9C9C-D25E7DCDAD5A}"/>
                </a:ext>
              </a:extLst>
            </p:cNvPr>
            <p:cNvSpPr>
              <a:spLocks noChangeArrowheads="1"/>
            </p:cNvSpPr>
            <p:nvPr/>
          </p:nvSpPr>
          <p:spPr bwMode="auto">
            <a:xfrm>
              <a:off x="6434394" y="5344337"/>
              <a:ext cx="88900" cy="88900"/>
            </a:xfrm>
            <a:prstGeom prst="ellipse">
              <a:avLst/>
            </a:prstGeom>
            <a:solidFill>
              <a:srgbClr val="FFCC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8" name="Oval 43">
              <a:extLst>
                <a:ext uri="{FF2B5EF4-FFF2-40B4-BE49-F238E27FC236}">
                  <a16:creationId xmlns:a16="http://schemas.microsoft.com/office/drawing/2014/main" id="{3E79BD7E-8985-4F4F-92D4-EF7DC315C4DB}"/>
                </a:ext>
              </a:extLst>
            </p:cNvPr>
            <p:cNvSpPr>
              <a:spLocks noChangeArrowheads="1"/>
            </p:cNvSpPr>
            <p:nvPr/>
          </p:nvSpPr>
          <p:spPr bwMode="auto">
            <a:xfrm>
              <a:off x="6429632" y="5498325"/>
              <a:ext cx="88900" cy="88900"/>
            </a:xfrm>
            <a:prstGeom prst="ellipse">
              <a:avLst/>
            </a:prstGeom>
            <a:solidFill>
              <a:srgbClr val="FFCC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9" name="Oval 44">
              <a:extLst>
                <a:ext uri="{FF2B5EF4-FFF2-40B4-BE49-F238E27FC236}">
                  <a16:creationId xmlns:a16="http://schemas.microsoft.com/office/drawing/2014/main" id="{B9914248-64FB-4440-AC7A-8B61D1A0A35D}"/>
                </a:ext>
              </a:extLst>
            </p:cNvPr>
            <p:cNvSpPr>
              <a:spLocks noChangeArrowheads="1"/>
            </p:cNvSpPr>
            <p:nvPr/>
          </p:nvSpPr>
          <p:spPr bwMode="auto">
            <a:xfrm>
              <a:off x="6786819" y="5607862"/>
              <a:ext cx="88900" cy="88900"/>
            </a:xfrm>
            <a:prstGeom prst="ellipse">
              <a:avLst/>
            </a:prstGeom>
            <a:solidFill>
              <a:srgbClr val="FFCC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0" name="Oval 45">
              <a:extLst>
                <a:ext uri="{FF2B5EF4-FFF2-40B4-BE49-F238E27FC236}">
                  <a16:creationId xmlns:a16="http://schemas.microsoft.com/office/drawing/2014/main" id="{2D925091-F64F-42A4-90AD-A8394E966564}"/>
                </a:ext>
              </a:extLst>
            </p:cNvPr>
            <p:cNvSpPr>
              <a:spLocks noChangeArrowheads="1"/>
            </p:cNvSpPr>
            <p:nvPr/>
          </p:nvSpPr>
          <p:spPr bwMode="auto">
            <a:xfrm>
              <a:off x="6897944" y="5518962"/>
              <a:ext cx="88900" cy="88900"/>
            </a:xfrm>
            <a:prstGeom prst="ellipse">
              <a:avLst/>
            </a:prstGeom>
            <a:solidFill>
              <a:srgbClr val="FFCC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1" name="Oval 46">
              <a:extLst>
                <a:ext uri="{FF2B5EF4-FFF2-40B4-BE49-F238E27FC236}">
                  <a16:creationId xmlns:a16="http://schemas.microsoft.com/office/drawing/2014/main" id="{2B6E3ED5-02F4-4196-97C4-D12567248097}"/>
                </a:ext>
              </a:extLst>
            </p:cNvPr>
            <p:cNvSpPr>
              <a:spLocks noChangeArrowheads="1"/>
            </p:cNvSpPr>
            <p:nvPr/>
          </p:nvSpPr>
          <p:spPr bwMode="auto">
            <a:xfrm>
              <a:off x="7158294" y="5339575"/>
              <a:ext cx="88900" cy="88900"/>
            </a:xfrm>
            <a:prstGeom prst="ellipse">
              <a:avLst/>
            </a:prstGeom>
            <a:solidFill>
              <a:srgbClr val="FFCC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 name="Oval 47">
              <a:extLst>
                <a:ext uri="{FF2B5EF4-FFF2-40B4-BE49-F238E27FC236}">
                  <a16:creationId xmlns:a16="http://schemas.microsoft.com/office/drawing/2014/main" id="{633C9D08-1226-4F9E-ABA3-6DE1F60394EC}"/>
                </a:ext>
              </a:extLst>
            </p:cNvPr>
            <p:cNvSpPr>
              <a:spLocks noChangeArrowheads="1"/>
            </p:cNvSpPr>
            <p:nvPr/>
          </p:nvSpPr>
          <p:spPr bwMode="auto">
            <a:xfrm>
              <a:off x="6967794" y="5736450"/>
              <a:ext cx="88900" cy="88900"/>
            </a:xfrm>
            <a:prstGeom prst="ellipse">
              <a:avLst/>
            </a:prstGeom>
            <a:solidFill>
              <a:srgbClr val="FFCC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3" name="Oval 48">
              <a:extLst>
                <a:ext uri="{FF2B5EF4-FFF2-40B4-BE49-F238E27FC236}">
                  <a16:creationId xmlns:a16="http://schemas.microsoft.com/office/drawing/2014/main" id="{1BF7A246-CD7F-4484-A9EF-6723F532079E}"/>
                </a:ext>
              </a:extLst>
            </p:cNvPr>
            <p:cNvSpPr>
              <a:spLocks noChangeArrowheads="1"/>
            </p:cNvSpPr>
            <p:nvPr/>
          </p:nvSpPr>
          <p:spPr bwMode="auto">
            <a:xfrm>
              <a:off x="6782057" y="5431650"/>
              <a:ext cx="88900" cy="88900"/>
            </a:xfrm>
            <a:prstGeom prst="ellipse">
              <a:avLst/>
            </a:prstGeom>
            <a:solidFill>
              <a:srgbClr val="FFCC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4" name="Oval 49">
              <a:extLst>
                <a:ext uri="{FF2B5EF4-FFF2-40B4-BE49-F238E27FC236}">
                  <a16:creationId xmlns:a16="http://schemas.microsoft.com/office/drawing/2014/main" id="{E182563C-02BC-405C-98F3-D10E9BB78BEE}"/>
                </a:ext>
              </a:extLst>
            </p:cNvPr>
            <p:cNvSpPr>
              <a:spLocks noChangeArrowheads="1"/>
            </p:cNvSpPr>
            <p:nvPr/>
          </p:nvSpPr>
          <p:spPr bwMode="auto">
            <a:xfrm>
              <a:off x="7250369" y="5528487"/>
              <a:ext cx="88900" cy="88900"/>
            </a:xfrm>
            <a:prstGeom prst="ellipse">
              <a:avLst/>
            </a:prstGeom>
            <a:solidFill>
              <a:srgbClr val="FFCC00"/>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5" name="Oval 10">
              <a:extLst>
                <a:ext uri="{FF2B5EF4-FFF2-40B4-BE49-F238E27FC236}">
                  <a16:creationId xmlns:a16="http://schemas.microsoft.com/office/drawing/2014/main" id="{7E73E5EB-2E05-42F1-822F-EED788FE797E}"/>
                </a:ext>
              </a:extLst>
            </p:cNvPr>
            <p:cNvSpPr>
              <a:spLocks noChangeArrowheads="1"/>
            </p:cNvSpPr>
            <p:nvPr/>
          </p:nvSpPr>
          <p:spPr bwMode="auto">
            <a:xfrm>
              <a:off x="6278819" y="5155425"/>
              <a:ext cx="1219200" cy="152400"/>
            </a:xfrm>
            <a:prstGeom prst="ellipse">
              <a:avLst/>
            </a:prstGeom>
            <a:solidFill>
              <a:srgbClr val="EAEAEA">
                <a:alpha val="48000"/>
              </a:srgbClr>
            </a:solidFill>
            <a:ln w="9525">
              <a:solidFill>
                <a:schemeClr val="bg2"/>
              </a:solidFill>
              <a:prstDash val="dash"/>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6" name="Text Box 50">
              <a:extLst>
                <a:ext uri="{FF2B5EF4-FFF2-40B4-BE49-F238E27FC236}">
                  <a16:creationId xmlns:a16="http://schemas.microsoft.com/office/drawing/2014/main" id="{D54F01B9-132C-47F1-8561-EB7AB1280883}"/>
                </a:ext>
              </a:extLst>
            </p:cNvPr>
            <p:cNvSpPr txBox="1">
              <a:spLocks noChangeArrowheads="1"/>
            </p:cNvSpPr>
            <p:nvPr/>
          </p:nvSpPr>
          <p:spPr bwMode="auto">
            <a:xfrm>
              <a:off x="2548194" y="2661462"/>
              <a:ext cx="609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a:solidFill>
                    <a:srgbClr val="FF0066"/>
                  </a:solidFill>
                  <a:latin typeface="Arial" panose="020B0604020202020204" pitchFamily="34" charset="0"/>
                  <a:ea typeface="宋体" panose="02010600030101010101" pitchFamily="2" charset="-122"/>
                </a:rPr>
                <a:t>A</a:t>
              </a:r>
            </a:p>
          </p:txBody>
        </p:sp>
        <p:sp>
          <p:nvSpPr>
            <p:cNvPr id="47" name="Text Box 52">
              <a:extLst>
                <a:ext uri="{FF2B5EF4-FFF2-40B4-BE49-F238E27FC236}">
                  <a16:creationId xmlns:a16="http://schemas.microsoft.com/office/drawing/2014/main" id="{2D58E19C-5334-43AA-BC17-F8F2A509F71C}"/>
                </a:ext>
              </a:extLst>
            </p:cNvPr>
            <p:cNvSpPr txBox="1">
              <a:spLocks noChangeArrowheads="1"/>
            </p:cNvSpPr>
            <p:nvPr/>
          </p:nvSpPr>
          <p:spPr bwMode="auto">
            <a:xfrm>
              <a:off x="6715382" y="2670987"/>
              <a:ext cx="609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a:solidFill>
                    <a:srgbClr val="FF0066"/>
                  </a:solidFill>
                  <a:latin typeface="Arial" panose="020B0604020202020204" pitchFamily="34" charset="0"/>
                  <a:ea typeface="宋体" panose="02010600030101010101" pitchFamily="2" charset="-122"/>
                </a:rPr>
                <a:t>C</a:t>
              </a:r>
            </a:p>
          </p:txBody>
        </p:sp>
        <p:sp>
          <p:nvSpPr>
            <p:cNvPr id="48" name="Text Box 53">
              <a:extLst>
                <a:ext uri="{FF2B5EF4-FFF2-40B4-BE49-F238E27FC236}">
                  <a16:creationId xmlns:a16="http://schemas.microsoft.com/office/drawing/2014/main" id="{DBDFE7E7-9763-4191-9297-5DAA9EA6E46B}"/>
                </a:ext>
              </a:extLst>
            </p:cNvPr>
            <p:cNvSpPr txBox="1">
              <a:spLocks noChangeArrowheads="1"/>
            </p:cNvSpPr>
            <p:nvPr/>
          </p:nvSpPr>
          <p:spPr bwMode="auto">
            <a:xfrm>
              <a:off x="2576769" y="4644250"/>
              <a:ext cx="609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a:solidFill>
                    <a:srgbClr val="FF0066"/>
                  </a:solidFill>
                  <a:latin typeface="Arial" panose="020B0604020202020204" pitchFamily="34" charset="0"/>
                  <a:ea typeface="宋体" panose="02010600030101010101" pitchFamily="2" charset="-122"/>
                </a:rPr>
                <a:t>B</a:t>
              </a:r>
            </a:p>
          </p:txBody>
        </p:sp>
        <p:sp>
          <p:nvSpPr>
            <p:cNvPr id="49" name="Text Box 54">
              <a:extLst>
                <a:ext uri="{FF2B5EF4-FFF2-40B4-BE49-F238E27FC236}">
                  <a16:creationId xmlns:a16="http://schemas.microsoft.com/office/drawing/2014/main" id="{5BDDDFA2-9E39-4485-8EDF-7D8DD57CF543}"/>
                </a:ext>
              </a:extLst>
            </p:cNvPr>
            <p:cNvSpPr txBox="1">
              <a:spLocks noChangeArrowheads="1"/>
            </p:cNvSpPr>
            <p:nvPr/>
          </p:nvSpPr>
          <p:spPr bwMode="auto">
            <a:xfrm>
              <a:off x="6731257" y="4747437"/>
              <a:ext cx="609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a:solidFill>
                    <a:srgbClr val="FF0066"/>
                  </a:solidFill>
                  <a:latin typeface="Arial" panose="020B0604020202020204" pitchFamily="34" charset="0"/>
                  <a:ea typeface="宋体" panose="02010600030101010101" pitchFamily="2" charset="-122"/>
                </a:rPr>
                <a:t>D</a:t>
              </a:r>
            </a:p>
          </p:txBody>
        </p:sp>
        <p:sp>
          <p:nvSpPr>
            <p:cNvPr id="50" name="AutoShape 55">
              <a:extLst>
                <a:ext uri="{FF2B5EF4-FFF2-40B4-BE49-F238E27FC236}">
                  <a16:creationId xmlns:a16="http://schemas.microsoft.com/office/drawing/2014/main" id="{6F2872A4-334C-4016-8CED-F2DE5BDC0EF1}"/>
                </a:ext>
              </a:extLst>
            </p:cNvPr>
            <p:cNvSpPr>
              <a:spLocks noChangeArrowheads="1"/>
            </p:cNvSpPr>
            <p:nvPr/>
          </p:nvSpPr>
          <p:spPr bwMode="auto">
            <a:xfrm>
              <a:off x="3503869" y="2996425"/>
              <a:ext cx="2632075" cy="749300"/>
            </a:xfrm>
            <a:prstGeom prst="notchedRightArrow">
              <a:avLst>
                <a:gd name="adj1" fmla="val 68222"/>
                <a:gd name="adj2" fmla="val 23093"/>
              </a:avLst>
            </a:prstGeom>
            <a:solidFill>
              <a:srgbClr val="FFFF99"/>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a:ea typeface="宋体" panose="02010600030101010101" pitchFamily="2" charset="-122"/>
                </a:rPr>
                <a:t>撒入一把盐</a:t>
              </a:r>
              <a:r>
                <a:rPr lang="en-US" altLang="zh-CN">
                  <a:ea typeface="宋体" panose="02010600030101010101" pitchFamily="2" charset="-122"/>
                </a:rPr>
                <a:t>X</a:t>
              </a:r>
            </a:p>
          </p:txBody>
        </p:sp>
        <p:sp>
          <p:nvSpPr>
            <p:cNvPr id="51" name="AutoShape 56">
              <a:extLst>
                <a:ext uri="{FF2B5EF4-FFF2-40B4-BE49-F238E27FC236}">
                  <a16:creationId xmlns:a16="http://schemas.microsoft.com/office/drawing/2014/main" id="{870DE54E-773C-459C-809B-34BB2776BEF9}"/>
                </a:ext>
              </a:extLst>
            </p:cNvPr>
            <p:cNvSpPr>
              <a:spLocks noChangeArrowheads="1"/>
            </p:cNvSpPr>
            <p:nvPr/>
          </p:nvSpPr>
          <p:spPr bwMode="auto">
            <a:xfrm>
              <a:off x="3559432" y="5004612"/>
              <a:ext cx="2632075" cy="749300"/>
            </a:xfrm>
            <a:prstGeom prst="notchedRightArrow">
              <a:avLst>
                <a:gd name="adj1" fmla="val 68222"/>
                <a:gd name="adj2" fmla="val 23093"/>
              </a:avLst>
            </a:prstGeom>
            <a:solidFill>
              <a:srgbClr val="CC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a:ea typeface="宋体" panose="02010600030101010101" pitchFamily="2" charset="-122"/>
                </a:rPr>
                <a:t>撒入一把盐</a:t>
              </a:r>
              <a:r>
                <a:rPr lang="en-US" altLang="zh-CN">
                  <a:ea typeface="宋体" panose="02010600030101010101" pitchFamily="2" charset="-122"/>
                </a:rPr>
                <a:t>Y</a:t>
              </a:r>
            </a:p>
          </p:txBody>
        </p:sp>
      </p:grpSp>
      <p:sp>
        <p:nvSpPr>
          <p:cNvPr id="53" name="Text Box 57">
            <a:extLst>
              <a:ext uri="{FF2B5EF4-FFF2-40B4-BE49-F238E27FC236}">
                <a16:creationId xmlns:a16="http://schemas.microsoft.com/office/drawing/2014/main" id="{65C70520-D313-4190-92EA-A73092FAEA27}"/>
              </a:ext>
            </a:extLst>
          </p:cNvPr>
          <p:cNvSpPr txBox="1">
            <a:spLocks noChangeArrowheads="1"/>
          </p:cNvSpPr>
          <p:nvPr/>
        </p:nvSpPr>
        <p:spPr bwMode="auto">
          <a:xfrm>
            <a:off x="1229998" y="5905340"/>
            <a:ext cx="720298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zh-CN" dirty="0">
                <a:latin typeface="+mn-ea"/>
              </a:rPr>
              <a:t>C = </a:t>
            </a:r>
            <a:r>
              <a:rPr lang="en-US" altLang="zh-CN" i="1" dirty="0">
                <a:latin typeface="+mn-ea"/>
              </a:rPr>
              <a:t>f</a:t>
            </a:r>
            <a:r>
              <a:rPr lang="en-US" altLang="zh-CN" dirty="0">
                <a:latin typeface="+mn-ea"/>
              </a:rPr>
              <a:t>(A, X)</a:t>
            </a:r>
            <a:r>
              <a:rPr lang="zh-CN" altLang="en-US" dirty="0">
                <a:latin typeface="+mn-ea"/>
              </a:rPr>
              <a:t>；</a:t>
            </a:r>
            <a:r>
              <a:rPr lang="en-US" altLang="zh-CN" dirty="0">
                <a:latin typeface="+mn-ea"/>
              </a:rPr>
              <a:t>D = </a:t>
            </a:r>
            <a:r>
              <a:rPr lang="en-US" altLang="zh-CN" i="1" dirty="0">
                <a:latin typeface="+mn-ea"/>
              </a:rPr>
              <a:t>f</a:t>
            </a:r>
            <a:r>
              <a:rPr lang="en-US" altLang="zh-CN" dirty="0">
                <a:latin typeface="+mn-ea"/>
              </a:rPr>
              <a:t>(B, Y)</a:t>
            </a:r>
            <a:r>
              <a:rPr lang="zh-CN" altLang="en-US" dirty="0">
                <a:latin typeface="+mn-ea"/>
              </a:rPr>
              <a:t>。对于随意的</a:t>
            </a:r>
            <a:r>
              <a:rPr lang="en-US" altLang="zh-CN" dirty="0">
                <a:latin typeface="+mn-ea"/>
              </a:rPr>
              <a:t>X</a:t>
            </a:r>
            <a:r>
              <a:rPr lang="zh-CN" altLang="en-US" dirty="0">
                <a:latin typeface="+mn-ea"/>
              </a:rPr>
              <a:t>和</a:t>
            </a:r>
            <a:r>
              <a:rPr lang="en-US" altLang="zh-CN" dirty="0">
                <a:latin typeface="+mn-ea"/>
              </a:rPr>
              <a:t>Y</a:t>
            </a:r>
            <a:r>
              <a:rPr lang="zh-CN" altLang="en-US" dirty="0">
                <a:latin typeface="+mn-ea"/>
              </a:rPr>
              <a:t>，根据</a:t>
            </a:r>
            <a:r>
              <a:rPr lang="en-US" altLang="zh-CN" dirty="0">
                <a:latin typeface="+mn-ea"/>
              </a:rPr>
              <a:t>C</a:t>
            </a:r>
            <a:r>
              <a:rPr lang="zh-CN" altLang="en-US" dirty="0">
                <a:latin typeface="+mn-ea"/>
              </a:rPr>
              <a:t>很难推知</a:t>
            </a:r>
            <a:r>
              <a:rPr lang="en-US" altLang="zh-CN" dirty="0">
                <a:latin typeface="+mn-ea"/>
              </a:rPr>
              <a:t>A</a:t>
            </a:r>
            <a:r>
              <a:rPr lang="zh-CN" altLang="en-US" dirty="0">
                <a:latin typeface="+mn-ea"/>
              </a:rPr>
              <a:t>，根据</a:t>
            </a:r>
            <a:r>
              <a:rPr lang="en-US" altLang="zh-CN" dirty="0">
                <a:latin typeface="+mn-ea"/>
              </a:rPr>
              <a:t>D</a:t>
            </a:r>
            <a:r>
              <a:rPr lang="zh-CN" altLang="en-US" dirty="0">
                <a:latin typeface="+mn-ea"/>
              </a:rPr>
              <a:t>很难推知</a:t>
            </a:r>
            <a:r>
              <a:rPr lang="en-US" altLang="zh-CN" dirty="0">
                <a:latin typeface="+mn-ea"/>
              </a:rPr>
              <a:t>B</a:t>
            </a:r>
            <a:r>
              <a:rPr lang="zh-CN" altLang="en-US" dirty="0">
                <a:latin typeface="+mn-ea"/>
              </a:rPr>
              <a:t>。</a:t>
            </a:r>
          </a:p>
        </p:txBody>
      </p:sp>
      <p:sp>
        <p:nvSpPr>
          <p:cNvPr id="54" name="文本框 53">
            <a:extLst>
              <a:ext uri="{FF2B5EF4-FFF2-40B4-BE49-F238E27FC236}">
                <a16:creationId xmlns:a16="http://schemas.microsoft.com/office/drawing/2014/main" id="{AB7C6608-6B52-450F-A03F-3A6BDD716E7C}"/>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20027240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DE86F1-BC55-4606-B4FC-C18C646DC284}"/>
              </a:ext>
            </a:extLst>
          </p:cNvPr>
          <p:cNvSpPr txBox="1">
            <a:spLocks noChangeArrowheads="1"/>
          </p:cNvSpPr>
          <p:nvPr/>
        </p:nvSpPr>
        <p:spPr>
          <a:xfrm>
            <a:off x="1061884" y="1288026"/>
            <a:ext cx="5825613" cy="2229464"/>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spcBef>
                <a:spcPts val="600"/>
              </a:spcBef>
              <a:buNone/>
            </a:pPr>
            <a:r>
              <a:rPr lang="zh-CN" altLang="en-US" dirty="0">
                <a:latin typeface="+mn-ea"/>
              </a:rPr>
              <a:t>给口令撒盐：在口令中加入一个随机数。</a:t>
            </a:r>
          </a:p>
          <a:p>
            <a:pPr marL="0" indent="0">
              <a:spcBef>
                <a:spcPts val="600"/>
              </a:spcBef>
              <a:buNone/>
            </a:pPr>
            <a:r>
              <a:rPr lang="zh-CN" altLang="en-US" dirty="0">
                <a:latin typeface="+mn-ea"/>
              </a:rPr>
              <a:t>口令的盐值：加入到口令中的随机数。</a:t>
            </a:r>
          </a:p>
          <a:p>
            <a:pPr marL="0" indent="0">
              <a:spcBef>
                <a:spcPts val="600"/>
              </a:spcBef>
              <a:buNone/>
            </a:pPr>
            <a:r>
              <a:rPr lang="zh-CN" altLang="en-US" dirty="0">
                <a:latin typeface="+mn-ea"/>
              </a:rPr>
              <a:t>撒盐后：</a:t>
            </a:r>
          </a:p>
          <a:p>
            <a:pPr lvl="1">
              <a:spcBef>
                <a:spcPts val="600"/>
              </a:spcBef>
              <a:buFont typeface="Wingdings" panose="05000000000000000000" pitchFamily="2" charset="2"/>
              <a:buChar char="q"/>
            </a:pPr>
            <a:r>
              <a:rPr lang="zh-CN" altLang="en-US" sz="1800" dirty="0">
                <a:latin typeface="+mn-ea"/>
              </a:rPr>
              <a:t>同一个口令，不同的盐值，对应不同的结果。</a:t>
            </a:r>
          </a:p>
          <a:p>
            <a:pPr lvl="1">
              <a:spcBef>
                <a:spcPts val="600"/>
              </a:spcBef>
              <a:buFont typeface="Wingdings" panose="05000000000000000000" pitchFamily="2" charset="2"/>
              <a:buChar char="q"/>
            </a:pPr>
            <a:r>
              <a:rPr lang="zh-CN" altLang="en-US" sz="1800" dirty="0">
                <a:latin typeface="+mn-ea"/>
              </a:rPr>
              <a:t>根据撒盐后结果猜测口令，难度增大。</a:t>
            </a:r>
          </a:p>
          <a:p>
            <a:pPr lvl="1">
              <a:spcBef>
                <a:spcPts val="600"/>
              </a:spcBef>
              <a:buFont typeface="Wingdings" panose="05000000000000000000" pitchFamily="2" charset="2"/>
              <a:buChar char="q"/>
            </a:pPr>
            <a:r>
              <a:rPr lang="zh-CN" altLang="en-US" sz="1800" dirty="0">
                <a:latin typeface="+mn-ea"/>
              </a:rPr>
              <a:t>撒盐</a:t>
            </a:r>
            <a:r>
              <a:rPr lang="en-US" altLang="zh-CN" sz="1800" dirty="0">
                <a:latin typeface="+mn-ea"/>
                <a:sym typeface="Wingdings" panose="05000000000000000000" pitchFamily="2" charset="2"/>
              </a:rPr>
              <a:t></a:t>
            </a:r>
            <a:r>
              <a:rPr lang="zh-CN" altLang="en-US" sz="1800" dirty="0">
                <a:latin typeface="+mn-ea"/>
                <a:sym typeface="Wingdings" panose="05000000000000000000" pitchFamily="2" charset="2"/>
              </a:rPr>
              <a:t>增加破解口令的难度。</a:t>
            </a:r>
            <a:endParaRPr lang="zh-CN" altLang="en-US" sz="1800" dirty="0">
              <a:latin typeface="+mn-ea"/>
            </a:endParaRPr>
          </a:p>
        </p:txBody>
      </p:sp>
      <p:sp>
        <p:nvSpPr>
          <p:cNvPr id="5" name="矩形 4">
            <a:extLst>
              <a:ext uri="{FF2B5EF4-FFF2-40B4-BE49-F238E27FC236}">
                <a16:creationId xmlns:a16="http://schemas.microsoft.com/office/drawing/2014/main" id="{50D52B71-92DA-479A-9119-BFE7BFF057CF}"/>
              </a:ext>
            </a:extLst>
          </p:cNvPr>
          <p:cNvSpPr/>
          <p:nvPr/>
        </p:nvSpPr>
        <p:spPr>
          <a:xfrm>
            <a:off x="1061883" y="3520028"/>
            <a:ext cx="2621230" cy="369332"/>
          </a:xfrm>
          <a:prstGeom prst="rect">
            <a:avLst/>
          </a:prstGeom>
        </p:spPr>
        <p:txBody>
          <a:bodyPr wrap="none">
            <a:spAutoFit/>
          </a:bodyPr>
          <a:lstStyle/>
          <a:p>
            <a:r>
              <a:rPr lang="zh-CN" altLang="en-US" dirty="0"/>
              <a:t>（</a:t>
            </a:r>
            <a:r>
              <a:rPr lang="en-US" altLang="zh-CN" dirty="0"/>
              <a:t>1</a:t>
            </a:r>
            <a:r>
              <a:rPr lang="zh-CN" altLang="en-US" dirty="0"/>
              <a:t>）口令撒盐基本方法</a:t>
            </a:r>
          </a:p>
        </p:txBody>
      </p:sp>
      <p:sp>
        <p:nvSpPr>
          <p:cNvPr id="6" name="矩形 5">
            <a:extLst>
              <a:ext uri="{FF2B5EF4-FFF2-40B4-BE49-F238E27FC236}">
                <a16:creationId xmlns:a16="http://schemas.microsoft.com/office/drawing/2014/main" id="{6C648FC3-A917-4246-8155-4E5AB7E985A4}"/>
              </a:ext>
            </a:extLst>
          </p:cNvPr>
          <p:cNvSpPr/>
          <p:nvPr/>
        </p:nvSpPr>
        <p:spPr>
          <a:xfrm>
            <a:off x="1061883" y="3918496"/>
            <a:ext cx="7669161" cy="369332"/>
          </a:xfrm>
          <a:prstGeom prst="rect">
            <a:avLst/>
          </a:prstGeom>
        </p:spPr>
        <p:txBody>
          <a:bodyPr wrap="square">
            <a:spAutoFit/>
          </a:bodyPr>
          <a:lstStyle/>
          <a:p>
            <a:r>
              <a:rPr lang="zh-CN" altLang="en-US" dirty="0">
                <a:solidFill>
                  <a:srgbClr val="000000"/>
                </a:solidFill>
                <a:latin typeface="+mn-ea"/>
                <a:cs typeface="Times New Roman" panose="02020603050405020304" pitchFamily="18" charset="0"/>
              </a:rPr>
              <a:t>确定随机数生成算法</a:t>
            </a:r>
            <a:r>
              <a:rPr lang="en-US" altLang="zh-CN" b="1" i="1" dirty="0" err="1">
                <a:solidFill>
                  <a:srgbClr val="000000"/>
                </a:solidFill>
                <a:latin typeface="+mn-ea"/>
                <a:cs typeface="Times New Roman" panose="02020603050405020304" pitchFamily="18" charset="0"/>
              </a:rPr>
              <a:t>A</a:t>
            </a:r>
            <a:r>
              <a:rPr lang="en-US" altLang="zh-CN" b="1" i="1" baseline="-30000" dirty="0" err="1">
                <a:solidFill>
                  <a:srgbClr val="000000"/>
                </a:solidFill>
                <a:latin typeface="+mn-ea"/>
                <a:cs typeface="Times New Roman" panose="02020603050405020304" pitchFamily="18" charset="0"/>
              </a:rPr>
              <a:t>random</a:t>
            </a:r>
            <a:r>
              <a:rPr lang="zh-CN" altLang="en-US" dirty="0">
                <a:solidFill>
                  <a:srgbClr val="000000"/>
                </a:solidFill>
                <a:latin typeface="+mn-ea"/>
                <a:cs typeface="Times New Roman" panose="02020603050405020304" pitchFamily="18" charset="0"/>
              </a:rPr>
              <a:t>，确定哈希算法</a:t>
            </a:r>
            <a:r>
              <a:rPr lang="en-US" altLang="zh-CN" b="1" i="1" dirty="0" err="1">
                <a:solidFill>
                  <a:srgbClr val="000000"/>
                </a:solidFill>
                <a:latin typeface="+mn-ea"/>
                <a:cs typeface="Times New Roman" panose="02020603050405020304" pitchFamily="18" charset="0"/>
              </a:rPr>
              <a:t>A</a:t>
            </a:r>
            <a:r>
              <a:rPr lang="en-US" altLang="zh-CN" b="1" i="1" baseline="-30000" dirty="0" err="1">
                <a:solidFill>
                  <a:srgbClr val="000000"/>
                </a:solidFill>
                <a:latin typeface="+mn-ea"/>
                <a:cs typeface="Times New Roman" panose="02020603050405020304" pitchFamily="18" charset="0"/>
              </a:rPr>
              <a:t>hash</a:t>
            </a:r>
            <a:r>
              <a:rPr lang="zh-CN" altLang="en-US" dirty="0">
                <a:solidFill>
                  <a:srgbClr val="000000"/>
                </a:solidFill>
                <a:latin typeface="+mn-ea"/>
                <a:cs typeface="Times New Roman" panose="02020603050405020304" pitchFamily="18" charset="0"/>
              </a:rPr>
              <a:t>，对任意口令</a:t>
            </a:r>
            <a:r>
              <a:rPr lang="en-US" altLang="zh-CN" i="1" dirty="0" err="1">
                <a:solidFill>
                  <a:srgbClr val="000000"/>
                </a:solidFill>
                <a:latin typeface="+mn-ea"/>
                <a:cs typeface="Times New Roman" panose="02020603050405020304" pitchFamily="18" charset="0"/>
              </a:rPr>
              <a:t>D</a:t>
            </a:r>
            <a:r>
              <a:rPr lang="en-US" altLang="zh-CN" i="1" baseline="-30000" dirty="0" err="1">
                <a:solidFill>
                  <a:srgbClr val="000000"/>
                </a:solidFill>
                <a:latin typeface="+mn-ea"/>
                <a:cs typeface="Times New Roman" panose="02020603050405020304" pitchFamily="18" charset="0"/>
              </a:rPr>
              <a:t>pw</a:t>
            </a:r>
            <a:r>
              <a:rPr lang="zh-CN" altLang="en-US" dirty="0">
                <a:solidFill>
                  <a:srgbClr val="000000"/>
                </a:solidFill>
                <a:latin typeface="+mn-ea"/>
                <a:cs typeface="Times New Roman" panose="02020603050405020304" pitchFamily="18" charset="0"/>
              </a:rPr>
              <a:t>，撒盐如下：</a:t>
            </a:r>
            <a:endParaRPr lang="zh-CN" altLang="en-US" dirty="0">
              <a:latin typeface="+mn-ea"/>
              <a:cs typeface="Times New Roman" panose="02020603050405020304" pitchFamily="18" charset="0"/>
            </a:endParaRPr>
          </a:p>
        </p:txBody>
      </p:sp>
      <p:sp>
        <p:nvSpPr>
          <p:cNvPr id="7" name="矩形 6">
            <a:extLst>
              <a:ext uri="{FF2B5EF4-FFF2-40B4-BE49-F238E27FC236}">
                <a16:creationId xmlns:a16="http://schemas.microsoft.com/office/drawing/2014/main" id="{32301DB7-C725-4F10-B265-3CB785418376}"/>
              </a:ext>
            </a:extLst>
          </p:cNvPr>
          <p:cNvSpPr/>
          <p:nvPr/>
        </p:nvSpPr>
        <p:spPr>
          <a:xfrm>
            <a:off x="1061883" y="4346101"/>
            <a:ext cx="7263581" cy="1689373"/>
          </a:xfrm>
          <a:prstGeom prst="rect">
            <a:avLst/>
          </a:prstGeom>
        </p:spPr>
        <p:txBody>
          <a:bodyPr wrap="square">
            <a:spAutoFit/>
          </a:bodyPr>
          <a:lstStyle/>
          <a:p>
            <a:pPr lvl="1" algn="just">
              <a:lnSpc>
                <a:spcPct val="150000"/>
              </a:lnSpc>
              <a:buFontTx/>
              <a:buNone/>
            </a:pPr>
            <a:r>
              <a:rPr lang="zh-CN" altLang="en-US" dirty="0">
                <a:solidFill>
                  <a:srgbClr val="000000"/>
                </a:solidFill>
                <a:latin typeface="+mn-ea"/>
                <a:cs typeface="Times New Roman" panose="02020603050405020304" pitchFamily="18" charset="0"/>
              </a:rPr>
              <a:t>① 生成一个随机数：</a:t>
            </a:r>
            <a:r>
              <a:rPr lang="en-US" altLang="zh-CN" i="1" dirty="0" err="1">
                <a:solidFill>
                  <a:srgbClr val="000000"/>
                </a:solidFill>
                <a:latin typeface="+mn-ea"/>
                <a:cs typeface="Times New Roman" panose="02020603050405020304" pitchFamily="18" charset="0"/>
              </a:rPr>
              <a:t>D</a:t>
            </a:r>
            <a:r>
              <a:rPr lang="en-US" altLang="zh-CN" i="1" baseline="-30000" dirty="0" err="1">
                <a:solidFill>
                  <a:srgbClr val="000000"/>
                </a:solidFill>
                <a:latin typeface="+mn-ea"/>
                <a:cs typeface="Times New Roman" panose="02020603050405020304" pitchFamily="18" charset="0"/>
              </a:rPr>
              <a:t>salt</a:t>
            </a:r>
            <a:r>
              <a:rPr lang="en-US" altLang="zh-CN" dirty="0">
                <a:solidFill>
                  <a:srgbClr val="000000"/>
                </a:solidFill>
                <a:latin typeface="+mn-ea"/>
                <a:cs typeface="Times New Roman" panose="02020603050405020304" pitchFamily="18" charset="0"/>
              </a:rPr>
              <a:t> = </a:t>
            </a:r>
            <a:r>
              <a:rPr lang="en-US" altLang="zh-CN" b="1" i="1" dirty="0" err="1">
                <a:solidFill>
                  <a:srgbClr val="000000"/>
                </a:solidFill>
                <a:latin typeface="+mn-ea"/>
                <a:cs typeface="Times New Roman" panose="02020603050405020304" pitchFamily="18" charset="0"/>
              </a:rPr>
              <a:t>A</a:t>
            </a:r>
            <a:r>
              <a:rPr lang="en-US" altLang="zh-CN" b="1" i="1" baseline="-30000" dirty="0" err="1">
                <a:solidFill>
                  <a:srgbClr val="000000"/>
                </a:solidFill>
                <a:latin typeface="+mn-ea"/>
                <a:cs typeface="Times New Roman" panose="02020603050405020304" pitchFamily="18" charset="0"/>
              </a:rPr>
              <a:t>random</a:t>
            </a:r>
            <a:r>
              <a:rPr lang="en-US" altLang="zh-CN" dirty="0">
                <a:solidFill>
                  <a:srgbClr val="000000"/>
                </a:solidFill>
                <a:latin typeface="+mn-ea"/>
                <a:cs typeface="Times New Roman" panose="02020603050405020304" pitchFamily="18" charset="0"/>
              </a:rPr>
              <a:t>( )</a:t>
            </a:r>
            <a:r>
              <a:rPr lang="zh-CN" altLang="en-US" dirty="0">
                <a:solidFill>
                  <a:srgbClr val="000000"/>
                </a:solidFill>
                <a:latin typeface="+mn-ea"/>
                <a:cs typeface="Times New Roman" panose="02020603050405020304" pitchFamily="18" charset="0"/>
              </a:rPr>
              <a:t>；</a:t>
            </a:r>
          </a:p>
          <a:p>
            <a:pPr lvl="1" algn="just">
              <a:lnSpc>
                <a:spcPct val="150000"/>
              </a:lnSpc>
              <a:buFontTx/>
              <a:buNone/>
            </a:pPr>
            <a:r>
              <a:rPr lang="zh-CN" altLang="en-US" dirty="0">
                <a:solidFill>
                  <a:srgbClr val="000000"/>
                </a:solidFill>
                <a:latin typeface="+mn-ea"/>
                <a:cs typeface="Times New Roman" panose="02020603050405020304" pitchFamily="18" charset="0"/>
              </a:rPr>
              <a:t>② 把随机数附加到口令上：</a:t>
            </a:r>
            <a:r>
              <a:rPr lang="en-US" altLang="zh-CN" i="1" dirty="0" err="1">
                <a:solidFill>
                  <a:srgbClr val="000000"/>
                </a:solidFill>
                <a:latin typeface="+mn-ea"/>
                <a:cs typeface="Times New Roman" panose="02020603050405020304" pitchFamily="18" charset="0"/>
              </a:rPr>
              <a:t>D</a:t>
            </a:r>
            <a:r>
              <a:rPr lang="en-US" altLang="zh-CN" i="1" baseline="-30000" dirty="0" err="1">
                <a:solidFill>
                  <a:srgbClr val="000000"/>
                </a:solidFill>
                <a:latin typeface="+mn-ea"/>
                <a:cs typeface="Times New Roman" panose="02020603050405020304" pitchFamily="18" charset="0"/>
              </a:rPr>
              <a:t>tmp</a:t>
            </a:r>
            <a:r>
              <a:rPr lang="en-US" altLang="zh-CN" dirty="0">
                <a:solidFill>
                  <a:srgbClr val="000000"/>
                </a:solidFill>
                <a:latin typeface="+mn-ea"/>
                <a:cs typeface="Times New Roman" panose="02020603050405020304" pitchFamily="18" charset="0"/>
              </a:rPr>
              <a:t> = </a:t>
            </a:r>
            <a:r>
              <a:rPr lang="en-US" altLang="zh-CN" i="1" dirty="0" err="1">
                <a:solidFill>
                  <a:srgbClr val="000000"/>
                </a:solidFill>
                <a:latin typeface="+mn-ea"/>
                <a:cs typeface="Times New Roman" panose="02020603050405020304" pitchFamily="18" charset="0"/>
              </a:rPr>
              <a:t>D</a:t>
            </a:r>
            <a:r>
              <a:rPr lang="en-US" altLang="zh-CN" i="1" baseline="-30000" dirty="0" err="1">
                <a:solidFill>
                  <a:srgbClr val="000000"/>
                </a:solidFill>
                <a:latin typeface="+mn-ea"/>
                <a:cs typeface="Times New Roman" panose="02020603050405020304" pitchFamily="18" charset="0"/>
              </a:rPr>
              <a:t>pw</a:t>
            </a:r>
            <a:r>
              <a:rPr lang="en-US" altLang="zh-CN" dirty="0">
                <a:solidFill>
                  <a:srgbClr val="000000"/>
                </a:solidFill>
                <a:latin typeface="+mn-ea"/>
                <a:cs typeface="Times New Roman" panose="02020603050405020304" pitchFamily="18" charset="0"/>
              </a:rPr>
              <a:t> || </a:t>
            </a:r>
            <a:r>
              <a:rPr lang="en-US" altLang="zh-CN" i="1" dirty="0" err="1">
                <a:solidFill>
                  <a:srgbClr val="000000"/>
                </a:solidFill>
                <a:latin typeface="+mn-ea"/>
                <a:cs typeface="Times New Roman" panose="02020603050405020304" pitchFamily="18" charset="0"/>
              </a:rPr>
              <a:t>D</a:t>
            </a:r>
            <a:r>
              <a:rPr lang="en-US" altLang="zh-CN" i="1" baseline="-30000" dirty="0" err="1">
                <a:solidFill>
                  <a:srgbClr val="000000"/>
                </a:solidFill>
                <a:latin typeface="+mn-ea"/>
                <a:cs typeface="Times New Roman" panose="02020603050405020304" pitchFamily="18" charset="0"/>
              </a:rPr>
              <a:t>salt</a:t>
            </a:r>
            <a:r>
              <a:rPr lang="zh-CN" altLang="en-US" dirty="0">
                <a:solidFill>
                  <a:srgbClr val="000000"/>
                </a:solidFill>
                <a:latin typeface="+mn-ea"/>
                <a:cs typeface="Times New Roman" panose="02020603050405020304" pitchFamily="18" charset="0"/>
              </a:rPr>
              <a:t>；</a:t>
            </a:r>
          </a:p>
          <a:p>
            <a:pPr lvl="1" algn="just">
              <a:lnSpc>
                <a:spcPct val="150000"/>
              </a:lnSpc>
              <a:buFontTx/>
              <a:buNone/>
            </a:pPr>
            <a:r>
              <a:rPr lang="zh-CN" altLang="en-US" dirty="0">
                <a:solidFill>
                  <a:srgbClr val="000000"/>
                </a:solidFill>
                <a:latin typeface="+mn-ea"/>
                <a:cs typeface="Times New Roman" panose="02020603050405020304" pitchFamily="18" charset="0"/>
              </a:rPr>
              <a:t>③ 生成哈希值：</a:t>
            </a:r>
            <a:r>
              <a:rPr lang="en-US" altLang="zh-CN" i="1" dirty="0" err="1">
                <a:solidFill>
                  <a:srgbClr val="000000"/>
                </a:solidFill>
                <a:latin typeface="+mn-ea"/>
                <a:cs typeface="Times New Roman" panose="02020603050405020304" pitchFamily="18" charset="0"/>
              </a:rPr>
              <a:t>D</a:t>
            </a:r>
            <a:r>
              <a:rPr lang="en-US" altLang="zh-CN" i="1" baseline="-30000" dirty="0" err="1">
                <a:solidFill>
                  <a:srgbClr val="000000"/>
                </a:solidFill>
                <a:latin typeface="+mn-ea"/>
                <a:cs typeface="Times New Roman" panose="02020603050405020304" pitchFamily="18" charset="0"/>
              </a:rPr>
              <a:t>hash</a:t>
            </a:r>
            <a:r>
              <a:rPr lang="en-US" altLang="zh-CN" dirty="0">
                <a:solidFill>
                  <a:srgbClr val="000000"/>
                </a:solidFill>
                <a:latin typeface="+mn-ea"/>
                <a:cs typeface="Times New Roman" panose="02020603050405020304" pitchFamily="18" charset="0"/>
              </a:rPr>
              <a:t> = </a:t>
            </a:r>
            <a:r>
              <a:rPr lang="en-US" altLang="zh-CN" b="1" i="1" dirty="0" err="1">
                <a:solidFill>
                  <a:srgbClr val="000000"/>
                </a:solidFill>
                <a:latin typeface="+mn-ea"/>
                <a:cs typeface="Times New Roman" panose="02020603050405020304" pitchFamily="18" charset="0"/>
              </a:rPr>
              <a:t>A</a:t>
            </a:r>
            <a:r>
              <a:rPr lang="en-US" altLang="zh-CN" b="1" i="1" baseline="-30000" dirty="0" err="1">
                <a:solidFill>
                  <a:srgbClr val="000000"/>
                </a:solidFill>
                <a:latin typeface="+mn-ea"/>
                <a:cs typeface="Times New Roman" panose="02020603050405020304" pitchFamily="18" charset="0"/>
              </a:rPr>
              <a:t>hash</a:t>
            </a:r>
            <a:r>
              <a:rPr lang="en-US" altLang="zh-CN" dirty="0">
                <a:solidFill>
                  <a:srgbClr val="000000"/>
                </a:solidFill>
                <a:latin typeface="+mn-ea"/>
                <a:cs typeface="Times New Roman" panose="02020603050405020304" pitchFamily="18" charset="0"/>
              </a:rPr>
              <a:t>(</a:t>
            </a:r>
            <a:r>
              <a:rPr lang="en-US" altLang="zh-CN" i="1" dirty="0" err="1">
                <a:solidFill>
                  <a:srgbClr val="000000"/>
                </a:solidFill>
                <a:latin typeface="+mn-ea"/>
                <a:cs typeface="Times New Roman" panose="02020603050405020304" pitchFamily="18" charset="0"/>
              </a:rPr>
              <a:t>D</a:t>
            </a:r>
            <a:r>
              <a:rPr lang="en-US" altLang="zh-CN" i="1" baseline="-30000" dirty="0" err="1">
                <a:solidFill>
                  <a:srgbClr val="000000"/>
                </a:solidFill>
                <a:latin typeface="+mn-ea"/>
                <a:cs typeface="Times New Roman" panose="02020603050405020304" pitchFamily="18" charset="0"/>
              </a:rPr>
              <a:t>tmp</a:t>
            </a:r>
            <a:r>
              <a:rPr lang="en-US" altLang="zh-CN" dirty="0">
                <a:solidFill>
                  <a:srgbClr val="000000"/>
                </a:solidFill>
                <a:latin typeface="+mn-ea"/>
                <a:cs typeface="Times New Roman" panose="02020603050405020304" pitchFamily="18" charset="0"/>
              </a:rPr>
              <a:t>)</a:t>
            </a:r>
            <a:r>
              <a:rPr lang="zh-CN" altLang="en-US" dirty="0">
                <a:solidFill>
                  <a:srgbClr val="000000"/>
                </a:solidFill>
                <a:latin typeface="+mn-ea"/>
                <a:cs typeface="Times New Roman" panose="02020603050405020304" pitchFamily="18" charset="0"/>
              </a:rPr>
              <a:t>；</a:t>
            </a:r>
          </a:p>
          <a:p>
            <a:pPr lvl="1" algn="just">
              <a:lnSpc>
                <a:spcPct val="150000"/>
              </a:lnSpc>
              <a:buFontTx/>
              <a:buNone/>
            </a:pPr>
            <a:r>
              <a:rPr lang="zh-CN" altLang="en-US" dirty="0">
                <a:solidFill>
                  <a:srgbClr val="000000"/>
                </a:solidFill>
                <a:latin typeface="+mn-ea"/>
                <a:cs typeface="Times New Roman" panose="02020603050405020304" pitchFamily="18" charset="0"/>
              </a:rPr>
              <a:t>④ 把</a:t>
            </a:r>
            <a:r>
              <a:rPr lang="en-US" altLang="zh-CN" i="1" dirty="0" err="1">
                <a:solidFill>
                  <a:srgbClr val="000000"/>
                </a:solidFill>
                <a:latin typeface="+mn-ea"/>
                <a:cs typeface="Times New Roman" panose="02020603050405020304" pitchFamily="18" charset="0"/>
              </a:rPr>
              <a:t>D</a:t>
            </a:r>
            <a:r>
              <a:rPr lang="en-US" altLang="zh-CN" i="1" baseline="-30000" dirty="0" err="1">
                <a:solidFill>
                  <a:srgbClr val="000000"/>
                </a:solidFill>
                <a:latin typeface="+mn-ea"/>
                <a:cs typeface="Times New Roman" panose="02020603050405020304" pitchFamily="18" charset="0"/>
              </a:rPr>
              <a:t>hash</a:t>
            </a:r>
            <a:r>
              <a:rPr lang="zh-CN" altLang="en-US" dirty="0">
                <a:solidFill>
                  <a:srgbClr val="000000"/>
                </a:solidFill>
                <a:latin typeface="+mn-ea"/>
                <a:cs typeface="Times New Roman" panose="02020603050405020304" pitchFamily="18" charset="0"/>
              </a:rPr>
              <a:t>和</a:t>
            </a:r>
            <a:r>
              <a:rPr lang="en-US" altLang="zh-CN" i="1" dirty="0" err="1">
                <a:solidFill>
                  <a:srgbClr val="000000"/>
                </a:solidFill>
                <a:latin typeface="+mn-ea"/>
                <a:cs typeface="Times New Roman" panose="02020603050405020304" pitchFamily="18" charset="0"/>
              </a:rPr>
              <a:t>D</a:t>
            </a:r>
            <a:r>
              <a:rPr lang="en-US" altLang="zh-CN" i="1" baseline="-30000" dirty="0" err="1">
                <a:solidFill>
                  <a:srgbClr val="000000"/>
                </a:solidFill>
                <a:latin typeface="+mn-ea"/>
                <a:cs typeface="Times New Roman" panose="02020603050405020304" pitchFamily="18" charset="0"/>
              </a:rPr>
              <a:t>salt</a:t>
            </a:r>
            <a:r>
              <a:rPr lang="zh-CN" altLang="en-US" dirty="0">
                <a:solidFill>
                  <a:srgbClr val="000000"/>
                </a:solidFill>
                <a:latin typeface="+mn-ea"/>
                <a:cs typeface="Times New Roman" panose="02020603050405020304" pitchFamily="18" charset="0"/>
              </a:rPr>
              <a:t>保存到系统中，作为口令字段信息。</a:t>
            </a:r>
          </a:p>
        </p:txBody>
      </p:sp>
      <p:sp>
        <p:nvSpPr>
          <p:cNvPr id="8" name="矩形 7">
            <a:extLst>
              <a:ext uri="{FF2B5EF4-FFF2-40B4-BE49-F238E27FC236}">
                <a16:creationId xmlns:a16="http://schemas.microsoft.com/office/drawing/2014/main" id="{D43C367D-4287-499F-A02A-3902E83EB70F}"/>
              </a:ext>
            </a:extLst>
          </p:cNvPr>
          <p:cNvSpPr/>
          <p:nvPr/>
        </p:nvSpPr>
        <p:spPr>
          <a:xfrm>
            <a:off x="1611259" y="6093747"/>
            <a:ext cx="6570407" cy="646331"/>
          </a:xfrm>
          <a:prstGeom prst="rect">
            <a:avLst/>
          </a:prstGeom>
        </p:spPr>
        <p:txBody>
          <a:bodyPr wrap="square">
            <a:spAutoFit/>
          </a:bodyPr>
          <a:lstStyle/>
          <a:p>
            <a:pPr lvl="1">
              <a:buFontTx/>
              <a:buNone/>
            </a:pPr>
            <a:r>
              <a:rPr lang="zh-CN" altLang="en-US" dirty="0">
                <a:latin typeface="+mn-ea"/>
              </a:rPr>
              <a:t>“</a:t>
            </a:r>
            <a:r>
              <a:rPr lang="en-US" altLang="zh-CN" dirty="0" err="1">
                <a:latin typeface="+mn-ea"/>
              </a:rPr>
              <a:t>abcd</a:t>
            </a:r>
            <a:r>
              <a:rPr lang="en-US" altLang="zh-CN" dirty="0">
                <a:latin typeface="+mn-ea"/>
              </a:rPr>
              <a:t>” || “ABCD”  </a:t>
            </a:r>
            <a:r>
              <a:rPr lang="en-US" altLang="zh-CN" dirty="0">
                <a:latin typeface="+mn-ea"/>
                <a:sym typeface="Wingdings" panose="05000000000000000000" pitchFamily="2" charset="2"/>
              </a:rPr>
              <a:t></a:t>
            </a:r>
            <a:r>
              <a:rPr lang="en-US" altLang="zh-CN" dirty="0">
                <a:latin typeface="+mn-ea"/>
              </a:rPr>
              <a:t>  “</a:t>
            </a:r>
            <a:r>
              <a:rPr lang="en-US" altLang="zh-CN" dirty="0" err="1">
                <a:latin typeface="+mn-ea"/>
              </a:rPr>
              <a:t>abcdABCD</a:t>
            </a:r>
            <a:r>
              <a:rPr lang="en-US" altLang="zh-CN" dirty="0">
                <a:latin typeface="+mn-ea"/>
              </a:rPr>
              <a:t>”</a:t>
            </a:r>
          </a:p>
          <a:p>
            <a:pPr lvl="1">
              <a:buFontTx/>
              <a:buNone/>
            </a:pPr>
            <a:r>
              <a:rPr lang="en-US" altLang="zh-CN" dirty="0">
                <a:latin typeface="+mn-ea"/>
              </a:rPr>
              <a:t>11000011 || 00111100  </a:t>
            </a:r>
            <a:r>
              <a:rPr lang="en-US" altLang="zh-CN" dirty="0">
                <a:latin typeface="+mn-ea"/>
                <a:sym typeface="Wingdings" panose="05000000000000000000" pitchFamily="2" charset="2"/>
              </a:rPr>
              <a:t></a:t>
            </a:r>
            <a:r>
              <a:rPr lang="en-US" altLang="zh-CN" dirty="0">
                <a:latin typeface="+mn-ea"/>
              </a:rPr>
              <a:t>  1100001100111100</a:t>
            </a:r>
            <a:endParaRPr lang="zh-CN" altLang="en-US" dirty="0">
              <a:latin typeface="+mn-ea"/>
            </a:endParaRPr>
          </a:p>
        </p:txBody>
      </p:sp>
      <p:sp>
        <p:nvSpPr>
          <p:cNvPr id="9" name="文本框 8">
            <a:extLst>
              <a:ext uri="{FF2B5EF4-FFF2-40B4-BE49-F238E27FC236}">
                <a16:creationId xmlns:a16="http://schemas.microsoft.com/office/drawing/2014/main" id="{205B8E51-5F60-404D-BFC4-CAFDD02A693C}"/>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11518163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a:extLst>
              <a:ext uri="{FF2B5EF4-FFF2-40B4-BE49-F238E27FC236}">
                <a16:creationId xmlns:a16="http://schemas.microsoft.com/office/drawing/2014/main" id="{F87D7426-825C-496D-8233-009A736B997C}"/>
              </a:ext>
            </a:extLst>
          </p:cNvPr>
          <p:cNvSpPr txBox="1">
            <a:spLocks noChangeArrowheads="1"/>
          </p:cNvSpPr>
          <p:nvPr/>
        </p:nvSpPr>
        <p:spPr>
          <a:xfrm>
            <a:off x="1017075" y="2512045"/>
            <a:ext cx="7958138" cy="36933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nSpc>
                <a:spcPct val="90000"/>
              </a:lnSpc>
              <a:buNone/>
            </a:pPr>
            <a:r>
              <a:rPr lang="zh-CN" altLang="en-US" dirty="0">
                <a:latin typeface="+mn-ea"/>
              </a:rPr>
              <a:t>在</a:t>
            </a:r>
            <a:r>
              <a:rPr lang="en-US" altLang="zh-CN" dirty="0">
                <a:latin typeface="+mn-ea"/>
              </a:rPr>
              <a:t>/</a:t>
            </a:r>
            <a:r>
              <a:rPr lang="en-US" altLang="zh-CN" dirty="0" err="1">
                <a:latin typeface="+mn-ea"/>
              </a:rPr>
              <a:t>etc</a:t>
            </a:r>
            <a:r>
              <a:rPr lang="en-US" altLang="zh-CN" dirty="0">
                <a:latin typeface="+mn-ea"/>
              </a:rPr>
              <a:t>/</a:t>
            </a:r>
            <a:r>
              <a:rPr lang="en-US" altLang="zh-CN" dirty="0" err="1">
                <a:latin typeface="+mn-ea"/>
              </a:rPr>
              <a:t>passwd</a:t>
            </a:r>
            <a:r>
              <a:rPr lang="zh-CN" altLang="en-US" dirty="0">
                <a:latin typeface="+mn-ea"/>
              </a:rPr>
              <a:t>和</a:t>
            </a:r>
            <a:r>
              <a:rPr lang="en-US" altLang="zh-CN" dirty="0">
                <a:latin typeface="+mn-ea"/>
              </a:rPr>
              <a:t>/</a:t>
            </a:r>
            <a:r>
              <a:rPr lang="en-US" altLang="zh-CN" dirty="0" err="1">
                <a:latin typeface="+mn-ea"/>
              </a:rPr>
              <a:t>etc</a:t>
            </a:r>
            <a:r>
              <a:rPr lang="en-US" altLang="zh-CN" dirty="0">
                <a:latin typeface="+mn-ea"/>
              </a:rPr>
              <a:t>/shadow</a:t>
            </a:r>
            <a:r>
              <a:rPr lang="zh-CN" altLang="en-US" dirty="0">
                <a:latin typeface="+mn-ea"/>
              </a:rPr>
              <a:t>中，分别保存着用户标识和口令</a:t>
            </a:r>
          </a:p>
        </p:txBody>
      </p:sp>
      <p:sp>
        <p:nvSpPr>
          <p:cNvPr id="31" name="Rectangle 8">
            <a:extLst>
              <a:ext uri="{FF2B5EF4-FFF2-40B4-BE49-F238E27FC236}">
                <a16:creationId xmlns:a16="http://schemas.microsoft.com/office/drawing/2014/main" id="{2CCC4BDE-C97F-411F-801C-BFE7AD933335}"/>
              </a:ext>
            </a:extLst>
          </p:cNvPr>
          <p:cNvSpPr>
            <a:spLocks noChangeArrowheads="1"/>
          </p:cNvSpPr>
          <p:nvPr/>
        </p:nvSpPr>
        <p:spPr bwMode="auto">
          <a:xfrm>
            <a:off x="780128" y="4625476"/>
            <a:ext cx="8195085" cy="984885"/>
          </a:xfrm>
          <a:prstGeom prst="rect">
            <a:avLst/>
          </a:prstGeom>
          <a:solidFill>
            <a:schemeClr val="tx1"/>
          </a:solidFill>
          <a:ln>
            <a:noFill/>
          </a:ln>
          <a:effectLst>
            <a:prstShdw prst="shdw17" dist="17961" dir="2700000">
              <a:srgbClr val="7A7A5C">
                <a:alpha val="50000"/>
              </a:srgbClr>
            </a:prstShdw>
          </a:effectLst>
          <a:extLs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algn="just" defTabSz="914400" fontAlgn="base">
              <a:spcBef>
                <a:spcPts val="1200"/>
              </a:spcBef>
              <a:spcAft>
                <a:spcPct val="0"/>
              </a:spcAft>
              <a:buClrTx/>
              <a:buFontTx/>
              <a:buNone/>
            </a:pPr>
            <a:r>
              <a:rPr lang="zh-CN" altLang="en-US" sz="2400" dirty="0">
                <a:solidFill>
                  <a:schemeClr val="bg1"/>
                </a:solidFill>
                <a:latin typeface="Verdana" panose="020B0604030504040204" pitchFamily="34" charset="0"/>
              </a:rPr>
              <a:t>squid:x:23:23::/var/spool/squid:/sbin/nologin</a:t>
            </a:r>
          </a:p>
          <a:p>
            <a:pPr algn="just" defTabSz="914400" fontAlgn="base">
              <a:spcBef>
                <a:spcPts val="1200"/>
              </a:spcBef>
              <a:spcAft>
                <a:spcPct val="0"/>
              </a:spcAft>
              <a:buClrTx/>
              <a:buFontTx/>
              <a:buNone/>
            </a:pPr>
            <a:r>
              <a:rPr lang="en-US" altLang="zh-CN" sz="2400" dirty="0">
                <a:solidFill>
                  <a:schemeClr val="bg1"/>
                </a:solidFill>
                <a:latin typeface="Verdana" panose="020B0604030504040204" pitchFamily="34" charset="0"/>
              </a:rPr>
              <a:t>zhoujian</a:t>
            </a:r>
            <a:r>
              <a:rPr lang="zh-CN" altLang="en-US" sz="2400" dirty="0">
                <a:solidFill>
                  <a:schemeClr val="bg1"/>
                </a:solidFill>
                <a:latin typeface="Verdana" panose="020B0604030504040204" pitchFamily="34" charset="0"/>
              </a:rPr>
              <a:t>:x:500:500:</a:t>
            </a:r>
            <a:r>
              <a:rPr lang="en-US" altLang="zh-CN" sz="2400" dirty="0">
                <a:solidFill>
                  <a:schemeClr val="bg1"/>
                </a:solidFill>
                <a:latin typeface="Verdana" panose="020B0604030504040204" pitchFamily="34" charset="0"/>
              </a:rPr>
              <a:t>WLS</a:t>
            </a:r>
            <a:r>
              <a:rPr lang="zh-CN" altLang="en-US" sz="2400" dirty="0">
                <a:solidFill>
                  <a:schemeClr val="bg1"/>
                </a:solidFill>
                <a:latin typeface="Verdana" panose="020B0604030504040204" pitchFamily="34" charset="0"/>
              </a:rPr>
              <a:t>:/home/</a:t>
            </a:r>
            <a:r>
              <a:rPr lang="en-US" altLang="zh-CN" sz="2400" dirty="0">
                <a:solidFill>
                  <a:schemeClr val="bg1"/>
                </a:solidFill>
                <a:latin typeface="Verdana" panose="020B0604030504040204" pitchFamily="34" charset="0"/>
              </a:rPr>
              <a:t>zhoujian</a:t>
            </a:r>
            <a:r>
              <a:rPr lang="zh-CN" altLang="en-US" sz="2400" dirty="0">
                <a:solidFill>
                  <a:schemeClr val="bg1"/>
                </a:solidFill>
                <a:latin typeface="Verdana" panose="020B0604030504040204" pitchFamily="34" charset="0"/>
              </a:rPr>
              <a:t>:bin/bash</a:t>
            </a:r>
          </a:p>
        </p:txBody>
      </p:sp>
      <p:sp>
        <p:nvSpPr>
          <p:cNvPr id="32" name="圆角矩形 10">
            <a:extLst>
              <a:ext uri="{FF2B5EF4-FFF2-40B4-BE49-F238E27FC236}">
                <a16:creationId xmlns:a16="http://schemas.microsoft.com/office/drawing/2014/main" id="{5F62D40C-DBDA-4204-B911-9C03DEAD8C31}"/>
              </a:ext>
            </a:extLst>
          </p:cNvPr>
          <p:cNvSpPr>
            <a:spLocks noChangeArrowheads="1"/>
          </p:cNvSpPr>
          <p:nvPr/>
        </p:nvSpPr>
        <p:spPr bwMode="auto">
          <a:xfrm>
            <a:off x="860169" y="5205282"/>
            <a:ext cx="1308664" cy="357188"/>
          </a:xfrm>
          <a:prstGeom prst="roundRect">
            <a:avLst>
              <a:gd name="adj" fmla="val 16667"/>
            </a:avLst>
          </a:prstGeom>
          <a:noFill/>
          <a:ln w="19050">
            <a:solidFill>
              <a:srgbClr val="EC1C06"/>
            </a:solidFill>
            <a:round/>
            <a:headEnd/>
            <a:tailEnd/>
          </a:ln>
          <a:extLst>
            <a:ext uri="{909E8E84-426E-40DD-AFC4-6F175D3DCCD1}">
              <a14:hiddenFill xmlns:a14="http://schemas.microsoft.com/office/drawing/2010/main">
                <a:solidFill>
                  <a:srgbClr val="FFFFFF"/>
                </a:solidFill>
              </a14:hiddenFill>
            </a:ext>
          </a:extLst>
        </p:spPr>
        <p:txBody>
          <a:bodyPr wrap="none"/>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FF0000"/>
              </a:solidFill>
              <a:effectLst/>
              <a:uLnTx/>
              <a:uFillTx/>
              <a:latin typeface="Times New Roman" panose="02020603050405020304" pitchFamily="18" charset="0"/>
              <a:ea typeface="宋体" panose="02010600030101010101" pitchFamily="2" charset="-122"/>
            </a:endParaRPr>
          </a:p>
        </p:txBody>
      </p:sp>
      <p:cxnSp>
        <p:nvCxnSpPr>
          <p:cNvPr id="33" name="直接连接符 12">
            <a:extLst>
              <a:ext uri="{FF2B5EF4-FFF2-40B4-BE49-F238E27FC236}">
                <a16:creationId xmlns:a16="http://schemas.microsoft.com/office/drawing/2014/main" id="{B54605FF-60A9-478A-A734-777B6791FFD1}"/>
              </a:ext>
            </a:extLst>
          </p:cNvPr>
          <p:cNvCxnSpPr>
            <a:cxnSpLocks noChangeShapeType="1"/>
            <a:stCxn id="32" idx="2"/>
            <a:endCxn id="34" idx="0"/>
          </p:cNvCxnSpPr>
          <p:nvPr/>
        </p:nvCxnSpPr>
        <p:spPr bwMode="auto">
          <a:xfrm flipH="1">
            <a:off x="1076595" y="5562470"/>
            <a:ext cx="437906" cy="302676"/>
          </a:xfrm>
          <a:prstGeom prst="line">
            <a:avLst/>
          </a:prstGeom>
          <a:noFill/>
          <a:ln w="19050">
            <a:solidFill>
              <a:srgbClr val="EC1C06"/>
            </a:solidFill>
            <a:round/>
            <a:headEnd/>
            <a:tailEnd/>
          </a:ln>
          <a:extLst>
            <a:ext uri="{909E8E84-426E-40DD-AFC4-6F175D3DCCD1}">
              <a14:hiddenFill xmlns:a14="http://schemas.microsoft.com/office/drawing/2010/main">
                <a:noFill/>
              </a14:hiddenFill>
            </a:ext>
          </a:extLst>
        </p:spPr>
      </p:cxnSp>
      <p:sp>
        <p:nvSpPr>
          <p:cNvPr id="34" name="Rectangle 9">
            <a:extLst>
              <a:ext uri="{FF2B5EF4-FFF2-40B4-BE49-F238E27FC236}">
                <a16:creationId xmlns:a16="http://schemas.microsoft.com/office/drawing/2014/main" id="{D34A604D-EB78-4B8B-9BC6-ADD7049C7AEA}"/>
              </a:ext>
            </a:extLst>
          </p:cNvPr>
          <p:cNvSpPr>
            <a:spLocks noChangeArrowheads="1"/>
          </p:cNvSpPr>
          <p:nvPr/>
        </p:nvSpPr>
        <p:spPr bwMode="auto">
          <a:xfrm>
            <a:off x="638013" y="5865146"/>
            <a:ext cx="877163" cy="369332"/>
          </a:xfrm>
          <a:prstGeom prst="rect">
            <a:avLst/>
          </a:prstGeom>
          <a:noFill/>
          <a:ln>
            <a:noFill/>
          </a:ln>
          <a:effectLst>
            <a:prstShdw prst="shdw17" dist="17961" dir="2700000">
              <a:srgbClr val="7A7A5C">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algn="just" defTabSz="914400" eaLnBrk="0" fontAlgn="base" latinLnBrk="0" hangingPunct="0">
              <a:lnSpc>
                <a:spcPct val="100000"/>
              </a:lnSpc>
              <a:spcBef>
                <a:spcPct val="0"/>
              </a:spcBef>
              <a:spcAft>
                <a:spcPct val="0"/>
              </a:spcAft>
              <a:buClrTx/>
              <a:buSzTx/>
              <a:buFontTx/>
              <a:buNone/>
              <a:tabLst/>
              <a:defRPr/>
            </a:pPr>
            <a:r>
              <a:rPr kumimoji="0" lang="zh-CN" altLang="en-US" sz="1800" b="0"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cs typeface="Courier New" panose="02070309020205020404" pitchFamily="49" charset="0"/>
              </a:rPr>
              <a:t>账户名</a:t>
            </a:r>
            <a:endParaRPr kumimoji="0" lang="zh-CN" altLang="en-US" sz="1800" b="0"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endParaRPr>
          </a:p>
        </p:txBody>
      </p:sp>
      <p:sp>
        <p:nvSpPr>
          <p:cNvPr id="35" name="圆角矩形 14">
            <a:extLst>
              <a:ext uri="{FF2B5EF4-FFF2-40B4-BE49-F238E27FC236}">
                <a16:creationId xmlns:a16="http://schemas.microsoft.com/office/drawing/2014/main" id="{5FD45BC4-D33B-4342-942B-C39F3A08B192}"/>
              </a:ext>
            </a:extLst>
          </p:cNvPr>
          <p:cNvSpPr>
            <a:spLocks noChangeArrowheads="1"/>
          </p:cNvSpPr>
          <p:nvPr/>
        </p:nvSpPr>
        <p:spPr bwMode="auto">
          <a:xfrm>
            <a:off x="2277961" y="5190534"/>
            <a:ext cx="214312" cy="357188"/>
          </a:xfrm>
          <a:prstGeom prst="roundRect">
            <a:avLst>
              <a:gd name="adj" fmla="val 16667"/>
            </a:avLst>
          </a:prstGeom>
          <a:noFill/>
          <a:ln w="19050">
            <a:solidFill>
              <a:srgbClr val="EC1C06"/>
            </a:solidFill>
            <a:round/>
            <a:headEnd/>
            <a:tailEnd/>
          </a:ln>
          <a:extLst>
            <a:ext uri="{909E8E84-426E-40DD-AFC4-6F175D3DCCD1}">
              <a14:hiddenFill xmlns:a14="http://schemas.microsoft.com/office/drawing/2010/main">
                <a:solidFill>
                  <a:srgbClr val="FFFFFF"/>
                </a:solidFill>
              </a14:hiddenFill>
            </a:ext>
          </a:extLst>
        </p:spPr>
        <p:txBody>
          <a:bodyPr wrap="none"/>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FF0000"/>
              </a:solidFill>
              <a:effectLst/>
              <a:uLnTx/>
              <a:uFillTx/>
              <a:latin typeface="Times New Roman" panose="02020603050405020304" pitchFamily="18" charset="0"/>
              <a:ea typeface="宋体" panose="02010600030101010101" pitchFamily="2" charset="-122"/>
            </a:endParaRPr>
          </a:p>
        </p:txBody>
      </p:sp>
      <p:cxnSp>
        <p:nvCxnSpPr>
          <p:cNvPr id="36" name="直接连接符 15">
            <a:extLst>
              <a:ext uri="{FF2B5EF4-FFF2-40B4-BE49-F238E27FC236}">
                <a16:creationId xmlns:a16="http://schemas.microsoft.com/office/drawing/2014/main" id="{E457230A-80E6-41A4-AEC6-6138E57868EC}"/>
              </a:ext>
            </a:extLst>
          </p:cNvPr>
          <p:cNvCxnSpPr>
            <a:cxnSpLocks noChangeShapeType="1"/>
            <a:stCxn id="35" idx="0"/>
            <a:endCxn id="37" idx="2"/>
          </p:cNvCxnSpPr>
          <p:nvPr/>
        </p:nvCxnSpPr>
        <p:spPr bwMode="auto">
          <a:xfrm flipH="1" flipV="1">
            <a:off x="1679148" y="4428850"/>
            <a:ext cx="705969" cy="761684"/>
          </a:xfrm>
          <a:prstGeom prst="line">
            <a:avLst/>
          </a:prstGeom>
          <a:noFill/>
          <a:ln w="19050">
            <a:solidFill>
              <a:srgbClr val="EC1C06"/>
            </a:solidFill>
            <a:round/>
            <a:headEnd/>
            <a:tailEnd/>
          </a:ln>
          <a:extLst>
            <a:ext uri="{909E8E84-426E-40DD-AFC4-6F175D3DCCD1}">
              <a14:hiddenFill xmlns:a14="http://schemas.microsoft.com/office/drawing/2010/main">
                <a:noFill/>
              </a14:hiddenFill>
            </a:ext>
          </a:extLst>
        </p:spPr>
      </p:cxnSp>
      <p:sp>
        <p:nvSpPr>
          <p:cNvPr id="37" name="Rectangle 9">
            <a:extLst>
              <a:ext uri="{FF2B5EF4-FFF2-40B4-BE49-F238E27FC236}">
                <a16:creationId xmlns:a16="http://schemas.microsoft.com/office/drawing/2014/main" id="{93BBE803-3237-4625-B23C-7B2F9A7C2D2D}"/>
              </a:ext>
            </a:extLst>
          </p:cNvPr>
          <p:cNvSpPr>
            <a:spLocks noChangeArrowheads="1"/>
          </p:cNvSpPr>
          <p:nvPr/>
        </p:nvSpPr>
        <p:spPr bwMode="auto">
          <a:xfrm>
            <a:off x="894318" y="4059518"/>
            <a:ext cx="1569660" cy="369332"/>
          </a:xfrm>
          <a:prstGeom prst="rect">
            <a:avLst/>
          </a:prstGeom>
          <a:noFill/>
          <a:ln>
            <a:noFill/>
          </a:ln>
          <a:effectLst>
            <a:prstShdw prst="shdw17" dist="17961" dir="2700000">
              <a:srgbClr val="7A7A5C">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algn="just" defTabSz="914400" eaLnBrk="0" fontAlgn="base" latinLnBrk="0" hangingPunct="0">
              <a:lnSpc>
                <a:spcPct val="100000"/>
              </a:lnSpc>
              <a:spcBef>
                <a:spcPct val="0"/>
              </a:spcBef>
              <a:spcAft>
                <a:spcPct val="0"/>
              </a:spcAft>
              <a:buClrTx/>
              <a:buSzTx/>
              <a:buFontTx/>
              <a:buNone/>
              <a:tabLst/>
              <a:defRPr/>
            </a:pPr>
            <a:r>
              <a:rPr kumimoji="0" lang="zh-CN" altLang="en-US" sz="1800" b="0"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rPr>
              <a:t>口令（密码）</a:t>
            </a:r>
          </a:p>
        </p:txBody>
      </p:sp>
      <p:sp>
        <p:nvSpPr>
          <p:cNvPr id="38" name="圆角矩形 20">
            <a:extLst>
              <a:ext uri="{FF2B5EF4-FFF2-40B4-BE49-F238E27FC236}">
                <a16:creationId xmlns:a16="http://schemas.microsoft.com/office/drawing/2014/main" id="{DDC814B1-71E6-4CB3-9836-C7CCE08CB9C1}"/>
              </a:ext>
            </a:extLst>
          </p:cNvPr>
          <p:cNvSpPr>
            <a:spLocks noChangeArrowheads="1"/>
          </p:cNvSpPr>
          <p:nvPr/>
        </p:nvSpPr>
        <p:spPr bwMode="auto">
          <a:xfrm>
            <a:off x="2637504" y="5185671"/>
            <a:ext cx="571500" cy="357188"/>
          </a:xfrm>
          <a:prstGeom prst="roundRect">
            <a:avLst>
              <a:gd name="adj" fmla="val 16667"/>
            </a:avLst>
          </a:prstGeom>
          <a:noFill/>
          <a:ln w="19050">
            <a:solidFill>
              <a:srgbClr val="EC1C06"/>
            </a:solidFill>
            <a:round/>
            <a:headEnd/>
            <a:tailEnd/>
          </a:ln>
          <a:extLst>
            <a:ext uri="{909E8E84-426E-40DD-AFC4-6F175D3DCCD1}">
              <a14:hiddenFill xmlns:a14="http://schemas.microsoft.com/office/drawing/2010/main">
                <a:solidFill>
                  <a:srgbClr val="FFFFFF"/>
                </a:solidFill>
              </a14:hiddenFill>
            </a:ext>
          </a:extLst>
        </p:spPr>
        <p:txBody>
          <a:bodyPr wrap="none"/>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FF0000"/>
              </a:solidFill>
              <a:effectLst/>
              <a:uLnTx/>
              <a:uFillTx/>
              <a:latin typeface="Times New Roman" panose="02020603050405020304" pitchFamily="18" charset="0"/>
              <a:ea typeface="宋体" panose="02010600030101010101" pitchFamily="2" charset="-122"/>
            </a:endParaRPr>
          </a:p>
        </p:txBody>
      </p:sp>
      <p:cxnSp>
        <p:nvCxnSpPr>
          <p:cNvPr id="39" name="直接连接符 21">
            <a:extLst>
              <a:ext uri="{FF2B5EF4-FFF2-40B4-BE49-F238E27FC236}">
                <a16:creationId xmlns:a16="http://schemas.microsoft.com/office/drawing/2014/main" id="{095A5AE6-17EE-4075-B276-2A167EF82BEB}"/>
              </a:ext>
            </a:extLst>
          </p:cNvPr>
          <p:cNvCxnSpPr>
            <a:cxnSpLocks noChangeShapeType="1"/>
            <a:stCxn id="38" idx="2"/>
            <a:endCxn id="40" idx="0"/>
          </p:cNvCxnSpPr>
          <p:nvPr/>
        </p:nvCxnSpPr>
        <p:spPr bwMode="auto">
          <a:xfrm flipH="1">
            <a:off x="1979947" y="5542859"/>
            <a:ext cx="943307" cy="317985"/>
          </a:xfrm>
          <a:prstGeom prst="line">
            <a:avLst/>
          </a:prstGeom>
          <a:noFill/>
          <a:ln w="19050">
            <a:solidFill>
              <a:srgbClr val="EC1C06"/>
            </a:solidFill>
            <a:round/>
            <a:headEnd/>
            <a:tailEnd/>
          </a:ln>
          <a:extLst>
            <a:ext uri="{909E8E84-426E-40DD-AFC4-6F175D3DCCD1}">
              <a14:hiddenFill xmlns:a14="http://schemas.microsoft.com/office/drawing/2010/main">
                <a:noFill/>
              </a14:hiddenFill>
            </a:ext>
          </a:extLst>
        </p:spPr>
      </p:cxnSp>
      <p:sp>
        <p:nvSpPr>
          <p:cNvPr id="40" name="Rectangle 9">
            <a:extLst>
              <a:ext uri="{FF2B5EF4-FFF2-40B4-BE49-F238E27FC236}">
                <a16:creationId xmlns:a16="http://schemas.microsoft.com/office/drawing/2014/main" id="{D2698F8A-67BA-41ED-AEF3-4A4E6120B35B}"/>
              </a:ext>
            </a:extLst>
          </p:cNvPr>
          <p:cNvSpPr>
            <a:spLocks noChangeArrowheads="1"/>
          </p:cNvSpPr>
          <p:nvPr/>
        </p:nvSpPr>
        <p:spPr bwMode="auto">
          <a:xfrm>
            <a:off x="1425949" y="5860844"/>
            <a:ext cx="1107996" cy="369332"/>
          </a:xfrm>
          <a:prstGeom prst="rect">
            <a:avLst/>
          </a:prstGeom>
          <a:noFill/>
          <a:ln>
            <a:noFill/>
          </a:ln>
          <a:effectLst>
            <a:prstShdw prst="shdw17" dist="17961" dir="2700000">
              <a:srgbClr val="7A7A5C">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algn="just" defTabSz="914400" eaLnBrk="0" fontAlgn="base" latinLnBrk="0" hangingPunct="0">
              <a:lnSpc>
                <a:spcPct val="100000"/>
              </a:lnSpc>
              <a:spcBef>
                <a:spcPct val="0"/>
              </a:spcBef>
              <a:spcAft>
                <a:spcPct val="0"/>
              </a:spcAft>
              <a:buClrTx/>
              <a:buSzTx/>
              <a:buFontTx/>
              <a:buNone/>
              <a:tabLst/>
              <a:defRPr/>
            </a:pPr>
            <a:r>
              <a:rPr kumimoji="0" lang="zh-CN" altLang="en-US" sz="1800" b="0"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rPr>
              <a:t>身份标识</a:t>
            </a:r>
          </a:p>
        </p:txBody>
      </p:sp>
      <p:sp>
        <p:nvSpPr>
          <p:cNvPr id="41" name="圆角矩形 26">
            <a:extLst>
              <a:ext uri="{FF2B5EF4-FFF2-40B4-BE49-F238E27FC236}">
                <a16:creationId xmlns:a16="http://schemas.microsoft.com/office/drawing/2014/main" id="{10691C7A-010D-41C5-A1BB-9249454FB146}"/>
              </a:ext>
            </a:extLst>
          </p:cNvPr>
          <p:cNvSpPr>
            <a:spLocks noChangeArrowheads="1"/>
          </p:cNvSpPr>
          <p:nvPr/>
        </p:nvSpPr>
        <p:spPr bwMode="auto">
          <a:xfrm>
            <a:off x="3329526" y="5168412"/>
            <a:ext cx="571500" cy="357188"/>
          </a:xfrm>
          <a:prstGeom prst="roundRect">
            <a:avLst>
              <a:gd name="adj" fmla="val 16667"/>
            </a:avLst>
          </a:prstGeom>
          <a:noFill/>
          <a:ln w="19050">
            <a:solidFill>
              <a:srgbClr val="EC1C06"/>
            </a:solidFill>
            <a:round/>
            <a:headEnd/>
            <a:tailEnd/>
          </a:ln>
          <a:extLst>
            <a:ext uri="{909E8E84-426E-40DD-AFC4-6F175D3DCCD1}">
              <a14:hiddenFill xmlns:a14="http://schemas.microsoft.com/office/drawing/2010/main">
                <a:solidFill>
                  <a:srgbClr val="FFFFFF"/>
                </a:solidFill>
              </a14:hiddenFill>
            </a:ext>
          </a:extLst>
        </p:spPr>
        <p:txBody>
          <a:bodyPr wrap="none"/>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FF0000"/>
              </a:solidFill>
              <a:effectLst/>
              <a:uLnTx/>
              <a:uFillTx/>
              <a:latin typeface="Times New Roman" panose="02020603050405020304" pitchFamily="18" charset="0"/>
              <a:ea typeface="宋体" panose="02010600030101010101" pitchFamily="2" charset="-122"/>
            </a:endParaRPr>
          </a:p>
        </p:txBody>
      </p:sp>
      <p:cxnSp>
        <p:nvCxnSpPr>
          <p:cNvPr id="42" name="直接连接符 27">
            <a:extLst>
              <a:ext uri="{FF2B5EF4-FFF2-40B4-BE49-F238E27FC236}">
                <a16:creationId xmlns:a16="http://schemas.microsoft.com/office/drawing/2014/main" id="{1AB9B179-20BE-4300-8709-F5B953952400}"/>
              </a:ext>
            </a:extLst>
          </p:cNvPr>
          <p:cNvCxnSpPr>
            <a:cxnSpLocks noChangeShapeType="1"/>
            <a:stCxn id="41" idx="0"/>
            <a:endCxn id="43" idx="2"/>
          </p:cNvCxnSpPr>
          <p:nvPr/>
        </p:nvCxnSpPr>
        <p:spPr bwMode="auto">
          <a:xfrm flipH="1" flipV="1">
            <a:off x="2750492" y="4432576"/>
            <a:ext cx="864784" cy="735836"/>
          </a:xfrm>
          <a:prstGeom prst="line">
            <a:avLst/>
          </a:prstGeom>
          <a:noFill/>
          <a:ln w="19050">
            <a:solidFill>
              <a:srgbClr val="EC1C06"/>
            </a:solidFill>
            <a:round/>
            <a:headEnd/>
            <a:tailEnd/>
          </a:ln>
          <a:extLst>
            <a:ext uri="{909E8E84-426E-40DD-AFC4-6F175D3DCCD1}">
              <a14:hiddenFill xmlns:a14="http://schemas.microsoft.com/office/drawing/2010/main">
                <a:noFill/>
              </a14:hiddenFill>
            </a:ext>
          </a:extLst>
        </p:spPr>
      </p:cxnSp>
      <p:sp>
        <p:nvSpPr>
          <p:cNvPr id="43" name="Rectangle 9">
            <a:extLst>
              <a:ext uri="{FF2B5EF4-FFF2-40B4-BE49-F238E27FC236}">
                <a16:creationId xmlns:a16="http://schemas.microsoft.com/office/drawing/2014/main" id="{FBED588B-70E8-4347-A5B7-40BA4B8B4613}"/>
              </a:ext>
            </a:extLst>
          </p:cNvPr>
          <p:cNvSpPr>
            <a:spLocks noChangeArrowheads="1"/>
          </p:cNvSpPr>
          <p:nvPr/>
        </p:nvSpPr>
        <p:spPr bwMode="auto">
          <a:xfrm>
            <a:off x="2311910" y="4063244"/>
            <a:ext cx="877163" cy="369332"/>
          </a:xfrm>
          <a:prstGeom prst="rect">
            <a:avLst/>
          </a:prstGeom>
          <a:noFill/>
          <a:ln>
            <a:noFill/>
          </a:ln>
          <a:effectLst>
            <a:prstShdw prst="shdw17" dist="17961" dir="2700000">
              <a:srgbClr val="7A7A5C">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algn="just" defTabSz="914400" eaLnBrk="0" fontAlgn="base" latinLnBrk="0" hangingPunct="0">
              <a:lnSpc>
                <a:spcPct val="100000"/>
              </a:lnSpc>
              <a:spcBef>
                <a:spcPct val="0"/>
              </a:spcBef>
              <a:spcAft>
                <a:spcPct val="0"/>
              </a:spcAft>
              <a:buClrTx/>
              <a:buSzTx/>
              <a:buFontTx/>
              <a:buNone/>
              <a:tabLst/>
              <a:defRPr/>
            </a:pPr>
            <a:r>
              <a:rPr kumimoji="0" lang="zh-CN" altLang="en-US" sz="1800" b="0"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rPr>
              <a:t>组标识</a:t>
            </a:r>
          </a:p>
        </p:txBody>
      </p:sp>
      <p:sp>
        <p:nvSpPr>
          <p:cNvPr id="44" name="圆角矩形 31">
            <a:extLst>
              <a:ext uri="{FF2B5EF4-FFF2-40B4-BE49-F238E27FC236}">
                <a16:creationId xmlns:a16="http://schemas.microsoft.com/office/drawing/2014/main" id="{1D434D63-31E6-4B8A-A463-9696B9656908}"/>
              </a:ext>
            </a:extLst>
          </p:cNvPr>
          <p:cNvSpPr>
            <a:spLocks noChangeArrowheads="1"/>
          </p:cNvSpPr>
          <p:nvPr/>
        </p:nvSpPr>
        <p:spPr bwMode="auto">
          <a:xfrm>
            <a:off x="4043964" y="5208929"/>
            <a:ext cx="716335" cy="357188"/>
          </a:xfrm>
          <a:prstGeom prst="roundRect">
            <a:avLst>
              <a:gd name="adj" fmla="val 16667"/>
            </a:avLst>
          </a:prstGeom>
          <a:noFill/>
          <a:ln w="19050">
            <a:solidFill>
              <a:srgbClr val="EC1C06"/>
            </a:solidFill>
            <a:round/>
            <a:headEnd/>
            <a:tailEnd/>
          </a:ln>
          <a:extLst>
            <a:ext uri="{909E8E84-426E-40DD-AFC4-6F175D3DCCD1}">
              <a14:hiddenFill xmlns:a14="http://schemas.microsoft.com/office/drawing/2010/main">
                <a:solidFill>
                  <a:srgbClr val="FFFFFF"/>
                </a:solidFill>
              </a14:hiddenFill>
            </a:ext>
          </a:extLst>
        </p:spPr>
        <p:txBody>
          <a:bodyPr wrap="none"/>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FF0000"/>
              </a:solidFill>
              <a:effectLst/>
              <a:uLnTx/>
              <a:uFillTx/>
              <a:latin typeface="Times New Roman" panose="02020603050405020304" pitchFamily="18" charset="0"/>
              <a:ea typeface="宋体" panose="02010600030101010101" pitchFamily="2" charset="-122"/>
            </a:endParaRPr>
          </a:p>
        </p:txBody>
      </p:sp>
      <p:cxnSp>
        <p:nvCxnSpPr>
          <p:cNvPr id="45" name="直接连接符 32">
            <a:extLst>
              <a:ext uri="{FF2B5EF4-FFF2-40B4-BE49-F238E27FC236}">
                <a16:creationId xmlns:a16="http://schemas.microsoft.com/office/drawing/2014/main" id="{33338A87-D275-43D5-BDF8-7EC573F8C810}"/>
              </a:ext>
            </a:extLst>
          </p:cNvPr>
          <p:cNvCxnSpPr>
            <a:cxnSpLocks noChangeShapeType="1"/>
            <a:stCxn id="44" idx="2"/>
            <a:endCxn id="46" idx="0"/>
          </p:cNvCxnSpPr>
          <p:nvPr/>
        </p:nvCxnSpPr>
        <p:spPr bwMode="auto">
          <a:xfrm flipH="1">
            <a:off x="3519874" y="5566117"/>
            <a:ext cx="882258" cy="311985"/>
          </a:xfrm>
          <a:prstGeom prst="line">
            <a:avLst/>
          </a:prstGeom>
          <a:noFill/>
          <a:ln w="19050">
            <a:solidFill>
              <a:srgbClr val="EC1C06"/>
            </a:solidFill>
            <a:round/>
            <a:headEnd/>
            <a:tailEnd/>
          </a:ln>
          <a:extLst>
            <a:ext uri="{909E8E84-426E-40DD-AFC4-6F175D3DCCD1}">
              <a14:hiddenFill xmlns:a14="http://schemas.microsoft.com/office/drawing/2010/main">
                <a:noFill/>
              </a14:hiddenFill>
            </a:ext>
          </a:extLst>
        </p:spPr>
      </p:cxnSp>
      <p:sp>
        <p:nvSpPr>
          <p:cNvPr id="46" name="Rectangle 9">
            <a:extLst>
              <a:ext uri="{FF2B5EF4-FFF2-40B4-BE49-F238E27FC236}">
                <a16:creationId xmlns:a16="http://schemas.microsoft.com/office/drawing/2014/main" id="{7DD262DC-3F78-4F0C-AD8C-A0B0B9A340E1}"/>
              </a:ext>
            </a:extLst>
          </p:cNvPr>
          <p:cNvSpPr>
            <a:spLocks noChangeArrowheads="1"/>
          </p:cNvSpPr>
          <p:nvPr/>
        </p:nvSpPr>
        <p:spPr bwMode="auto">
          <a:xfrm>
            <a:off x="2923254" y="5878102"/>
            <a:ext cx="1193239" cy="369332"/>
          </a:xfrm>
          <a:prstGeom prst="rect">
            <a:avLst/>
          </a:prstGeom>
          <a:noFill/>
          <a:ln>
            <a:noFill/>
          </a:ln>
          <a:effectLst>
            <a:prstShdw prst="shdw17" dist="17961" dir="2700000">
              <a:srgbClr val="7A7A5C">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algn="just" defTabSz="914400" eaLnBrk="0" fontAlgn="base" latinLnBrk="0" hangingPunct="0">
              <a:lnSpc>
                <a:spcPct val="100000"/>
              </a:lnSpc>
              <a:spcBef>
                <a:spcPct val="0"/>
              </a:spcBef>
              <a:spcAft>
                <a:spcPct val="0"/>
              </a:spcAft>
              <a:buClrTx/>
              <a:buSzTx/>
              <a:buFontTx/>
              <a:buNone/>
              <a:tabLst/>
              <a:defRPr/>
            </a:pPr>
            <a:r>
              <a:rPr kumimoji="0" lang="zh-CN" altLang="en-US" sz="1800" b="0"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rPr>
              <a:t>账户注释</a:t>
            </a:r>
          </a:p>
        </p:txBody>
      </p:sp>
      <p:sp>
        <p:nvSpPr>
          <p:cNvPr id="47" name="圆角矩形 38">
            <a:extLst>
              <a:ext uri="{FF2B5EF4-FFF2-40B4-BE49-F238E27FC236}">
                <a16:creationId xmlns:a16="http://schemas.microsoft.com/office/drawing/2014/main" id="{A6498F17-1821-4CD1-9C58-48B3C768237A}"/>
              </a:ext>
            </a:extLst>
          </p:cNvPr>
          <p:cNvSpPr>
            <a:spLocks noChangeArrowheads="1"/>
          </p:cNvSpPr>
          <p:nvPr/>
        </p:nvSpPr>
        <p:spPr bwMode="auto">
          <a:xfrm>
            <a:off x="4903238" y="5204639"/>
            <a:ext cx="2413230" cy="357188"/>
          </a:xfrm>
          <a:prstGeom prst="roundRect">
            <a:avLst>
              <a:gd name="adj" fmla="val 16667"/>
            </a:avLst>
          </a:prstGeom>
          <a:noFill/>
          <a:ln w="19050">
            <a:solidFill>
              <a:srgbClr val="EC1C06"/>
            </a:solidFill>
            <a:round/>
            <a:headEnd/>
            <a:tailEnd/>
          </a:ln>
          <a:extLst>
            <a:ext uri="{909E8E84-426E-40DD-AFC4-6F175D3DCCD1}">
              <a14:hiddenFill xmlns:a14="http://schemas.microsoft.com/office/drawing/2010/main">
                <a:solidFill>
                  <a:srgbClr val="FFFFFF"/>
                </a:solidFill>
              </a14:hiddenFill>
            </a:ext>
          </a:extLst>
        </p:spPr>
        <p:txBody>
          <a:bodyPr wrap="none"/>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FF0000"/>
              </a:solidFill>
              <a:effectLst/>
              <a:uLnTx/>
              <a:uFillTx/>
              <a:latin typeface="Times New Roman" panose="02020603050405020304" pitchFamily="18" charset="0"/>
              <a:ea typeface="宋体" panose="02010600030101010101" pitchFamily="2" charset="-122"/>
            </a:endParaRPr>
          </a:p>
        </p:txBody>
      </p:sp>
      <p:cxnSp>
        <p:nvCxnSpPr>
          <p:cNvPr id="48" name="直接连接符 39">
            <a:extLst>
              <a:ext uri="{FF2B5EF4-FFF2-40B4-BE49-F238E27FC236}">
                <a16:creationId xmlns:a16="http://schemas.microsoft.com/office/drawing/2014/main" id="{913FA576-524F-43A2-B6A4-A36D21E75A94}"/>
              </a:ext>
            </a:extLst>
          </p:cNvPr>
          <p:cNvCxnSpPr>
            <a:cxnSpLocks noChangeShapeType="1"/>
            <a:stCxn id="47" idx="0"/>
            <a:endCxn id="49" idx="2"/>
          </p:cNvCxnSpPr>
          <p:nvPr/>
        </p:nvCxnSpPr>
        <p:spPr bwMode="auto">
          <a:xfrm flipH="1" flipV="1">
            <a:off x="4116493" y="4425594"/>
            <a:ext cx="1993360" cy="779045"/>
          </a:xfrm>
          <a:prstGeom prst="line">
            <a:avLst/>
          </a:prstGeom>
          <a:noFill/>
          <a:ln w="19050">
            <a:solidFill>
              <a:srgbClr val="EC1C06"/>
            </a:solidFill>
            <a:round/>
            <a:headEnd/>
            <a:tailEnd/>
          </a:ln>
          <a:extLst>
            <a:ext uri="{909E8E84-426E-40DD-AFC4-6F175D3DCCD1}">
              <a14:hiddenFill xmlns:a14="http://schemas.microsoft.com/office/drawing/2010/main">
                <a:noFill/>
              </a14:hiddenFill>
            </a:ext>
          </a:extLst>
        </p:spPr>
      </p:cxnSp>
      <p:sp>
        <p:nvSpPr>
          <p:cNvPr id="49" name="Rectangle 9">
            <a:extLst>
              <a:ext uri="{FF2B5EF4-FFF2-40B4-BE49-F238E27FC236}">
                <a16:creationId xmlns:a16="http://schemas.microsoft.com/office/drawing/2014/main" id="{9BE05BCA-D153-440A-9BA0-5112A39D8254}"/>
              </a:ext>
            </a:extLst>
          </p:cNvPr>
          <p:cNvSpPr>
            <a:spLocks noChangeArrowheads="1"/>
          </p:cNvSpPr>
          <p:nvPr/>
        </p:nvSpPr>
        <p:spPr bwMode="auto">
          <a:xfrm>
            <a:off x="3331663" y="4056262"/>
            <a:ext cx="1569660" cy="369332"/>
          </a:xfrm>
          <a:prstGeom prst="rect">
            <a:avLst/>
          </a:prstGeom>
          <a:noFill/>
          <a:ln>
            <a:noFill/>
          </a:ln>
          <a:effectLst>
            <a:prstShdw prst="shdw17" dist="17961" dir="2700000">
              <a:srgbClr val="7A7A5C">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algn="just" defTabSz="914400" eaLnBrk="0" fontAlgn="base" latinLnBrk="0" hangingPunct="0">
              <a:lnSpc>
                <a:spcPct val="100000"/>
              </a:lnSpc>
              <a:spcBef>
                <a:spcPct val="0"/>
              </a:spcBef>
              <a:spcAft>
                <a:spcPct val="0"/>
              </a:spcAft>
              <a:buClrTx/>
              <a:buSzTx/>
              <a:buFontTx/>
              <a:buNone/>
              <a:tabLst/>
              <a:defRPr/>
            </a:pPr>
            <a:r>
              <a:rPr kumimoji="0" lang="zh-CN" altLang="en-US" sz="1800" b="0"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rPr>
              <a:t>默认工作目录</a:t>
            </a:r>
          </a:p>
        </p:txBody>
      </p:sp>
      <p:sp>
        <p:nvSpPr>
          <p:cNvPr id="50" name="圆角矩形 43">
            <a:extLst>
              <a:ext uri="{FF2B5EF4-FFF2-40B4-BE49-F238E27FC236}">
                <a16:creationId xmlns:a16="http://schemas.microsoft.com/office/drawing/2014/main" id="{0A06F30A-A70B-4F95-9896-129EAE47AF65}"/>
              </a:ext>
            </a:extLst>
          </p:cNvPr>
          <p:cNvSpPr>
            <a:spLocks noChangeArrowheads="1"/>
          </p:cNvSpPr>
          <p:nvPr/>
        </p:nvSpPr>
        <p:spPr bwMode="auto">
          <a:xfrm>
            <a:off x="7444945" y="5228906"/>
            <a:ext cx="1369527" cy="357188"/>
          </a:xfrm>
          <a:prstGeom prst="roundRect">
            <a:avLst>
              <a:gd name="adj" fmla="val 16667"/>
            </a:avLst>
          </a:prstGeom>
          <a:noFill/>
          <a:ln w="19050">
            <a:solidFill>
              <a:srgbClr val="EC1C06"/>
            </a:solidFill>
            <a:round/>
            <a:headEnd/>
            <a:tailEnd/>
          </a:ln>
          <a:extLst>
            <a:ext uri="{909E8E84-426E-40DD-AFC4-6F175D3DCCD1}">
              <a14:hiddenFill xmlns:a14="http://schemas.microsoft.com/office/drawing/2010/main">
                <a:solidFill>
                  <a:srgbClr val="FFFFFF"/>
                </a:solidFill>
              </a14:hiddenFill>
            </a:ext>
          </a:extLst>
        </p:spPr>
        <p:txBody>
          <a:bodyPr wrap="none"/>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FF0000"/>
              </a:solidFill>
              <a:effectLst/>
              <a:uLnTx/>
              <a:uFillTx/>
              <a:latin typeface="Times New Roman" panose="02020603050405020304" pitchFamily="18" charset="0"/>
              <a:ea typeface="宋体" panose="02010600030101010101" pitchFamily="2" charset="-122"/>
            </a:endParaRPr>
          </a:p>
        </p:txBody>
      </p:sp>
      <p:cxnSp>
        <p:nvCxnSpPr>
          <p:cNvPr id="51" name="直接连接符 44">
            <a:extLst>
              <a:ext uri="{FF2B5EF4-FFF2-40B4-BE49-F238E27FC236}">
                <a16:creationId xmlns:a16="http://schemas.microsoft.com/office/drawing/2014/main" id="{9BAC3796-CAE7-4C40-BA55-EF0005F0B9DE}"/>
              </a:ext>
            </a:extLst>
          </p:cNvPr>
          <p:cNvCxnSpPr>
            <a:cxnSpLocks noChangeShapeType="1"/>
            <a:stCxn id="50" idx="2"/>
            <a:endCxn id="52" idx="0"/>
          </p:cNvCxnSpPr>
          <p:nvPr/>
        </p:nvCxnSpPr>
        <p:spPr bwMode="auto">
          <a:xfrm flipH="1">
            <a:off x="6014415" y="5586094"/>
            <a:ext cx="2115294" cy="274750"/>
          </a:xfrm>
          <a:prstGeom prst="line">
            <a:avLst/>
          </a:prstGeom>
          <a:noFill/>
          <a:ln w="19050">
            <a:solidFill>
              <a:srgbClr val="EC1C06"/>
            </a:solidFill>
            <a:round/>
            <a:headEnd/>
            <a:tailEnd/>
          </a:ln>
          <a:extLst>
            <a:ext uri="{909E8E84-426E-40DD-AFC4-6F175D3DCCD1}">
              <a14:hiddenFill xmlns:a14="http://schemas.microsoft.com/office/drawing/2010/main">
                <a:noFill/>
              </a14:hiddenFill>
            </a:ext>
          </a:extLst>
        </p:spPr>
      </p:cxnSp>
      <p:sp>
        <p:nvSpPr>
          <p:cNvPr id="52" name="Rectangle 9">
            <a:extLst>
              <a:ext uri="{FF2B5EF4-FFF2-40B4-BE49-F238E27FC236}">
                <a16:creationId xmlns:a16="http://schemas.microsoft.com/office/drawing/2014/main" id="{C257B092-F69C-42AE-8C5E-2E5F3EA4E8A7}"/>
              </a:ext>
            </a:extLst>
          </p:cNvPr>
          <p:cNvSpPr>
            <a:spLocks noChangeArrowheads="1"/>
          </p:cNvSpPr>
          <p:nvPr/>
        </p:nvSpPr>
        <p:spPr bwMode="auto">
          <a:xfrm>
            <a:off x="4998752" y="5860844"/>
            <a:ext cx="2031325" cy="369332"/>
          </a:xfrm>
          <a:prstGeom prst="rect">
            <a:avLst/>
          </a:prstGeom>
          <a:noFill/>
          <a:ln>
            <a:noFill/>
          </a:ln>
          <a:effectLst>
            <a:prstShdw prst="shdw17" dist="17961" dir="2700000">
              <a:srgbClr val="7A7A5C">
                <a:alpha val="50000"/>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spcBef>
                <a:spcPct val="20000"/>
              </a:spcBef>
              <a:buClr>
                <a:schemeClr val="accent2"/>
              </a:buClr>
              <a:buFont typeface="Wingdings" panose="05000000000000000000" pitchFamily="2" charset="2"/>
              <a:buChar char="w"/>
              <a:defRPr sz="3200">
                <a:solidFill>
                  <a:schemeClr val="tx1"/>
                </a:solidFill>
                <a:latin typeface="Times New Roman" panose="02020603050405020304" pitchFamily="18" charset="0"/>
                <a:ea typeface="宋体" panose="02010600030101010101" pitchFamily="2" charset="-122"/>
              </a:defRPr>
            </a:lvl1pPr>
            <a:lvl2pPr marL="742950" indent="-285750" eaLnBrk="0" hangingPunct="0">
              <a:spcBef>
                <a:spcPct val="20000"/>
              </a:spcBef>
              <a:buClr>
                <a:schemeClr val="accent2"/>
              </a:buClr>
              <a:buSzPct val="55000"/>
              <a:buFont typeface="Wingdings" panose="05000000000000000000" pitchFamily="2" charset="2"/>
              <a:buChar char="n"/>
              <a:defRPr sz="2800">
                <a:solidFill>
                  <a:schemeClr val="tx1"/>
                </a:solidFill>
                <a:latin typeface="Times New Roman" panose="02020603050405020304" pitchFamily="18" charset="0"/>
                <a:ea typeface="宋体" panose="02010600030101010101" pitchFamily="2" charset="-122"/>
              </a:defRPr>
            </a:lvl2pPr>
            <a:lvl3pPr marL="1143000" indent="-228600" eaLnBrk="0" hangingPunct="0">
              <a:spcBef>
                <a:spcPct val="20000"/>
              </a:spcBef>
              <a:buClr>
                <a:schemeClr val="accent2"/>
              </a:buClr>
              <a:buSzPct val="65000"/>
              <a:buFont typeface="Wingdings" panose="05000000000000000000" pitchFamily="2" charset="2"/>
              <a:buChar char="l"/>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spcBef>
                <a:spcPct val="20000"/>
              </a:spcBef>
              <a:buClr>
                <a:schemeClr val="accent2"/>
              </a:buClr>
              <a:buSzPct val="85000"/>
              <a:buFont typeface="Wingdings" panose="05000000000000000000" pitchFamily="2" charset="2"/>
              <a:buChar char="w"/>
              <a:defRPr sz="2000">
                <a:solidFill>
                  <a:schemeClr val="tx1"/>
                </a:solidFill>
                <a:latin typeface="Times New Roman" panose="02020603050405020304" pitchFamily="18" charset="0"/>
                <a:ea typeface="宋体" panose="02010600030101010101" pitchFamily="2" charset="-122"/>
              </a:defRPr>
            </a:lvl4pPr>
            <a:lvl5pPr marL="2057400" indent="-228600" eaLnBrk="0" hangingPunct="0">
              <a:spcBef>
                <a:spcPct val="20000"/>
              </a:spcBef>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20000"/>
              </a:spcBef>
              <a:spcAft>
                <a:spcPct val="0"/>
              </a:spcAft>
              <a:buClr>
                <a:schemeClr val="accent2"/>
              </a:buClr>
              <a:buSzPct val="80000"/>
              <a:buFont typeface="Wingdings" panose="05000000000000000000" pitchFamily="2" charset="2"/>
              <a:buChar char="§"/>
              <a:defRPr sz="2000">
                <a:solidFill>
                  <a:schemeClr val="tx1"/>
                </a:solidFill>
                <a:latin typeface="Times New Roman" panose="02020603050405020304" pitchFamily="18" charset="0"/>
                <a:ea typeface="宋体" panose="02010600030101010101" pitchFamily="2" charset="-122"/>
              </a:defRPr>
            </a:lvl9pPr>
          </a:lstStyle>
          <a:p>
            <a:pPr marL="0" marR="0" lvl="0" indent="0" algn="just" defTabSz="914400" eaLnBrk="0" fontAlgn="base" latinLnBrk="0" hangingPunct="0">
              <a:lnSpc>
                <a:spcPct val="100000"/>
              </a:lnSpc>
              <a:spcBef>
                <a:spcPct val="0"/>
              </a:spcBef>
              <a:spcAft>
                <a:spcPct val="0"/>
              </a:spcAft>
              <a:buClrTx/>
              <a:buSzTx/>
              <a:buFontTx/>
              <a:buNone/>
              <a:tabLst/>
              <a:defRPr/>
            </a:pPr>
            <a:r>
              <a:rPr kumimoji="0" lang="zh-CN" altLang="en-US" sz="1800" b="0"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rPr>
              <a:t>登录后启动的程序</a:t>
            </a:r>
          </a:p>
        </p:txBody>
      </p:sp>
      <p:sp>
        <p:nvSpPr>
          <p:cNvPr id="73" name="矩形 72">
            <a:extLst>
              <a:ext uri="{FF2B5EF4-FFF2-40B4-BE49-F238E27FC236}">
                <a16:creationId xmlns:a16="http://schemas.microsoft.com/office/drawing/2014/main" id="{B0ACA9E7-6E64-43C5-8E9F-C92D758CCC66}"/>
              </a:ext>
            </a:extLst>
          </p:cNvPr>
          <p:cNvSpPr/>
          <p:nvPr/>
        </p:nvSpPr>
        <p:spPr>
          <a:xfrm>
            <a:off x="1027322" y="1915655"/>
            <a:ext cx="3185487" cy="369332"/>
          </a:xfrm>
          <a:prstGeom prst="rect">
            <a:avLst/>
          </a:prstGeom>
        </p:spPr>
        <p:txBody>
          <a:bodyPr wrap="none">
            <a:spAutoFit/>
          </a:bodyPr>
          <a:lstStyle/>
          <a:p>
            <a:r>
              <a:rPr lang="zh-CN" altLang="en-US" dirty="0">
                <a:latin typeface="+mn-ea"/>
              </a:rPr>
              <a:t>以</a:t>
            </a:r>
            <a:r>
              <a:rPr lang="en-US" altLang="zh-CN" dirty="0">
                <a:latin typeface="+mn-ea"/>
              </a:rPr>
              <a:t>Unix/Linux</a:t>
            </a:r>
            <a:r>
              <a:rPr lang="zh-CN" altLang="en-US" dirty="0">
                <a:latin typeface="+mn-ea"/>
              </a:rPr>
              <a:t>操作系统为例。</a:t>
            </a:r>
            <a:endParaRPr lang="zh-CN" altLang="en-US" dirty="0"/>
          </a:p>
        </p:txBody>
      </p:sp>
      <p:sp>
        <p:nvSpPr>
          <p:cNvPr id="74" name="矩形 73">
            <a:extLst>
              <a:ext uri="{FF2B5EF4-FFF2-40B4-BE49-F238E27FC236}">
                <a16:creationId xmlns:a16="http://schemas.microsoft.com/office/drawing/2014/main" id="{CEA7F873-0DF4-4EA1-8926-29E5B97AAB83}"/>
              </a:ext>
            </a:extLst>
          </p:cNvPr>
          <p:cNvSpPr/>
          <p:nvPr/>
        </p:nvSpPr>
        <p:spPr>
          <a:xfrm>
            <a:off x="844142" y="3182352"/>
            <a:ext cx="1236236" cy="369332"/>
          </a:xfrm>
          <a:prstGeom prst="rect">
            <a:avLst/>
          </a:prstGeom>
        </p:spPr>
        <p:txBody>
          <a:bodyPr wrap="none">
            <a:spAutoFit/>
          </a:bodyPr>
          <a:lstStyle/>
          <a:p>
            <a:r>
              <a:rPr lang="zh-CN" altLang="en-US" dirty="0"/>
              <a:t>（</a:t>
            </a:r>
            <a:r>
              <a:rPr lang="en-US" altLang="zh-CN" dirty="0"/>
              <a:t>1</a:t>
            </a:r>
            <a:r>
              <a:rPr lang="zh-CN" altLang="en-US" dirty="0"/>
              <a:t>）标识</a:t>
            </a:r>
          </a:p>
        </p:txBody>
      </p:sp>
      <p:sp>
        <p:nvSpPr>
          <p:cNvPr id="29" name="矩形 28">
            <a:extLst>
              <a:ext uri="{FF2B5EF4-FFF2-40B4-BE49-F238E27FC236}">
                <a16:creationId xmlns:a16="http://schemas.microsoft.com/office/drawing/2014/main" id="{FE2ECF3E-CA8F-4227-9EDB-6344A1A2FF79}"/>
              </a:ext>
            </a:extLst>
          </p:cNvPr>
          <p:cNvSpPr/>
          <p:nvPr/>
        </p:nvSpPr>
        <p:spPr>
          <a:xfrm>
            <a:off x="894318" y="1395836"/>
            <a:ext cx="646331" cy="369332"/>
          </a:xfrm>
          <a:prstGeom prst="rect">
            <a:avLst/>
          </a:prstGeom>
        </p:spPr>
        <p:txBody>
          <a:bodyPr wrap="none">
            <a:spAutoFit/>
          </a:bodyPr>
          <a:lstStyle/>
          <a:p>
            <a:r>
              <a:rPr lang="zh-CN" altLang="en-US" dirty="0"/>
              <a:t>例：</a:t>
            </a:r>
          </a:p>
        </p:txBody>
      </p:sp>
      <p:sp>
        <p:nvSpPr>
          <p:cNvPr id="30" name="文本框 29">
            <a:extLst>
              <a:ext uri="{FF2B5EF4-FFF2-40B4-BE49-F238E27FC236}">
                <a16:creationId xmlns:a16="http://schemas.microsoft.com/office/drawing/2014/main" id="{EF4B6513-550E-4112-A5A5-B29F94C777BB}"/>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3450353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heel(1)">
                                      <p:cBhvr>
                                        <p:cTn id="7" dur="2000"/>
                                        <p:tgtEl>
                                          <p:spTgt spid="32"/>
                                        </p:tgtEl>
                                      </p:cBhvr>
                                    </p:animEffect>
                                  </p:childTnLst>
                                </p:cTn>
                              </p:par>
                            </p:childTnLst>
                          </p:cTn>
                        </p:par>
                        <p:par>
                          <p:cTn id="8" fill="hold">
                            <p:stCondLst>
                              <p:cond delay="2000"/>
                            </p:stCondLst>
                            <p:childTnLst>
                              <p:par>
                                <p:cTn id="9" presetID="22" presetClass="entr" presetSubtype="1"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wipe(up)">
                                      <p:cBhvr>
                                        <p:cTn id="11" dur="500"/>
                                        <p:tgtEl>
                                          <p:spTgt spid="33"/>
                                        </p:tgtEl>
                                      </p:cBhvr>
                                    </p:animEffect>
                                  </p:childTnLst>
                                </p:cTn>
                              </p:par>
                            </p:childTnLst>
                          </p:cTn>
                        </p:par>
                        <p:par>
                          <p:cTn id="12" fill="hold">
                            <p:stCondLst>
                              <p:cond delay="2500"/>
                            </p:stCondLst>
                            <p:childTnLst>
                              <p:par>
                                <p:cTn id="13" presetID="22" presetClass="entr" presetSubtype="1"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up)">
                                      <p:cBhvr>
                                        <p:cTn id="15" dur="500"/>
                                        <p:tgtEl>
                                          <p:spTgt spid="34"/>
                                        </p:tgtEl>
                                      </p:cBhvr>
                                    </p:animEffect>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grpId="0" nodeType="clickEffect">
                                  <p:stCondLst>
                                    <p:cond delay="0"/>
                                  </p:stCondLst>
                                  <p:childTnLst>
                                    <p:set>
                                      <p:cBhvr>
                                        <p:cTn id="19" dur="1" fill="hold">
                                          <p:stCondLst>
                                            <p:cond delay="0"/>
                                          </p:stCondLst>
                                        </p:cTn>
                                        <p:tgtEl>
                                          <p:spTgt spid="35"/>
                                        </p:tgtEl>
                                        <p:attrNameLst>
                                          <p:attrName>style.visibility</p:attrName>
                                        </p:attrNameLst>
                                      </p:cBhvr>
                                      <p:to>
                                        <p:strVal val="visible"/>
                                      </p:to>
                                    </p:set>
                                    <p:animEffect transition="in" filter="wheel(1)">
                                      <p:cBhvr>
                                        <p:cTn id="20" dur="2000"/>
                                        <p:tgtEl>
                                          <p:spTgt spid="35"/>
                                        </p:tgtEl>
                                      </p:cBhvr>
                                    </p:animEffect>
                                  </p:childTnLst>
                                </p:cTn>
                              </p:par>
                            </p:childTnLst>
                          </p:cTn>
                        </p:par>
                        <p:par>
                          <p:cTn id="21" fill="hold">
                            <p:stCondLst>
                              <p:cond delay="2000"/>
                            </p:stCondLst>
                            <p:childTnLst>
                              <p:par>
                                <p:cTn id="22" presetID="22" presetClass="entr" presetSubtype="4" fill="hold" nodeType="after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wipe(down)">
                                      <p:cBhvr>
                                        <p:cTn id="24" dur="500"/>
                                        <p:tgtEl>
                                          <p:spTgt spid="36"/>
                                        </p:tgtEl>
                                      </p:cBhvr>
                                    </p:animEffect>
                                  </p:childTnLst>
                                </p:cTn>
                              </p:par>
                            </p:childTnLst>
                          </p:cTn>
                        </p:par>
                        <p:par>
                          <p:cTn id="25" fill="hold">
                            <p:stCondLst>
                              <p:cond delay="2500"/>
                            </p:stCondLst>
                            <p:childTnLst>
                              <p:par>
                                <p:cTn id="26" presetID="22" presetClass="entr" presetSubtype="4" fill="hold" grpId="0" nodeType="after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wipe(down)">
                                      <p:cBhvr>
                                        <p:cTn id="28" dur="500"/>
                                        <p:tgtEl>
                                          <p:spTgt spid="37"/>
                                        </p:tgtEl>
                                      </p:cBhvr>
                                    </p:animEffect>
                                  </p:childTnLst>
                                </p:cTn>
                              </p:par>
                            </p:childTnLst>
                          </p:cTn>
                        </p:par>
                      </p:childTnLst>
                    </p:cTn>
                  </p:par>
                  <p:par>
                    <p:cTn id="29" fill="hold">
                      <p:stCondLst>
                        <p:cond delay="indefinite"/>
                      </p:stCondLst>
                      <p:childTnLst>
                        <p:par>
                          <p:cTn id="30" fill="hold">
                            <p:stCondLst>
                              <p:cond delay="0"/>
                            </p:stCondLst>
                            <p:childTnLst>
                              <p:par>
                                <p:cTn id="31" presetID="21" presetClass="entr" presetSubtype="1" fill="hold" grpId="0" nodeType="clickEffect">
                                  <p:stCondLst>
                                    <p:cond delay="0"/>
                                  </p:stCondLst>
                                  <p:childTnLst>
                                    <p:set>
                                      <p:cBhvr>
                                        <p:cTn id="32" dur="1" fill="hold">
                                          <p:stCondLst>
                                            <p:cond delay="0"/>
                                          </p:stCondLst>
                                        </p:cTn>
                                        <p:tgtEl>
                                          <p:spTgt spid="38"/>
                                        </p:tgtEl>
                                        <p:attrNameLst>
                                          <p:attrName>style.visibility</p:attrName>
                                        </p:attrNameLst>
                                      </p:cBhvr>
                                      <p:to>
                                        <p:strVal val="visible"/>
                                      </p:to>
                                    </p:set>
                                    <p:animEffect transition="in" filter="wheel(1)">
                                      <p:cBhvr>
                                        <p:cTn id="33" dur="2000"/>
                                        <p:tgtEl>
                                          <p:spTgt spid="38"/>
                                        </p:tgtEl>
                                      </p:cBhvr>
                                    </p:animEffect>
                                  </p:childTnLst>
                                </p:cTn>
                              </p:par>
                            </p:childTnLst>
                          </p:cTn>
                        </p:par>
                        <p:par>
                          <p:cTn id="34" fill="hold">
                            <p:stCondLst>
                              <p:cond delay="2000"/>
                            </p:stCondLst>
                            <p:childTnLst>
                              <p:par>
                                <p:cTn id="35" presetID="22" presetClass="entr" presetSubtype="1" fill="hold" nodeType="after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wipe(up)">
                                      <p:cBhvr>
                                        <p:cTn id="37" dur="500"/>
                                        <p:tgtEl>
                                          <p:spTgt spid="39"/>
                                        </p:tgtEl>
                                      </p:cBhvr>
                                    </p:animEffect>
                                  </p:childTnLst>
                                </p:cTn>
                              </p:par>
                            </p:childTnLst>
                          </p:cTn>
                        </p:par>
                        <p:par>
                          <p:cTn id="38" fill="hold">
                            <p:stCondLst>
                              <p:cond delay="2500"/>
                            </p:stCondLst>
                            <p:childTnLst>
                              <p:par>
                                <p:cTn id="39" presetID="22" presetClass="entr" presetSubtype="1" fill="hold" grpId="0"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wipe(up)">
                                      <p:cBhvr>
                                        <p:cTn id="41" dur="500"/>
                                        <p:tgtEl>
                                          <p:spTgt spid="40"/>
                                        </p:tgtEl>
                                      </p:cBhvr>
                                    </p:animEffect>
                                  </p:childTnLst>
                                </p:cTn>
                              </p:par>
                            </p:childTnLst>
                          </p:cTn>
                        </p:par>
                      </p:childTnLst>
                    </p:cTn>
                  </p:par>
                  <p:par>
                    <p:cTn id="42" fill="hold">
                      <p:stCondLst>
                        <p:cond delay="indefinite"/>
                      </p:stCondLst>
                      <p:childTnLst>
                        <p:par>
                          <p:cTn id="43" fill="hold">
                            <p:stCondLst>
                              <p:cond delay="0"/>
                            </p:stCondLst>
                            <p:childTnLst>
                              <p:par>
                                <p:cTn id="44" presetID="21" presetClass="entr" presetSubtype="1" fill="hold" grpId="0" nodeType="clickEffect">
                                  <p:stCondLst>
                                    <p:cond delay="0"/>
                                  </p:stCondLst>
                                  <p:childTnLst>
                                    <p:set>
                                      <p:cBhvr>
                                        <p:cTn id="45" dur="1" fill="hold">
                                          <p:stCondLst>
                                            <p:cond delay="0"/>
                                          </p:stCondLst>
                                        </p:cTn>
                                        <p:tgtEl>
                                          <p:spTgt spid="41"/>
                                        </p:tgtEl>
                                        <p:attrNameLst>
                                          <p:attrName>style.visibility</p:attrName>
                                        </p:attrNameLst>
                                      </p:cBhvr>
                                      <p:to>
                                        <p:strVal val="visible"/>
                                      </p:to>
                                    </p:set>
                                    <p:animEffect transition="in" filter="wheel(1)">
                                      <p:cBhvr>
                                        <p:cTn id="46" dur="2000"/>
                                        <p:tgtEl>
                                          <p:spTgt spid="41"/>
                                        </p:tgtEl>
                                      </p:cBhvr>
                                    </p:animEffect>
                                  </p:childTnLst>
                                </p:cTn>
                              </p:par>
                            </p:childTnLst>
                          </p:cTn>
                        </p:par>
                        <p:par>
                          <p:cTn id="47" fill="hold">
                            <p:stCondLst>
                              <p:cond delay="2000"/>
                            </p:stCondLst>
                            <p:childTnLst>
                              <p:par>
                                <p:cTn id="48" presetID="22" presetClass="entr" presetSubtype="4" fill="hold" nodeType="afterEffect">
                                  <p:stCondLst>
                                    <p:cond delay="0"/>
                                  </p:stCondLst>
                                  <p:childTnLst>
                                    <p:set>
                                      <p:cBhvr>
                                        <p:cTn id="49" dur="1" fill="hold">
                                          <p:stCondLst>
                                            <p:cond delay="0"/>
                                          </p:stCondLst>
                                        </p:cTn>
                                        <p:tgtEl>
                                          <p:spTgt spid="42"/>
                                        </p:tgtEl>
                                        <p:attrNameLst>
                                          <p:attrName>style.visibility</p:attrName>
                                        </p:attrNameLst>
                                      </p:cBhvr>
                                      <p:to>
                                        <p:strVal val="visible"/>
                                      </p:to>
                                    </p:set>
                                    <p:animEffect transition="in" filter="wipe(down)">
                                      <p:cBhvr>
                                        <p:cTn id="50" dur="500"/>
                                        <p:tgtEl>
                                          <p:spTgt spid="42"/>
                                        </p:tgtEl>
                                      </p:cBhvr>
                                    </p:animEffect>
                                  </p:childTnLst>
                                </p:cTn>
                              </p:par>
                            </p:childTnLst>
                          </p:cTn>
                        </p:par>
                        <p:par>
                          <p:cTn id="51" fill="hold">
                            <p:stCondLst>
                              <p:cond delay="2500"/>
                            </p:stCondLst>
                            <p:childTnLst>
                              <p:par>
                                <p:cTn id="52" presetID="22" presetClass="entr" presetSubtype="4" fill="hold" grpId="0" nodeType="afterEffect">
                                  <p:stCondLst>
                                    <p:cond delay="0"/>
                                  </p:stCondLst>
                                  <p:childTnLst>
                                    <p:set>
                                      <p:cBhvr>
                                        <p:cTn id="53" dur="1" fill="hold">
                                          <p:stCondLst>
                                            <p:cond delay="0"/>
                                          </p:stCondLst>
                                        </p:cTn>
                                        <p:tgtEl>
                                          <p:spTgt spid="43"/>
                                        </p:tgtEl>
                                        <p:attrNameLst>
                                          <p:attrName>style.visibility</p:attrName>
                                        </p:attrNameLst>
                                      </p:cBhvr>
                                      <p:to>
                                        <p:strVal val="visible"/>
                                      </p:to>
                                    </p:set>
                                    <p:animEffect transition="in" filter="wipe(down)">
                                      <p:cBhvr>
                                        <p:cTn id="54" dur="500"/>
                                        <p:tgtEl>
                                          <p:spTgt spid="43"/>
                                        </p:tgtEl>
                                      </p:cBhvr>
                                    </p:animEffect>
                                  </p:childTnLst>
                                </p:cTn>
                              </p:par>
                            </p:childTnLst>
                          </p:cTn>
                        </p:par>
                      </p:childTnLst>
                    </p:cTn>
                  </p:par>
                  <p:par>
                    <p:cTn id="55" fill="hold">
                      <p:stCondLst>
                        <p:cond delay="indefinite"/>
                      </p:stCondLst>
                      <p:childTnLst>
                        <p:par>
                          <p:cTn id="56" fill="hold">
                            <p:stCondLst>
                              <p:cond delay="0"/>
                            </p:stCondLst>
                            <p:childTnLst>
                              <p:par>
                                <p:cTn id="57" presetID="21" presetClass="entr" presetSubtype="1" fill="hold" grpId="0" nodeType="click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heel(1)">
                                      <p:cBhvr>
                                        <p:cTn id="59" dur="2000"/>
                                        <p:tgtEl>
                                          <p:spTgt spid="44"/>
                                        </p:tgtEl>
                                      </p:cBhvr>
                                    </p:animEffect>
                                  </p:childTnLst>
                                </p:cTn>
                              </p:par>
                            </p:childTnLst>
                          </p:cTn>
                        </p:par>
                        <p:par>
                          <p:cTn id="60" fill="hold">
                            <p:stCondLst>
                              <p:cond delay="2000"/>
                            </p:stCondLst>
                            <p:childTnLst>
                              <p:par>
                                <p:cTn id="61" presetID="22" presetClass="entr" presetSubtype="1" fill="hold" nodeType="after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up)">
                                      <p:cBhvr>
                                        <p:cTn id="63" dur="500"/>
                                        <p:tgtEl>
                                          <p:spTgt spid="45"/>
                                        </p:tgtEl>
                                      </p:cBhvr>
                                    </p:animEffect>
                                  </p:childTnLst>
                                </p:cTn>
                              </p:par>
                            </p:childTnLst>
                          </p:cTn>
                        </p:par>
                        <p:par>
                          <p:cTn id="64" fill="hold">
                            <p:stCondLst>
                              <p:cond delay="2500"/>
                            </p:stCondLst>
                            <p:childTnLst>
                              <p:par>
                                <p:cTn id="65" presetID="22" presetClass="entr" presetSubtype="1"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up)">
                                      <p:cBhvr>
                                        <p:cTn id="67" dur="500"/>
                                        <p:tgtEl>
                                          <p:spTgt spid="46"/>
                                        </p:tgtEl>
                                      </p:cBhvr>
                                    </p:animEffect>
                                  </p:childTnLst>
                                </p:cTn>
                              </p:par>
                            </p:childTnLst>
                          </p:cTn>
                        </p:par>
                      </p:childTnLst>
                    </p:cTn>
                  </p:par>
                  <p:par>
                    <p:cTn id="68" fill="hold">
                      <p:stCondLst>
                        <p:cond delay="indefinite"/>
                      </p:stCondLst>
                      <p:childTnLst>
                        <p:par>
                          <p:cTn id="69" fill="hold">
                            <p:stCondLst>
                              <p:cond delay="0"/>
                            </p:stCondLst>
                            <p:childTnLst>
                              <p:par>
                                <p:cTn id="70" presetID="21" presetClass="entr" presetSubtype="1" fill="hold" grpId="0" nodeType="clickEffect">
                                  <p:stCondLst>
                                    <p:cond delay="0"/>
                                  </p:stCondLst>
                                  <p:childTnLst>
                                    <p:set>
                                      <p:cBhvr>
                                        <p:cTn id="71" dur="1" fill="hold">
                                          <p:stCondLst>
                                            <p:cond delay="0"/>
                                          </p:stCondLst>
                                        </p:cTn>
                                        <p:tgtEl>
                                          <p:spTgt spid="47"/>
                                        </p:tgtEl>
                                        <p:attrNameLst>
                                          <p:attrName>style.visibility</p:attrName>
                                        </p:attrNameLst>
                                      </p:cBhvr>
                                      <p:to>
                                        <p:strVal val="visible"/>
                                      </p:to>
                                    </p:set>
                                    <p:animEffect transition="in" filter="wheel(1)">
                                      <p:cBhvr>
                                        <p:cTn id="72" dur="2000"/>
                                        <p:tgtEl>
                                          <p:spTgt spid="47"/>
                                        </p:tgtEl>
                                      </p:cBhvr>
                                    </p:animEffect>
                                  </p:childTnLst>
                                </p:cTn>
                              </p:par>
                            </p:childTnLst>
                          </p:cTn>
                        </p:par>
                        <p:par>
                          <p:cTn id="73" fill="hold">
                            <p:stCondLst>
                              <p:cond delay="2000"/>
                            </p:stCondLst>
                            <p:childTnLst>
                              <p:par>
                                <p:cTn id="74" presetID="22" presetClass="entr" presetSubtype="4" fill="hold" nodeType="afterEffect">
                                  <p:stCondLst>
                                    <p:cond delay="0"/>
                                  </p:stCondLst>
                                  <p:childTnLst>
                                    <p:set>
                                      <p:cBhvr>
                                        <p:cTn id="75" dur="1" fill="hold">
                                          <p:stCondLst>
                                            <p:cond delay="0"/>
                                          </p:stCondLst>
                                        </p:cTn>
                                        <p:tgtEl>
                                          <p:spTgt spid="48"/>
                                        </p:tgtEl>
                                        <p:attrNameLst>
                                          <p:attrName>style.visibility</p:attrName>
                                        </p:attrNameLst>
                                      </p:cBhvr>
                                      <p:to>
                                        <p:strVal val="visible"/>
                                      </p:to>
                                    </p:set>
                                    <p:animEffect transition="in" filter="wipe(down)">
                                      <p:cBhvr>
                                        <p:cTn id="76" dur="500"/>
                                        <p:tgtEl>
                                          <p:spTgt spid="48"/>
                                        </p:tgtEl>
                                      </p:cBhvr>
                                    </p:animEffect>
                                  </p:childTnLst>
                                </p:cTn>
                              </p:par>
                            </p:childTnLst>
                          </p:cTn>
                        </p:par>
                        <p:par>
                          <p:cTn id="77" fill="hold">
                            <p:stCondLst>
                              <p:cond delay="2500"/>
                            </p:stCondLst>
                            <p:childTnLst>
                              <p:par>
                                <p:cTn id="78" presetID="22" presetClass="entr" presetSubtype="4" fill="hold" grpId="0" nodeType="afterEffect">
                                  <p:stCondLst>
                                    <p:cond delay="0"/>
                                  </p:stCondLst>
                                  <p:childTnLst>
                                    <p:set>
                                      <p:cBhvr>
                                        <p:cTn id="79" dur="1" fill="hold">
                                          <p:stCondLst>
                                            <p:cond delay="0"/>
                                          </p:stCondLst>
                                        </p:cTn>
                                        <p:tgtEl>
                                          <p:spTgt spid="49"/>
                                        </p:tgtEl>
                                        <p:attrNameLst>
                                          <p:attrName>style.visibility</p:attrName>
                                        </p:attrNameLst>
                                      </p:cBhvr>
                                      <p:to>
                                        <p:strVal val="visible"/>
                                      </p:to>
                                    </p:set>
                                    <p:animEffect transition="in" filter="wipe(down)">
                                      <p:cBhvr>
                                        <p:cTn id="80" dur="500"/>
                                        <p:tgtEl>
                                          <p:spTgt spid="49"/>
                                        </p:tgtEl>
                                      </p:cBhvr>
                                    </p:animEffect>
                                  </p:childTnLst>
                                </p:cTn>
                              </p:par>
                            </p:childTnLst>
                          </p:cTn>
                        </p:par>
                      </p:childTnLst>
                    </p:cTn>
                  </p:par>
                  <p:par>
                    <p:cTn id="81" fill="hold">
                      <p:stCondLst>
                        <p:cond delay="indefinite"/>
                      </p:stCondLst>
                      <p:childTnLst>
                        <p:par>
                          <p:cTn id="82" fill="hold">
                            <p:stCondLst>
                              <p:cond delay="0"/>
                            </p:stCondLst>
                            <p:childTnLst>
                              <p:par>
                                <p:cTn id="83" presetID="21" presetClass="entr" presetSubtype="1" fill="hold" grpId="0" nodeType="clickEffect">
                                  <p:stCondLst>
                                    <p:cond delay="0"/>
                                  </p:stCondLst>
                                  <p:childTnLst>
                                    <p:set>
                                      <p:cBhvr>
                                        <p:cTn id="84" dur="1" fill="hold">
                                          <p:stCondLst>
                                            <p:cond delay="0"/>
                                          </p:stCondLst>
                                        </p:cTn>
                                        <p:tgtEl>
                                          <p:spTgt spid="50"/>
                                        </p:tgtEl>
                                        <p:attrNameLst>
                                          <p:attrName>style.visibility</p:attrName>
                                        </p:attrNameLst>
                                      </p:cBhvr>
                                      <p:to>
                                        <p:strVal val="visible"/>
                                      </p:to>
                                    </p:set>
                                    <p:animEffect transition="in" filter="wheel(1)">
                                      <p:cBhvr>
                                        <p:cTn id="85" dur="2000"/>
                                        <p:tgtEl>
                                          <p:spTgt spid="50"/>
                                        </p:tgtEl>
                                      </p:cBhvr>
                                    </p:animEffect>
                                  </p:childTnLst>
                                </p:cTn>
                              </p:par>
                            </p:childTnLst>
                          </p:cTn>
                        </p:par>
                        <p:par>
                          <p:cTn id="86" fill="hold">
                            <p:stCondLst>
                              <p:cond delay="2000"/>
                            </p:stCondLst>
                            <p:childTnLst>
                              <p:par>
                                <p:cTn id="87" presetID="22" presetClass="entr" presetSubtype="1" fill="hold" nodeType="afterEffect">
                                  <p:stCondLst>
                                    <p:cond delay="0"/>
                                  </p:stCondLst>
                                  <p:childTnLst>
                                    <p:set>
                                      <p:cBhvr>
                                        <p:cTn id="88" dur="1" fill="hold">
                                          <p:stCondLst>
                                            <p:cond delay="0"/>
                                          </p:stCondLst>
                                        </p:cTn>
                                        <p:tgtEl>
                                          <p:spTgt spid="51"/>
                                        </p:tgtEl>
                                        <p:attrNameLst>
                                          <p:attrName>style.visibility</p:attrName>
                                        </p:attrNameLst>
                                      </p:cBhvr>
                                      <p:to>
                                        <p:strVal val="visible"/>
                                      </p:to>
                                    </p:set>
                                    <p:animEffect transition="in" filter="wipe(up)">
                                      <p:cBhvr>
                                        <p:cTn id="89" dur="500"/>
                                        <p:tgtEl>
                                          <p:spTgt spid="51"/>
                                        </p:tgtEl>
                                      </p:cBhvr>
                                    </p:animEffect>
                                  </p:childTnLst>
                                </p:cTn>
                              </p:par>
                            </p:childTnLst>
                          </p:cTn>
                        </p:par>
                        <p:par>
                          <p:cTn id="90" fill="hold">
                            <p:stCondLst>
                              <p:cond delay="2500"/>
                            </p:stCondLst>
                            <p:childTnLst>
                              <p:par>
                                <p:cTn id="91" presetID="22" presetClass="entr" presetSubtype="1" fill="hold" grpId="0" nodeType="afterEffect">
                                  <p:stCondLst>
                                    <p:cond delay="0"/>
                                  </p:stCondLst>
                                  <p:childTnLst>
                                    <p:set>
                                      <p:cBhvr>
                                        <p:cTn id="92" dur="1" fill="hold">
                                          <p:stCondLst>
                                            <p:cond delay="0"/>
                                          </p:stCondLst>
                                        </p:cTn>
                                        <p:tgtEl>
                                          <p:spTgt spid="52"/>
                                        </p:tgtEl>
                                        <p:attrNameLst>
                                          <p:attrName>style.visibility</p:attrName>
                                        </p:attrNameLst>
                                      </p:cBhvr>
                                      <p:to>
                                        <p:strVal val="visible"/>
                                      </p:to>
                                    </p:set>
                                    <p:animEffect transition="in" filter="wipe(up)">
                                      <p:cBhvr>
                                        <p:cTn id="93"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4" grpId="0"/>
      <p:bldP spid="35" grpId="0" animBg="1"/>
      <p:bldP spid="37" grpId="0"/>
      <p:bldP spid="38" grpId="0" animBg="1"/>
      <p:bldP spid="40" grpId="0"/>
      <p:bldP spid="41" grpId="0" animBg="1"/>
      <p:bldP spid="43" grpId="0"/>
      <p:bldP spid="44" grpId="0" animBg="1"/>
      <p:bldP spid="46" grpId="0"/>
      <p:bldP spid="47" grpId="0" animBg="1"/>
      <p:bldP spid="49" grpId="0"/>
      <p:bldP spid="50" grpId="0" animBg="1"/>
      <p:bldP spid="5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4E00FB04-F048-403B-8DBA-F6FC2786C8FA}"/>
              </a:ext>
            </a:extLst>
          </p:cNvPr>
          <p:cNvSpPr/>
          <p:nvPr/>
        </p:nvSpPr>
        <p:spPr>
          <a:xfrm>
            <a:off x="890547" y="1429821"/>
            <a:ext cx="7785705" cy="646331"/>
          </a:xfrm>
          <a:prstGeom prst="rect">
            <a:avLst/>
          </a:prstGeom>
        </p:spPr>
        <p:txBody>
          <a:bodyPr wrap="square">
            <a:spAutoFit/>
          </a:bodyPr>
          <a:lstStyle/>
          <a:p>
            <a:r>
              <a:rPr lang="zh-CN" altLang="en-US" dirty="0"/>
              <a:t>认证（也称为鉴别，</a:t>
            </a:r>
            <a:r>
              <a:rPr lang="en-US" altLang="zh-CN" dirty="0"/>
              <a:t>Authentication</a:t>
            </a:r>
            <a:r>
              <a:rPr lang="zh-CN" altLang="en-US" dirty="0"/>
              <a:t>）包括对客体（消息）的认证和对主体（用户身份）的认证两大类型。</a:t>
            </a:r>
          </a:p>
        </p:txBody>
      </p:sp>
      <p:sp>
        <p:nvSpPr>
          <p:cNvPr id="9" name="矩形 8">
            <a:extLst>
              <a:ext uri="{FF2B5EF4-FFF2-40B4-BE49-F238E27FC236}">
                <a16:creationId xmlns:a16="http://schemas.microsoft.com/office/drawing/2014/main" id="{702A0FEF-35CA-4BA4-865A-1A325D4D4D04}"/>
              </a:ext>
            </a:extLst>
          </p:cNvPr>
          <p:cNvSpPr/>
          <p:nvPr/>
        </p:nvSpPr>
        <p:spPr>
          <a:xfrm>
            <a:off x="890547" y="2316740"/>
            <a:ext cx="1467068" cy="369332"/>
          </a:xfrm>
          <a:prstGeom prst="rect">
            <a:avLst/>
          </a:prstGeom>
        </p:spPr>
        <p:txBody>
          <a:bodyPr wrap="none">
            <a:spAutoFit/>
          </a:bodyPr>
          <a:lstStyle/>
          <a:p>
            <a:r>
              <a:rPr lang="en-US" altLang="zh-CN" dirty="0"/>
              <a:t>1</a:t>
            </a:r>
            <a:r>
              <a:rPr lang="zh-CN" altLang="en-US" dirty="0"/>
              <a:t>、消息认证</a:t>
            </a:r>
          </a:p>
        </p:txBody>
      </p:sp>
      <p:sp>
        <p:nvSpPr>
          <p:cNvPr id="11" name="矩形 10">
            <a:extLst>
              <a:ext uri="{FF2B5EF4-FFF2-40B4-BE49-F238E27FC236}">
                <a16:creationId xmlns:a16="http://schemas.microsoft.com/office/drawing/2014/main" id="{6AA8F237-ECA8-4809-9E71-94647955387E}"/>
              </a:ext>
            </a:extLst>
          </p:cNvPr>
          <p:cNvSpPr/>
          <p:nvPr/>
        </p:nvSpPr>
        <p:spPr>
          <a:xfrm>
            <a:off x="890547" y="3355410"/>
            <a:ext cx="7474785" cy="1699504"/>
          </a:xfrm>
          <a:prstGeom prst="rect">
            <a:avLst/>
          </a:prstGeom>
        </p:spPr>
        <p:txBody>
          <a:bodyPr wrap="square">
            <a:spAutoFit/>
          </a:bodyPr>
          <a:lstStyle/>
          <a:p>
            <a:pPr marL="285750" indent="-285750">
              <a:lnSpc>
                <a:spcPct val="150000"/>
              </a:lnSpc>
              <a:buClr>
                <a:srgbClr val="C00000"/>
              </a:buClr>
              <a:buFont typeface="Wingdings" panose="05000000000000000000" pitchFamily="2" charset="2"/>
              <a:buChar char="q"/>
            </a:pPr>
            <a:r>
              <a:rPr lang="zh-CN" altLang="en-US" dirty="0"/>
              <a:t>对收到的消息进行认证，验证其确实来自声称的发送方，并且在传输过程中没有被修改过。</a:t>
            </a:r>
          </a:p>
          <a:p>
            <a:pPr marL="285750" indent="-285750">
              <a:lnSpc>
                <a:spcPct val="150000"/>
              </a:lnSpc>
              <a:buClr>
                <a:srgbClr val="C00000"/>
              </a:buClr>
              <a:buFont typeface="Wingdings" panose="05000000000000000000" pitchFamily="2" charset="2"/>
              <a:buChar char="q"/>
            </a:pPr>
            <a:r>
              <a:rPr lang="zh-CN" altLang="en-US" dirty="0"/>
              <a:t>在消息中加入时间及顺序信息，实现对时间和顺序的认证</a:t>
            </a:r>
          </a:p>
          <a:p>
            <a:pPr marL="285750" indent="-285750">
              <a:lnSpc>
                <a:spcPct val="150000"/>
              </a:lnSpc>
              <a:buClr>
                <a:srgbClr val="C00000"/>
              </a:buClr>
              <a:buFont typeface="Wingdings" panose="05000000000000000000" pitchFamily="2" charset="2"/>
              <a:buChar char="q"/>
            </a:pPr>
            <a:r>
              <a:rPr lang="zh-CN" altLang="en-US" dirty="0"/>
              <a:t>利用数字签名技术，抵抗发送方和接收方的否认攻击。</a:t>
            </a:r>
          </a:p>
        </p:txBody>
      </p:sp>
      <p:sp>
        <p:nvSpPr>
          <p:cNvPr id="12" name="矩形 11">
            <a:extLst>
              <a:ext uri="{FF2B5EF4-FFF2-40B4-BE49-F238E27FC236}">
                <a16:creationId xmlns:a16="http://schemas.microsoft.com/office/drawing/2014/main" id="{C73F4134-691E-4D73-9E2B-DCB8E2DFC9BC}"/>
              </a:ext>
            </a:extLst>
          </p:cNvPr>
          <p:cNvSpPr/>
          <p:nvPr/>
        </p:nvSpPr>
        <p:spPr>
          <a:xfrm>
            <a:off x="890548" y="5176634"/>
            <a:ext cx="1467068" cy="369332"/>
          </a:xfrm>
          <a:prstGeom prst="rect">
            <a:avLst/>
          </a:prstGeom>
        </p:spPr>
        <p:txBody>
          <a:bodyPr wrap="none">
            <a:spAutoFit/>
          </a:bodyPr>
          <a:lstStyle/>
          <a:p>
            <a:r>
              <a:rPr lang="en-US" altLang="zh-CN" dirty="0"/>
              <a:t>2</a:t>
            </a:r>
            <a:r>
              <a:rPr lang="zh-CN" altLang="en-US" dirty="0"/>
              <a:t>、主体认证</a:t>
            </a:r>
          </a:p>
        </p:txBody>
      </p:sp>
      <p:sp>
        <p:nvSpPr>
          <p:cNvPr id="13" name="矩形 12">
            <a:extLst>
              <a:ext uri="{FF2B5EF4-FFF2-40B4-BE49-F238E27FC236}">
                <a16:creationId xmlns:a16="http://schemas.microsoft.com/office/drawing/2014/main" id="{7450A0C8-FE7C-4FF4-ACBE-7C3D9BE3D1C1}"/>
              </a:ext>
            </a:extLst>
          </p:cNvPr>
          <p:cNvSpPr/>
          <p:nvPr/>
        </p:nvSpPr>
        <p:spPr>
          <a:xfrm>
            <a:off x="890548" y="5667686"/>
            <a:ext cx="7474784" cy="369332"/>
          </a:xfrm>
          <a:prstGeom prst="rect">
            <a:avLst/>
          </a:prstGeom>
        </p:spPr>
        <p:txBody>
          <a:bodyPr wrap="square">
            <a:spAutoFit/>
          </a:bodyPr>
          <a:lstStyle/>
          <a:p>
            <a:r>
              <a:rPr lang="zh-CN" altLang="en-US" dirty="0"/>
              <a:t>也称为标识认证，主要是对主体的识别和证明，防止第三者的冒名顶替。 </a:t>
            </a:r>
          </a:p>
        </p:txBody>
      </p:sp>
      <p:sp>
        <p:nvSpPr>
          <p:cNvPr id="14" name="矩形 13">
            <a:extLst>
              <a:ext uri="{FF2B5EF4-FFF2-40B4-BE49-F238E27FC236}">
                <a16:creationId xmlns:a16="http://schemas.microsoft.com/office/drawing/2014/main" id="{559C8136-3F35-402C-B1D7-9D61DB99442B}"/>
              </a:ext>
            </a:extLst>
          </p:cNvPr>
          <p:cNvSpPr/>
          <p:nvPr/>
        </p:nvSpPr>
        <p:spPr>
          <a:xfrm>
            <a:off x="890547" y="2864358"/>
            <a:ext cx="8032968" cy="369332"/>
          </a:xfrm>
          <a:prstGeom prst="rect">
            <a:avLst/>
          </a:prstGeom>
        </p:spPr>
        <p:txBody>
          <a:bodyPr wrap="none">
            <a:spAutoFit/>
          </a:bodyPr>
          <a:lstStyle/>
          <a:p>
            <a:r>
              <a:rPr lang="zh-CN" altLang="en-US" dirty="0"/>
              <a:t>也称为报文认证（或鉴别），主要是对发送或接收的消息的真实性进行鉴别。</a:t>
            </a:r>
          </a:p>
        </p:txBody>
      </p:sp>
      <p:sp>
        <p:nvSpPr>
          <p:cNvPr id="15" name="文本框 14">
            <a:extLst>
              <a:ext uri="{FF2B5EF4-FFF2-40B4-BE49-F238E27FC236}">
                <a16:creationId xmlns:a16="http://schemas.microsoft.com/office/drawing/2014/main" id="{3D3D5012-8007-41B4-96B3-FC86FA3AA2A1}"/>
              </a:ext>
            </a:extLst>
          </p:cNvPr>
          <p:cNvSpPr txBox="1"/>
          <p:nvPr/>
        </p:nvSpPr>
        <p:spPr>
          <a:xfrm>
            <a:off x="3880375" y="322309"/>
            <a:ext cx="1806050" cy="523220"/>
          </a:xfrm>
          <a:prstGeom prst="rect">
            <a:avLst/>
          </a:prstGeom>
          <a:noFill/>
        </p:spPr>
        <p:txBody>
          <a:bodyPr wrap="square" rtlCol="0">
            <a:spAutoFit/>
          </a:bodyPr>
          <a:lstStyle/>
          <a:p>
            <a:r>
              <a:rPr lang="en-US" altLang="zh-CN" sz="2800" dirty="0">
                <a:latin typeface="+mn-ea"/>
              </a:rPr>
              <a:t>4.1 </a:t>
            </a:r>
            <a:r>
              <a:rPr lang="zh-CN" altLang="en-US" sz="2800" dirty="0">
                <a:latin typeface="+mn-ea"/>
              </a:rPr>
              <a:t>概述</a:t>
            </a:r>
          </a:p>
        </p:txBody>
      </p:sp>
    </p:spTree>
    <p:extLst>
      <p:ext uri="{BB962C8B-B14F-4D97-AF65-F5344CB8AC3E}">
        <p14:creationId xmlns:p14="http://schemas.microsoft.com/office/powerpoint/2010/main" val="14666403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986802C0-82F0-4893-8726-B5C9012C01BB}"/>
              </a:ext>
            </a:extLst>
          </p:cNvPr>
          <p:cNvSpPr/>
          <p:nvPr/>
        </p:nvSpPr>
        <p:spPr>
          <a:xfrm>
            <a:off x="737420" y="3258149"/>
            <a:ext cx="8222226" cy="1689373"/>
          </a:xfrm>
          <a:prstGeom prst="rect">
            <a:avLst/>
          </a:prstGeom>
          <a:solidFill>
            <a:schemeClr val="tx1"/>
          </a:solidFill>
        </p:spPr>
        <p:txBody>
          <a:bodyPr wrap="square">
            <a:spAutoFit/>
          </a:bodyPr>
          <a:lstStyle/>
          <a:p>
            <a:pPr>
              <a:lnSpc>
                <a:spcPct val="150000"/>
              </a:lnSpc>
            </a:pPr>
            <a:r>
              <a:rPr lang="en-US" altLang="zh-CN" dirty="0">
                <a:solidFill>
                  <a:schemeClr val="bg1"/>
                </a:solidFill>
                <a:latin typeface="+mn-ea"/>
              </a:rPr>
              <a:t>root:!:17324:0:99999:7:::</a:t>
            </a:r>
          </a:p>
          <a:p>
            <a:pPr>
              <a:lnSpc>
                <a:spcPct val="150000"/>
              </a:lnSpc>
            </a:pPr>
            <a:r>
              <a:rPr lang="en-US" altLang="zh-CN" dirty="0">
                <a:solidFill>
                  <a:schemeClr val="bg1"/>
                </a:solidFill>
                <a:latin typeface="+mn-ea"/>
              </a:rPr>
              <a:t>daemon:*:17259:0:99999:7:::</a:t>
            </a:r>
          </a:p>
          <a:p>
            <a:pPr>
              <a:lnSpc>
                <a:spcPct val="150000"/>
              </a:lnSpc>
            </a:pPr>
            <a:r>
              <a:rPr lang="en-US" altLang="zh-CN" dirty="0">
                <a:solidFill>
                  <a:schemeClr val="bg1"/>
                </a:solidFill>
                <a:latin typeface="+mn-ea"/>
              </a:rPr>
              <a:t>bin:*:17259:0:99999:7:::</a:t>
            </a:r>
          </a:p>
          <a:p>
            <a:pPr>
              <a:lnSpc>
                <a:spcPct val="150000"/>
              </a:lnSpc>
            </a:pPr>
            <a:r>
              <a:rPr lang="en-US" altLang="zh-CN" dirty="0" err="1">
                <a:solidFill>
                  <a:schemeClr val="bg1"/>
                </a:solidFill>
                <a:latin typeface="+mn-ea"/>
              </a:rPr>
              <a:t>letuknowit</a:t>
            </a:r>
            <a:r>
              <a:rPr lang="en-US" altLang="zh-CN" dirty="0">
                <a:solidFill>
                  <a:schemeClr val="bg1"/>
                </a:solidFill>
                <a:latin typeface="+mn-ea"/>
              </a:rPr>
              <a:t>:$1$cPf/cIvr$sCws95uSip2ljTK052DDB.:17400:5:60:7:2:17490:</a:t>
            </a:r>
            <a:endParaRPr lang="zh-CN" altLang="en-US" dirty="0">
              <a:solidFill>
                <a:schemeClr val="bg1"/>
              </a:solidFill>
              <a:latin typeface="+mn-ea"/>
            </a:endParaRPr>
          </a:p>
        </p:txBody>
      </p:sp>
      <p:sp>
        <p:nvSpPr>
          <p:cNvPr id="5" name="椭圆 4">
            <a:extLst>
              <a:ext uri="{FF2B5EF4-FFF2-40B4-BE49-F238E27FC236}">
                <a16:creationId xmlns:a16="http://schemas.microsoft.com/office/drawing/2014/main" id="{0B6E22F8-B403-4937-9A04-20A03CB87721}"/>
              </a:ext>
            </a:extLst>
          </p:cNvPr>
          <p:cNvSpPr/>
          <p:nvPr/>
        </p:nvSpPr>
        <p:spPr>
          <a:xfrm>
            <a:off x="737420" y="4623620"/>
            <a:ext cx="1246238" cy="32390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1EF0FD7D-F020-4768-AF9B-91D7F28E4A53}"/>
              </a:ext>
            </a:extLst>
          </p:cNvPr>
          <p:cNvCxnSpPr>
            <a:stCxn id="5" idx="4"/>
          </p:cNvCxnSpPr>
          <p:nvPr/>
        </p:nvCxnSpPr>
        <p:spPr>
          <a:xfrm flipH="1">
            <a:off x="1143000" y="4947522"/>
            <a:ext cx="217539" cy="45038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45FCECD3-9240-43FC-AE5A-40D7C9D1BADC}"/>
              </a:ext>
            </a:extLst>
          </p:cNvPr>
          <p:cNvSpPr txBox="1"/>
          <p:nvPr/>
        </p:nvSpPr>
        <p:spPr>
          <a:xfrm>
            <a:off x="619432" y="5398221"/>
            <a:ext cx="1047135" cy="369332"/>
          </a:xfrm>
          <a:prstGeom prst="rect">
            <a:avLst/>
          </a:prstGeom>
          <a:noFill/>
        </p:spPr>
        <p:txBody>
          <a:bodyPr wrap="square" rtlCol="0">
            <a:spAutoFit/>
          </a:bodyPr>
          <a:lstStyle/>
          <a:p>
            <a:r>
              <a:rPr lang="zh-CN" altLang="en-US" dirty="0"/>
              <a:t>账户名</a:t>
            </a:r>
          </a:p>
        </p:txBody>
      </p:sp>
      <p:sp>
        <p:nvSpPr>
          <p:cNvPr id="9" name="椭圆 8">
            <a:extLst>
              <a:ext uri="{FF2B5EF4-FFF2-40B4-BE49-F238E27FC236}">
                <a16:creationId xmlns:a16="http://schemas.microsoft.com/office/drawing/2014/main" id="{84BD6B5A-E18B-43C4-8812-DB692DC3C2AE}"/>
              </a:ext>
            </a:extLst>
          </p:cNvPr>
          <p:cNvSpPr/>
          <p:nvPr/>
        </p:nvSpPr>
        <p:spPr>
          <a:xfrm>
            <a:off x="2072279" y="4549315"/>
            <a:ext cx="3908191" cy="450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a:extLst>
              <a:ext uri="{FF2B5EF4-FFF2-40B4-BE49-F238E27FC236}">
                <a16:creationId xmlns:a16="http://schemas.microsoft.com/office/drawing/2014/main" id="{044F013C-48DA-413B-B5D7-49B77637E9AA}"/>
              </a:ext>
            </a:extLst>
          </p:cNvPr>
          <p:cNvCxnSpPr>
            <a:cxnSpLocks/>
          </p:cNvCxnSpPr>
          <p:nvPr/>
        </p:nvCxnSpPr>
        <p:spPr>
          <a:xfrm flipH="1">
            <a:off x="1973920" y="4999702"/>
            <a:ext cx="1497681" cy="36933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5120141D-0DCF-4D57-BDDC-72733A6B8EC2}"/>
              </a:ext>
            </a:extLst>
          </p:cNvPr>
          <p:cNvSpPr txBox="1"/>
          <p:nvPr/>
        </p:nvSpPr>
        <p:spPr>
          <a:xfrm>
            <a:off x="1555956" y="5397910"/>
            <a:ext cx="1047136" cy="646331"/>
          </a:xfrm>
          <a:prstGeom prst="rect">
            <a:avLst/>
          </a:prstGeom>
          <a:noFill/>
        </p:spPr>
        <p:txBody>
          <a:bodyPr wrap="square" rtlCol="0">
            <a:spAutoFit/>
          </a:bodyPr>
          <a:lstStyle/>
          <a:p>
            <a:r>
              <a:rPr lang="zh-CN" altLang="en-US" dirty="0"/>
              <a:t>加密后的密码</a:t>
            </a:r>
          </a:p>
        </p:txBody>
      </p:sp>
      <p:sp>
        <p:nvSpPr>
          <p:cNvPr id="13" name="椭圆 12">
            <a:extLst>
              <a:ext uri="{FF2B5EF4-FFF2-40B4-BE49-F238E27FC236}">
                <a16:creationId xmlns:a16="http://schemas.microsoft.com/office/drawing/2014/main" id="{2C4B6D67-CC96-4E55-851A-BFA9B9CAF8E9}"/>
              </a:ext>
            </a:extLst>
          </p:cNvPr>
          <p:cNvSpPr/>
          <p:nvPr/>
        </p:nvSpPr>
        <p:spPr>
          <a:xfrm>
            <a:off x="6069091" y="4507356"/>
            <a:ext cx="623119" cy="48441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a:extLst>
              <a:ext uri="{FF2B5EF4-FFF2-40B4-BE49-F238E27FC236}">
                <a16:creationId xmlns:a16="http://schemas.microsoft.com/office/drawing/2014/main" id="{0DF606FF-94DD-4849-8EF4-2FF5DDC9C1CE}"/>
              </a:ext>
            </a:extLst>
          </p:cNvPr>
          <p:cNvCxnSpPr>
            <a:cxnSpLocks/>
          </p:cNvCxnSpPr>
          <p:nvPr/>
        </p:nvCxnSpPr>
        <p:spPr>
          <a:xfrm flipH="1" flipV="1">
            <a:off x="4476136" y="2821156"/>
            <a:ext cx="1692026" cy="167230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67AAADAB-C2DC-4BE4-992C-F885134DA68C}"/>
              </a:ext>
            </a:extLst>
          </p:cNvPr>
          <p:cNvSpPr txBox="1"/>
          <p:nvPr/>
        </p:nvSpPr>
        <p:spPr>
          <a:xfrm>
            <a:off x="3112310" y="2126499"/>
            <a:ext cx="1607573" cy="923330"/>
          </a:xfrm>
          <a:prstGeom prst="rect">
            <a:avLst/>
          </a:prstGeom>
          <a:noFill/>
        </p:spPr>
        <p:txBody>
          <a:bodyPr wrap="square" rtlCol="0">
            <a:spAutoFit/>
          </a:bodyPr>
          <a:lstStyle/>
          <a:p>
            <a:r>
              <a:rPr lang="zh-CN" altLang="en-US" dirty="0"/>
              <a:t>上次修改日期</a:t>
            </a:r>
            <a:endParaRPr lang="en-US" altLang="zh-CN" dirty="0"/>
          </a:p>
          <a:p>
            <a:r>
              <a:rPr lang="zh-CN" altLang="en-US" dirty="0"/>
              <a:t>（</a:t>
            </a:r>
            <a:r>
              <a:rPr lang="en-US" altLang="zh-CN" dirty="0"/>
              <a:t>1970.1.1</a:t>
            </a:r>
            <a:r>
              <a:rPr lang="zh-CN" altLang="en-US" dirty="0"/>
              <a:t>以来的天数）</a:t>
            </a:r>
          </a:p>
        </p:txBody>
      </p:sp>
      <p:sp>
        <p:nvSpPr>
          <p:cNvPr id="16" name="椭圆 15">
            <a:extLst>
              <a:ext uri="{FF2B5EF4-FFF2-40B4-BE49-F238E27FC236}">
                <a16:creationId xmlns:a16="http://schemas.microsoft.com/office/drawing/2014/main" id="{7640FC1F-BDC9-48F5-B9D0-9E0EDB13405F}"/>
              </a:ext>
            </a:extLst>
          </p:cNvPr>
          <p:cNvSpPr/>
          <p:nvPr/>
        </p:nvSpPr>
        <p:spPr>
          <a:xfrm>
            <a:off x="6745413" y="4525511"/>
            <a:ext cx="178955" cy="42201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a:extLst>
              <a:ext uri="{FF2B5EF4-FFF2-40B4-BE49-F238E27FC236}">
                <a16:creationId xmlns:a16="http://schemas.microsoft.com/office/drawing/2014/main" id="{85EEAA24-4E89-431E-BA51-44637E4BE8B7}"/>
              </a:ext>
            </a:extLst>
          </p:cNvPr>
          <p:cNvCxnSpPr>
            <a:cxnSpLocks/>
            <a:endCxn id="19" idx="0"/>
          </p:cNvCxnSpPr>
          <p:nvPr/>
        </p:nvCxnSpPr>
        <p:spPr>
          <a:xfrm flipH="1">
            <a:off x="3704089" y="4965957"/>
            <a:ext cx="3078524" cy="40158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A357457A-0CF1-42FF-93FC-A8716FE23971}"/>
              </a:ext>
            </a:extLst>
          </p:cNvPr>
          <p:cNvSpPr txBox="1"/>
          <p:nvPr/>
        </p:nvSpPr>
        <p:spPr>
          <a:xfrm>
            <a:off x="2688295" y="5367538"/>
            <a:ext cx="2031588" cy="923330"/>
          </a:xfrm>
          <a:prstGeom prst="rect">
            <a:avLst/>
          </a:prstGeom>
          <a:noFill/>
        </p:spPr>
        <p:txBody>
          <a:bodyPr wrap="square" rtlCol="0">
            <a:spAutoFit/>
          </a:bodyPr>
          <a:lstStyle/>
          <a:p>
            <a:r>
              <a:rPr lang="zh-CN" altLang="en-US" dirty="0"/>
              <a:t>最少间隔天数（在此天数内不能修改密码，</a:t>
            </a:r>
            <a:r>
              <a:rPr lang="en-US" altLang="zh-CN" dirty="0"/>
              <a:t>0</a:t>
            </a:r>
            <a:r>
              <a:rPr lang="zh-CN" altLang="en-US" dirty="0"/>
              <a:t>则无限制）</a:t>
            </a:r>
          </a:p>
        </p:txBody>
      </p:sp>
      <p:sp>
        <p:nvSpPr>
          <p:cNvPr id="25" name="椭圆 24">
            <a:extLst>
              <a:ext uri="{FF2B5EF4-FFF2-40B4-BE49-F238E27FC236}">
                <a16:creationId xmlns:a16="http://schemas.microsoft.com/office/drawing/2014/main" id="{EBA7DF3A-9FAB-435E-ABEB-A22E7040EC26}"/>
              </a:ext>
            </a:extLst>
          </p:cNvPr>
          <p:cNvSpPr/>
          <p:nvPr/>
        </p:nvSpPr>
        <p:spPr>
          <a:xfrm>
            <a:off x="6999563" y="4579434"/>
            <a:ext cx="260329" cy="42201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a:extLst>
              <a:ext uri="{FF2B5EF4-FFF2-40B4-BE49-F238E27FC236}">
                <a16:creationId xmlns:a16="http://schemas.microsoft.com/office/drawing/2014/main" id="{4C849901-E6EB-492D-B4D9-C64EDF5EA17A}"/>
              </a:ext>
            </a:extLst>
          </p:cNvPr>
          <p:cNvCxnSpPr>
            <a:cxnSpLocks/>
          </p:cNvCxnSpPr>
          <p:nvPr/>
        </p:nvCxnSpPr>
        <p:spPr>
          <a:xfrm flipH="1" flipV="1">
            <a:off x="6123458" y="2845904"/>
            <a:ext cx="971089" cy="170341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9175FFDF-5548-4CBC-89B4-0B9107E73892}"/>
              </a:ext>
            </a:extLst>
          </p:cNvPr>
          <p:cNvSpPr txBox="1"/>
          <p:nvPr/>
        </p:nvSpPr>
        <p:spPr>
          <a:xfrm>
            <a:off x="4852220" y="1996076"/>
            <a:ext cx="2242327" cy="923330"/>
          </a:xfrm>
          <a:prstGeom prst="rect">
            <a:avLst/>
          </a:prstGeom>
          <a:noFill/>
        </p:spPr>
        <p:txBody>
          <a:bodyPr wrap="square" rtlCol="0">
            <a:spAutoFit/>
          </a:bodyPr>
          <a:lstStyle/>
          <a:p>
            <a:r>
              <a:rPr lang="zh-CN" altLang="en-US" dirty="0"/>
              <a:t>最多间隔天数（超过此天数后需更换密码，</a:t>
            </a:r>
            <a:r>
              <a:rPr lang="en-US" altLang="zh-CN" dirty="0"/>
              <a:t>9999</a:t>
            </a:r>
            <a:r>
              <a:rPr lang="zh-CN" altLang="en-US" dirty="0"/>
              <a:t>则不更换）</a:t>
            </a:r>
          </a:p>
        </p:txBody>
      </p:sp>
      <p:sp>
        <p:nvSpPr>
          <p:cNvPr id="33" name="椭圆 32">
            <a:extLst>
              <a:ext uri="{FF2B5EF4-FFF2-40B4-BE49-F238E27FC236}">
                <a16:creationId xmlns:a16="http://schemas.microsoft.com/office/drawing/2014/main" id="{4B3BE732-8887-4A0E-AE2E-EEA3C6DD3789}"/>
              </a:ext>
            </a:extLst>
          </p:cNvPr>
          <p:cNvSpPr/>
          <p:nvPr/>
        </p:nvSpPr>
        <p:spPr>
          <a:xfrm>
            <a:off x="7335087" y="4569755"/>
            <a:ext cx="163443" cy="37776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a:extLst>
              <a:ext uri="{FF2B5EF4-FFF2-40B4-BE49-F238E27FC236}">
                <a16:creationId xmlns:a16="http://schemas.microsoft.com/office/drawing/2014/main" id="{A9B6DCCC-8011-4205-A7C5-54D0F6A9556D}"/>
              </a:ext>
            </a:extLst>
          </p:cNvPr>
          <p:cNvCxnSpPr>
            <a:cxnSpLocks/>
            <a:stCxn id="33" idx="4"/>
            <a:endCxn id="37" idx="0"/>
          </p:cNvCxnSpPr>
          <p:nvPr/>
        </p:nvCxnSpPr>
        <p:spPr>
          <a:xfrm flipH="1">
            <a:off x="5801532" y="4947522"/>
            <a:ext cx="1615277" cy="45013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8E01E5DC-D66F-4A2A-9452-C82CA925E8AE}"/>
              </a:ext>
            </a:extLst>
          </p:cNvPr>
          <p:cNvSpPr txBox="1"/>
          <p:nvPr/>
        </p:nvSpPr>
        <p:spPr>
          <a:xfrm>
            <a:off x="4820451" y="5397657"/>
            <a:ext cx="1962162" cy="923330"/>
          </a:xfrm>
          <a:prstGeom prst="rect">
            <a:avLst/>
          </a:prstGeom>
          <a:noFill/>
        </p:spPr>
        <p:txBody>
          <a:bodyPr wrap="square" rtlCol="0">
            <a:spAutoFit/>
          </a:bodyPr>
          <a:lstStyle/>
          <a:p>
            <a:r>
              <a:rPr lang="zh-CN" altLang="en-US" dirty="0"/>
              <a:t>预警天数（在最多间隔天数日期到底前进行提醒）</a:t>
            </a:r>
          </a:p>
        </p:txBody>
      </p:sp>
      <p:sp>
        <p:nvSpPr>
          <p:cNvPr id="41" name="椭圆 40">
            <a:extLst>
              <a:ext uri="{FF2B5EF4-FFF2-40B4-BE49-F238E27FC236}">
                <a16:creationId xmlns:a16="http://schemas.microsoft.com/office/drawing/2014/main" id="{0F4615F5-7AD9-482D-AED5-DB64E5F21178}"/>
              </a:ext>
            </a:extLst>
          </p:cNvPr>
          <p:cNvSpPr/>
          <p:nvPr/>
        </p:nvSpPr>
        <p:spPr>
          <a:xfrm>
            <a:off x="7540447" y="4569754"/>
            <a:ext cx="163443" cy="37776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2" name="直接连接符 41">
            <a:extLst>
              <a:ext uri="{FF2B5EF4-FFF2-40B4-BE49-F238E27FC236}">
                <a16:creationId xmlns:a16="http://schemas.microsoft.com/office/drawing/2014/main" id="{EFD2023A-FF04-4CDD-AE4F-645A6DF05CB9}"/>
              </a:ext>
            </a:extLst>
          </p:cNvPr>
          <p:cNvCxnSpPr>
            <a:cxnSpLocks/>
          </p:cNvCxnSpPr>
          <p:nvPr/>
        </p:nvCxnSpPr>
        <p:spPr>
          <a:xfrm flipH="1" flipV="1">
            <a:off x="7634458" y="2791981"/>
            <a:ext cx="1" cy="176901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44" name="文本框 43">
            <a:extLst>
              <a:ext uri="{FF2B5EF4-FFF2-40B4-BE49-F238E27FC236}">
                <a16:creationId xmlns:a16="http://schemas.microsoft.com/office/drawing/2014/main" id="{F5090E3E-7A73-44A4-BEC8-F559D19B0A2B}"/>
              </a:ext>
            </a:extLst>
          </p:cNvPr>
          <p:cNvSpPr txBox="1"/>
          <p:nvPr/>
        </p:nvSpPr>
        <p:spPr>
          <a:xfrm>
            <a:off x="7115683" y="1902129"/>
            <a:ext cx="1843964" cy="923330"/>
          </a:xfrm>
          <a:prstGeom prst="rect">
            <a:avLst/>
          </a:prstGeom>
          <a:noFill/>
        </p:spPr>
        <p:txBody>
          <a:bodyPr wrap="square" rtlCol="0">
            <a:spAutoFit/>
          </a:bodyPr>
          <a:lstStyle/>
          <a:p>
            <a:r>
              <a:rPr lang="zh-CN" altLang="en-US" dirty="0"/>
              <a:t>宽恕天数（过了修改期后依然可以使用原密码）</a:t>
            </a:r>
          </a:p>
        </p:txBody>
      </p:sp>
      <p:sp>
        <p:nvSpPr>
          <p:cNvPr id="49" name="椭圆 48">
            <a:extLst>
              <a:ext uri="{FF2B5EF4-FFF2-40B4-BE49-F238E27FC236}">
                <a16:creationId xmlns:a16="http://schemas.microsoft.com/office/drawing/2014/main" id="{1E632E9B-58F1-4066-A0B1-CF9145769BF2}"/>
              </a:ext>
            </a:extLst>
          </p:cNvPr>
          <p:cNvSpPr/>
          <p:nvPr/>
        </p:nvSpPr>
        <p:spPr>
          <a:xfrm>
            <a:off x="7794249" y="4605939"/>
            <a:ext cx="620174" cy="37776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a:extLst>
              <a:ext uri="{FF2B5EF4-FFF2-40B4-BE49-F238E27FC236}">
                <a16:creationId xmlns:a16="http://schemas.microsoft.com/office/drawing/2014/main" id="{05D1141F-434A-4A72-AB4A-B50B60E8C1A5}"/>
              </a:ext>
            </a:extLst>
          </p:cNvPr>
          <p:cNvCxnSpPr>
            <a:cxnSpLocks/>
          </p:cNvCxnSpPr>
          <p:nvPr/>
        </p:nvCxnSpPr>
        <p:spPr>
          <a:xfrm flipH="1">
            <a:off x="7573296" y="4982005"/>
            <a:ext cx="569430" cy="440967"/>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52" name="文本框 51">
            <a:extLst>
              <a:ext uri="{FF2B5EF4-FFF2-40B4-BE49-F238E27FC236}">
                <a16:creationId xmlns:a16="http://schemas.microsoft.com/office/drawing/2014/main" id="{EE88D4C2-6ECB-463E-BBFA-06BED6CC5B9E}"/>
              </a:ext>
            </a:extLst>
          </p:cNvPr>
          <p:cNvSpPr txBox="1"/>
          <p:nvPr/>
        </p:nvSpPr>
        <p:spPr>
          <a:xfrm>
            <a:off x="6841564" y="5382428"/>
            <a:ext cx="1424908" cy="923330"/>
          </a:xfrm>
          <a:prstGeom prst="rect">
            <a:avLst/>
          </a:prstGeom>
          <a:noFill/>
        </p:spPr>
        <p:txBody>
          <a:bodyPr wrap="square" rtlCol="0">
            <a:spAutoFit/>
          </a:bodyPr>
          <a:lstStyle/>
          <a:p>
            <a:r>
              <a:rPr lang="zh-CN" altLang="en-US" dirty="0"/>
              <a:t>失效日期</a:t>
            </a:r>
            <a:endParaRPr lang="en-US" altLang="zh-CN" dirty="0"/>
          </a:p>
          <a:p>
            <a:r>
              <a:rPr lang="zh-CN" altLang="en-US" dirty="0"/>
              <a:t>（</a:t>
            </a:r>
            <a:r>
              <a:rPr lang="en-US" altLang="zh-CN" dirty="0"/>
              <a:t>1970.1.1</a:t>
            </a:r>
            <a:r>
              <a:rPr lang="zh-CN" altLang="en-US" dirty="0"/>
              <a:t>以来的天数）</a:t>
            </a:r>
          </a:p>
        </p:txBody>
      </p:sp>
      <p:sp>
        <p:nvSpPr>
          <p:cNvPr id="53" name="椭圆 52">
            <a:extLst>
              <a:ext uri="{FF2B5EF4-FFF2-40B4-BE49-F238E27FC236}">
                <a16:creationId xmlns:a16="http://schemas.microsoft.com/office/drawing/2014/main" id="{7C62FE95-B572-46D1-B57F-E8AB470BC9B9}"/>
              </a:ext>
            </a:extLst>
          </p:cNvPr>
          <p:cNvSpPr/>
          <p:nvPr/>
        </p:nvSpPr>
        <p:spPr>
          <a:xfrm>
            <a:off x="8481776" y="4611594"/>
            <a:ext cx="228366" cy="3704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4" name="直接连接符 53">
            <a:extLst>
              <a:ext uri="{FF2B5EF4-FFF2-40B4-BE49-F238E27FC236}">
                <a16:creationId xmlns:a16="http://schemas.microsoft.com/office/drawing/2014/main" id="{CBB0CE1C-ECE5-42FA-8495-D3A6622A8905}"/>
              </a:ext>
            </a:extLst>
          </p:cNvPr>
          <p:cNvCxnSpPr>
            <a:cxnSpLocks/>
          </p:cNvCxnSpPr>
          <p:nvPr/>
        </p:nvCxnSpPr>
        <p:spPr>
          <a:xfrm flipH="1">
            <a:off x="8595959" y="4990494"/>
            <a:ext cx="11136" cy="33801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56" name="文本框 55">
            <a:extLst>
              <a:ext uri="{FF2B5EF4-FFF2-40B4-BE49-F238E27FC236}">
                <a16:creationId xmlns:a16="http://schemas.microsoft.com/office/drawing/2014/main" id="{344874AC-56CD-42E0-8062-C05D329A167F}"/>
              </a:ext>
            </a:extLst>
          </p:cNvPr>
          <p:cNvSpPr txBox="1"/>
          <p:nvPr/>
        </p:nvSpPr>
        <p:spPr>
          <a:xfrm>
            <a:off x="8390215" y="5367538"/>
            <a:ext cx="569431" cy="646331"/>
          </a:xfrm>
          <a:prstGeom prst="rect">
            <a:avLst/>
          </a:prstGeom>
          <a:noFill/>
        </p:spPr>
        <p:txBody>
          <a:bodyPr wrap="square" rtlCol="0">
            <a:spAutoFit/>
          </a:bodyPr>
          <a:lstStyle/>
          <a:p>
            <a:r>
              <a:rPr lang="zh-CN" altLang="en-US" dirty="0"/>
              <a:t>保留</a:t>
            </a:r>
          </a:p>
        </p:txBody>
      </p:sp>
      <p:sp>
        <p:nvSpPr>
          <p:cNvPr id="60" name="矩形 59">
            <a:extLst>
              <a:ext uri="{FF2B5EF4-FFF2-40B4-BE49-F238E27FC236}">
                <a16:creationId xmlns:a16="http://schemas.microsoft.com/office/drawing/2014/main" id="{BBCD586B-3D28-4CC5-A879-791A765C9BE4}"/>
              </a:ext>
            </a:extLst>
          </p:cNvPr>
          <p:cNvSpPr/>
          <p:nvPr/>
        </p:nvSpPr>
        <p:spPr>
          <a:xfrm>
            <a:off x="982067" y="1347645"/>
            <a:ext cx="1236236" cy="369332"/>
          </a:xfrm>
          <a:prstGeom prst="rect">
            <a:avLst/>
          </a:prstGeom>
        </p:spPr>
        <p:txBody>
          <a:bodyPr wrap="none">
            <a:spAutoFit/>
          </a:bodyPr>
          <a:lstStyle/>
          <a:p>
            <a:r>
              <a:rPr lang="zh-CN" altLang="en-US" dirty="0"/>
              <a:t>（</a:t>
            </a:r>
            <a:r>
              <a:rPr lang="en-US" altLang="zh-CN" dirty="0"/>
              <a:t>2</a:t>
            </a:r>
            <a:r>
              <a:rPr lang="zh-CN" altLang="en-US" dirty="0"/>
              <a:t>）口令</a:t>
            </a:r>
          </a:p>
        </p:txBody>
      </p:sp>
      <p:sp>
        <p:nvSpPr>
          <p:cNvPr id="32" name="文本框 31">
            <a:extLst>
              <a:ext uri="{FF2B5EF4-FFF2-40B4-BE49-F238E27FC236}">
                <a16:creationId xmlns:a16="http://schemas.microsoft.com/office/drawing/2014/main" id="{7FB9927A-CF65-4D29-801B-266F3CB4609A}"/>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2096310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par>
                          <p:cTn id="15" fill="hold">
                            <p:stCondLst>
                              <p:cond delay="500"/>
                            </p:stCondLst>
                            <p:childTnLst>
                              <p:par>
                                <p:cTn id="16" presetID="22" presetClass="entr" presetSubtype="1"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up)">
                                      <p:cBhvr>
                                        <p:cTn id="18" dur="500"/>
                                        <p:tgtEl>
                                          <p:spTgt spid="7"/>
                                        </p:tgtEl>
                                      </p:cBhvr>
                                    </p:animEffect>
                                  </p:childTnLst>
                                </p:cTn>
                              </p:par>
                            </p:childTnLst>
                          </p:cTn>
                        </p:par>
                        <p:par>
                          <p:cTn id="19" fill="hold">
                            <p:stCondLst>
                              <p:cond delay="1000"/>
                            </p:stCondLst>
                            <p:childTnLst>
                              <p:par>
                                <p:cTn id="20" presetID="2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down)">
                                      <p:cBhvr>
                                        <p:cTn id="27" dur="500"/>
                                        <p:tgtEl>
                                          <p:spTgt spid="9"/>
                                        </p:tgtEl>
                                      </p:cBhvr>
                                    </p:animEffect>
                                  </p:childTnLst>
                                </p:cTn>
                              </p:par>
                            </p:childTnLst>
                          </p:cTn>
                        </p:par>
                        <p:par>
                          <p:cTn id="28" fill="hold">
                            <p:stCondLst>
                              <p:cond delay="500"/>
                            </p:stCondLst>
                            <p:childTnLst>
                              <p:par>
                                <p:cTn id="29" presetID="22" presetClass="entr" presetSubtype="1"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up)">
                                      <p:cBhvr>
                                        <p:cTn id="31" dur="500"/>
                                        <p:tgtEl>
                                          <p:spTgt spid="10"/>
                                        </p:tgtEl>
                                      </p:cBhvr>
                                    </p:animEffect>
                                  </p:childTnLst>
                                </p:cTn>
                              </p:par>
                            </p:childTnLst>
                          </p:cTn>
                        </p:par>
                        <p:par>
                          <p:cTn id="32" fill="hold">
                            <p:stCondLst>
                              <p:cond delay="1000"/>
                            </p:stCondLst>
                            <p:childTnLst>
                              <p:par>
                                <p:cTn id="33" presetID="22" presetClass="entr" presetSubtype="8"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left)">
                                      <p:cBhvr>
                                        <p:cTn id="35" dur="500"/>
                                        <p:tgtEl>
                                          <p:spTgt spid="12"/>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wipe(down)">
                                      <p:cBhvr>
                                        <p:cTn id="40" dur="500"/>
                                        <p:tgtEl>
                                          <p:spTgt spid="13"/>
                                        </p:tgtEl>
                                      </p:cBhvr>
                                    </p:animEffect>
                                  </p:childTnLst>
                                </p:cTn>
                              </p:par>
                            </p:childTnLst>
                          </p:cTn>
                        </p:par>
                        <p:par>
                          <p:cTn id="41" fill="hold">
                            <p:stCondLst>
                              <p:cond delay="500"/>
                            </p:stCondLst>
                            <p:childTnLst>
                              <p:par>
                                <p:cTn id="42" presetID="22" presetClass="entr" presetSubtype="1" fill="hold"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up)">
                                      <p:cBhvr>
                                        <p:cTn id="44" dur="500"/>
                                        <p:tgtEl>
                                          <p:spTgt spid="14"/>
                                        </p:tgtEl>
                                      </p:cBhvr>
                                    </p:animEffect>
                                  </p:childTnLst>
                                </p:cTn>
                              </p:par>
                            </p:childTnLst>
                          </p:cTn>
                        </p:par>
                        <p:par>
                          <p:cTn id="45" fill="hold">
                            <p:stCondLst>
                              <p:cond delay="1000"/>
                            </p:stCondLst>
                            <p:childTnLst>
                              <p:par>
                                <p:cTn id="46" presetID="22" presetClass="entr" presetSubtype="8" fill="hold" grpId="0"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wipe(left)">
                                      <p:cBhvr>
                                        <p:cTn id="48" dur="500"/>
                                        <p:tgtEl>
                                          <p:spTgt spid="15"/>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wipe(down)">
                                      <p:cBhvr>
                                        <p:cTn id="53" dur="500"/>
                                        <p:tgtEl>
                                          <p:spTgt spid="16"/>
                                        </p:tgtEl>
                                      </p:cBhvr>
                                    </p:animEffect>
                                  </p:childTnLst>
                                </p:cTn>
                              </p:par>
                            </p:childTnLst>
                          </p:cTn>
                        </p:par>
                        <p:par>
                          <p:cTn id="54" fill="hold">
                            <p:stCondLst>
                              <p:cond delay="500"/>
                            </p:stCondLst>
                            <p:childTnLst>
                              <p:par>
                                <p:cTn id="55" presetID="22" presetClass="entr" presetSubtype="1" fill="hold" nodeType="after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wipe(up)">
                                      <p:cBhvr>
                                        <p:cTn id="57" dur="500"/>
                                        <p:tgtEl>
                                          <p:spTgt spid="17"/>
                                        </p:tgtEl>
                                      </p:cBhvr>
                                    </p:animEffect>
                                  </p:childTnLst>
                                </p:cTn>
                              </p:par>
                            </p:childTnLst>
                          </p:cTn>
                        </p:par>
                        <p:par>
                          <p:cTn id="58" fill="hold">
                            <p:stCondLst>
                              <p:cond delay="1000"/>
                            </p:stCondLst>
                            <p:childTnLst>
                              <p:par>
                                <p:cTn id="59" presetID="22" presetClass="entr" presetSubtype="8" fill="hold" grpId="0" nodeType="after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wipe(left)">
                                      <p:cBhvr>
                                        <p:cTn id="61" dur="500"/>
                                        <p:tgtEl>
                                          <p:spTgt spid="19"/>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4" fill="hold" grpId="0" nodeType="click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wipe(down)">
                                      <p:cBhvr>
                                        <p:cTn id="66" dur="500"/>
                                        <p:tgtEl>
                                          <p:spTgt spid="25"/>
                                        </p:tgtEl>
                                      </p:cBhvr>
                                    </p:animEffect>
                                  </p:childTnLst>
                                </p:cTn>
                              </p:par>
                            </p:childTnLst>
                          </p:cTn>
                        </p:par>
                        <p:par>
                          <p:cTn id="67" fill="hold">
                            <p:stCondLst>
                              <p:cond delay="500"/>
                            </p:stCondLst>
                            <p:childTnLst>
                              <p:par>
                                <p:cTn id="68" presetID="22" presetClass="entr" presetSubtype="1" fill="hold" nodeType="afterEffect">
                                  <p:stCondLst>
                                    <p:cond delay="0"/>
                                  </p:stCondLst>
                                  <p:childTnLst>
                                    <p:set>
                                      <p:cBhvr>
                                        <p:cTn id="69" dur="1" fill="hold">
                                          <p:stCondLst>
                                            <p:cond delay="0"/>
                                          </p:stCondLst>
                                        </p:cTn>
                                        <p:tgtEl>
                                          <p:spTgt spid="26"/>
                                        </p:tgtEl>
                                        <p:attrNameLst>
                                          <p:attrName>style.visibility</p:attrName>
                                        </p:attrNameLst>
                                      </p:cBhvr>
                                      <p:to>
                                        <p:strVal val="visible"/>
                                      </p:to>
                                    </p:set>
                                    <p:animEffect transition="in" filter="wipe(up)">
                                      <p:cBhvr>
                                        <p:cTn id="70" dur="500"/>
                                        <p:tgtEl>
                                          <p:spTgt spid="26"/>
                                        </p:tgtEl>
                                      </p:cBhvr>
                                    </p:animEffect>
                                  </p:childTnLst>
                                </p:cTn>
                              </p:par>
                            </p:childTnLst>
                          </p:cTn>
                        </p:par>
                        <p:par>
                          <p:cTn id="71" fill="hold">
                            <p:stCondLst>
                              <p:cond delay="1000"/>
                            </p:stCondLst>
                            <p:childTnLst>
                              <p:par>
                                <p:cTn id="72" presetID="22" presetClass="entr" presetSubtype="8" fill="hold" grpId="0" nodeType="afterEffect">
                                  <p:stCondLst>
                                    <p:cond delay="0"/>
                                  </p:stCondLst>
                                  <p:childTnLst>
                                    <p:set>
                                      <p:cBhvr>
                                        <p:cTn id="73" dur="1" fill="hold">
                                          <p:stCondLst>
                                            <p:cond delay="0"/>
                                          </p:stCondLst>
                                        </p:cTn>
                                        <p:tgtEl>
                                          <p:spTgt spid="30"/>
                                        </p:tgtEl>
                                        <p:attrNameLst>
                                          <p:attrName>style.visibility</p:attrName>
                                        </p:attrNameLst>
                                      </p:cBhvr>
                                      <p:to>
                                        <p:strVal val="visible"/>
                                      </p:to>
                                    </p:set>
                                    <p:animEffect transition="in" filter="wipe(left)">
                                      <p:cBhvr>
                                        <p:cTn id="74" dur="500"/>
                                        <p:tgtEl>
                                          <p:spTgt spid="30"/>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4" fill="hold" grpId="0" nodeType="clickEffect">
                                  <p:stCondLst>
                                    <p:cond delay="0"/>
                                  </p:stCondLst>
                                  <p:childTnLst>
                                    <p:set>
                                      <p:cBhvr>
                                        <p:cTn id="78" dur="1" fill="hold">
                                          <p:stCondLst>
                                            <p:cond delay="0"/>
                                          </p:stCondLst>
                                        </p:cTn>
                                        <p:tgtEl>
                                          <p:spTgt spid="33"/>
                                        </p:tgtEl>
                                        <p:attrNameLst>
                                          <p:attrName>style.visibility</p:attrName>
                                        </p:attrNameLst>
                                      </p:cBhvr>
                                      <p:to>
                                        <p:strVal val="visible"/>
                                      </p:to>
                                    </p:set>
                                    <p:animEffect transition="in" filter="wipe(down)">
                                      <p:cBhvr>
                                        <p:cTn id="79" dur="500"/>
                                        <p:tgtEl>
                                          <p:spTgt spid="33"/>
                                        </p:tgtEl>
                                      </p:cBhvr>
                                    </p:animEffect>
                                  </p:childTnLst>
                                </p:cTn>
                              </p:par>
                            </p:childTnLst>
                          </p:cTn>
                        </p:par>
                        <p:par>
                          <p:cTn id="80" fill="hold">
                            <p:stCondLst>
                              <p:cond delay="500"/>
                            </p:stCondLst>
                            <p:childTnLst>
                              <p:par>
                                <p:cTn id="81" presetID="22" presetClass="entr" presetSubtype="1" fill="hold" nodeType="after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wipe(up)">
                                      <p:cBhvr>
                                        <p:cTn id="83" dur="500"/>
                                        <p:tgtEl>
                                          <p:spTgt spid="34"/>
                                        </p:tgtEl>
                                      </p:cBhvr>
                                    </p:animEffect>
                                  </p:childTnLst>
                                </p:cTn>
                              </p:par>
                            </p:childTnLst>
                          </p:cTn>
                        </p:par>
                        <p:par>
                          <p:cTn id="84" fill="hold">
                            <p:stCondLst>
                              <p:cond delay="1000"/>
                            </p:stCondLst>
                            <p:childTnLst>
                              <p:par>
                                <p:cTn id="85" presetID="22" presetClass="entr" presetSubtype="8" fill="hold" grpId="0" nodeType="afterEffect">
                                  <p:stCondLst>
                                    <p:cond delay="0"/>
                                  </p:stCondLst>
                                  <p:childTnLst>
                                    <p:set>
                                      <p:cBhvr>
                                        <p:cTn id="86" dur="1" fill="hold">
                                          <p:stCondLst>
                                            <p:cond delay="0"/>
                                          </p:stCondLst>
                                        </p:cTn>
                                        <p:tgtEl>
                                          <p:spTgt spid="37"/>
                                        </p:tgtEl>
                                        <p:attrNameLst>
                                          <p:attrName>style.visibility</p:attrName>
                                        </p:attrNameLst>
                                      </p:cBhvr>
                                      <p:to>
                                        <p:strVal val="visible"/>
                                      </p:to>
                                    </p:set>
                                    <p:animEffect transition="in" filter="wipe(left)">
                                      <p:cBhvr>
                                        <p:cTn id="87" dur="500"/>
                                        <p:tgtEl>
                                          <p:spTgt spid="37"/>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grpId="0" nodeType="clickEffect">
                                  <p:stCondLst>
                                    <p:cond delay="0"/>
                                  </p:stCondLst>
                                  <p:childTnLst>
                                    <p:set>
                                      <p:cBhvr>
                                        <p:cTn id="91" dur="1" fill="hold">
                                          <p:stCondLst>
                                            <p:cond delay="0"/>
                                          </p:stCondLst>
                                        </p:cTn>
                                        <p:tgtEl>
                                          <p:spTgt spid="41"/>
                                        </p:tgtEl>
                                        <p:attrNameLst>
                                          <p:attrName>style.visibility</p:attrName>
                                        </p:attrNameLst>
                                      </p:cBhvr>
                                      <p:to>
                                        <p:strVal val="visible"/>
                                      </p:to>
                                    </p:set>
                                    <p:animEffect transition="in" filter="wipe(down)">
                                      <p:cBhvr>
                                        <p:cTn id="92" dur="500"/>
                                        <p:tgtEl>
                                          <p:spTgt spid="41"/>
                                        </p:tgtEl>
                                      </p:cBhvr>
                                    </p:animEffect>
                                  </p:childTnLst>
                                </p:cTn>
                              </p:par>
                            </p:childTnLst>
                          </p:cTn>
                        </p:par>
                        <p:par>
                          <p:cTn id="93" fill="hold">
                            <p:stCondLst>
                              <p:cond delay="500"/>
                            </p:stCondLst>
                            <p:childTnLst>
                              <p:par>
                                <p:cTn id="94" presetID="22" presetClass="entr" presetSubtype="1" fill="hold" nodeType="afterEffect">
                                  <p:stCondLst>
                                    <p:cond delay="0"/>
                                  </p:stCondLst>
                                  <p:childTnLst>
                                    <p:set>
                                      <p:cBhvr>
                                        <p:cTn id="95" dur="1" fill="hold">
                                          <p:stCondLst>
                                            <p:cond delay="0"/>
                                          </p:stCondLst>
                                        </p:cTn>
                                        <p:tgtEl>
                                          <p:spTgt spid="42"/>
                                        </p:tgtEl>
                                        <p:attrNameLst>
                                          <p:attrName>style.visibility</p:attrName>
                                        </p:attrNameLst>
                                      </p:cBhvr>
                                      <p:to>
                                        <p:strVal val="visible"/>
                                      </p:to>
                                    </p:set>
                                    <p:animEffect transition="in" filter="wipe(up)">
                                      <p:cBhvr>
                                        <p:cTn id="96" dur="500"/>
                                        <p:tgtEl>
                                          <p:spTgt spid="42"/>
                                        </p:tgtEl>
                                      </p:cBhvr>
                                    </p:animEffect>
                                  </p:childTnLst>
                                </p:cTn>
                              </p:par>
                            </p:childTnLst>
                          </p:cTn>
                        </p:par>
                        <p:par>
                          <p:cTn id="97" fill="hold">
                            <p:stCondLst>
                              <p:cond delay="1000"/>
                            </p:stCondLst>
                            <p:childTnLst>
                              <p:par>
                                <p:cTn id="98" presetID="22" presetClass="entr" presetSubtype="8" fill="hold" grpId="0" nodeType="afterEffect">
                                  <p:stCondLst>
                                    <p:cond delay="0"/>
                                  </p:stCondLst>
                                  <p:childTnLst>
                                    <p:set>
                                      <p:cBhvr>
                                        <p:cTn id="99" dur="1" fill="hold">
                                          <p:stCondLst>
                                            <p:cond delay="0"/>
                                          </p:stCondLst>
                                        </p:cTn>
                                        <p:tgtEl>
                                          <p:spTgt spid="44"/>
                                        </p:tgtEl>
                                        <p:attrNameLst>
                                          <p:attrName>style.visibility</p:attrName>
                                        </p:attrNameLst>
                                      </p:cBhvr>
                                      <p:to>
                                        <p:strVal val="visible"/>
                                      </p:to>
                                    </p:set>
                                    <p:animEffect transition="in" filter="wipe(left)">
                                      <p:cBhvr>
                                        <p:cTn id="100" dur="500"/>
                                        <p:tgtEl>
                                          <p:spTgt spid="44"/>
                                        </p:tgtEl>
                                      </p:cBhvr>
                                    </p:animEffect>
                                  </p:childTnLst>
                                </p:cTn>
                              </p:par>
                            </p:childTnLst>
                          </p:cTn>
                        </p:par>
                      </p:childTnLst>
                    </p:cTn>
                  </p:par>
                  <p:par>
                    <p:cTn id="101" fill="hold">
                      <p:stCondLst>
                        <p:cond delay="indefinite"/>
                      </p:stCondLst>
                      <p:childTnLst>
                        <p:par>
                          <p:cTn id="102" fill="hold">
                            <p:stCondLst>
                              <p:cond delay="0"/>
                            </p:stCondLst>
                            <p:childTnLst>
                              <p:par>
                                <p:cTn id="103" presetID="22" presetClass="entr" presetSubtype="4" fill="hold" grpId="0" nodeType="clickEffect">
                                  <p:stCondLst>
                                    <p:cond delay="0"/>
                                  </p:stCondLst>
                                  <p:childTnLst>
                                    <p:set>
                                      <p:cBhvr>
                                        <p:cTn id="104" dur="1" fill="hold">
                                          <p:stCondLst>
                                            <p:cond delay="0"/>
                                          </p:stCondLst>
                                        </p:cTn>
                                        <p:tgtEl>
                                          <p:spTgt spid="49"/>
                                        </p:tgtEl>
                                        <p:attrNameLst>
                                          <p:attrName>style.visibility</p:attrName>
                                        </p:attrNameLst>
                                      </p:cBhvr>
                                      <p:to>
                                        <p:strVal val="visible"/>
                                      </p:to>
                                    </p:set>
                                    <p:animEffect transition="in" filter="wipe(down)">
                                      <p:cBhvr>
                                        <p:cTn id="105" dur="500"/>
                                        <p:tgtEl>
                                          <p:spTgt spid="49"/>
                                        </p:tgtEl>
                                      </p:cBhvr>
                                    </p:animEffect>
                                  </p:childTnLst>
                                </p:cTn>
                              </p:par>
                            </p:childTnLst>
                          </p:cTn>
                        </p:par>
                        <p:par>
                          <p:cTn id="106" fill="hold">
                            <p:stCondLst>
                              <p:cond delay="500"/>
                            </p:stCondLst>
                            <p:childTnLst>
                              <p:par>
                                <p:cTn id="107" presetID="22" presetClass="entr" presetSubtype="1" fill="hold" nodeType="afterEffect">
                                  <p:stCondLst>
                                    <p:cond delay="0"/>
                                  </p:stCondLst>
                                  <p:childTnLst>
                                    <p:set>
                                      <p:cBhvr>
                                        <p:cTn id="108" dur="1" fill="hold">
                                          <p:stCondLst>
                                            <p:cond delay="0"/>
                                          </p:stCondLst>
                                        </p:cTn>
                                        <p:tgtEl>
                                          <p:spTgt spid="50"/>
                                        </p:tgtEl>
                                        <p:attrNameLst>
                                          <p:attrName>style.visibility</p:attrName>
                                        </p:attrNameLst>
                                      </p:cBhvr>
                                      <p:to>
                                        <p:strVal val="visible"/>
                                      </p:to>
                                    </p:set>
                                    <p:animEffect transition="in" filter="wipe(up)">
                                      <p:cBhvr>
                                        <p:cTn id="109" dur="500"/>
                                        <p:tgtEl>
                                          <p:spTgt spid="50"/>
                                        </p:tgtEl>
                                      </p:cBhvr>
                                    </p:animEffect>
                                  </p:childTnLst>
                                </p:cTn>
                              </p:par>
                            </p:childTnLst>
                          </p:cTn>
                        </p:par>
                        <p:par>
                          <p:cTn id="110" fill="hold">
                            <p:stCondLst>
                              <p:cond delay="1000"/>
                            </p:stCondLst>
                            <p:childTnLst>
                              <p:par>
                                <p:cTn id="111" presetID="22" presetClass="entr" presetSubtype="8" fill="hold" grpId="0" nodeType="afterEffect">
                                  <p:stCondLst>
                                    <p:cond delay="0"/>
                                  </p:stCondLst>
                                  <p:childTnLst>
                                    <p:set>
                                      <p:cBhvr>
                                        <p:cTn id="112" dur="1" fill="hold">
                                          <p:stCondLst>
                                            <p:cond delay="0"/>
                                          </p:stCondLst>
                                        </p:cTn>
                                        <p:tgtEl>
                                          <p:spTgt spid="52"/>
                                        </p:tgtEl>
                                        <p:attrNameLst>
                                          <p:attrName>style.visibility</p:attrName>
                                        </p:attrNameLst>
                                      </p:cBhvr>
                                      <p:to>
                                        <p:strVal val="visible"/>
                                      </p:to>
                                    </p:set>
                                    <p:animEffect transition="in" filter="wipe(left)">
                                      <p:cBhvr>
                                        <p:cTn id="113" dur="500"/>
                                        <p:tgtEl>
                                          <p:spTgt spid="52"/>
                                        </p:tgtEl>
                                      </p:cBhvr>
                                    </p:animEffect>
                                  </p:childTnLst>
                                </p:cTn>
                              </p:par>
                            </p:childTnLst>
                          </p:cTn>
                        </p:par>
                      </p:childTnLst>
                    </p:cTn>
                  </p:par>
                  <p:par>
                    <p:cTn id="114" fill="hold">
                      <p:stCondLst>
                        <p:cond delay="indefinite"/>
                      </p:stCondLst>
                      <p:childTnLst>
                        <p:par>
                          <p:cTn id="115" fill="hold">
                            <p:stCondLst>
                              <p:cond delay="0"/>
                            </p:stCondLst>
                            <p:childTnLst>
                              <p:par>
                                <p:cTn id="116" presetID="22" presetClass="entr" presetSubtype="4" fill="hold" grpId="0" nodeType="clickEffect">
                                  <p:stCondLst>
                                    <p:cond delay="0"/>
                                  </p:stCondLst>
                                  <p:childTnLst>
                                    <p:set>
                                      <p:cBhvr>
                                        <p:cTn id="117" dur="1" fill="hold">
                                          <p:stCondLst>
                                            <p:cond delay="0"/>
                                          </p:stCondLst>
                                        </p:cTn>
                                        <p:tgtEl>
                                          <p:spTgt spid="53"/>
                                        </p:tgtEl>
                                        <p:attrNameLst>
                                          <p:attrName>style.visibility</p:attrName>
                                        </p:attrNameLst>
                                      </p:cBhvr>
                                      <p:to>
                                        <p:strVal val="visible"/>
                                      </p:to>
                                    </p:set>
                                    <p:animEffect transition="in" filter="wipe(down)">
                                      <p:cBhvr>
                                        <p:cTn id="118" dur="500"/>
                                        <p:tgtEl>
                                          <p:spTgt spid="53"/>
                                        </p:tgtEl>
                                      </p:cBhvr>
                                    </p:animEffect>
                                  </p:childTnLst>
                                </p:cTn>
                              </p:par>
                            </p:childTnLst>
                          </p:cTn>
                        </p:par>
                        <p:par>
                          <p:cTn id="119" fill="hold">
                            <p:stCondLst>
                              <p:cond delay="500"/>
                            </p:stCondLst>
                            <p:childTnLst>
                              <p:par>
                                <p:cTn id="120" presetID="22" presetClass="entr" presetSubtype="1" fill="hold" nodeType="afterEffect">
                                  <p:stCondLst>
                                    <p:cond delay="0"/>
                                  </p:stCondLst>
                                  <p:childTnLst>
                                    <p:set>
                                      <p:cBhvr>
                                        <p:cTn id="121" dur="1" fill="hold">
                                          <p:stCondLst>
                                            <p:cond delay="0"/>
                                          </p:stCondLst>
                                        </p:cTn>
                                        <p:tgtEl>
                                          <p:spTgt spid="54"/>
                                        </p:tgtEl>
                                        <p:attrNameLst>
                                          <p:attrName>style.visibility</p:attrName>
                                        </p:attrNameLst>
                                      </p:cBhvr>
                                      <p:to>
                                        <p:strVal val="visible"/>
                                      </p:to>
                                    </p:set>
                                    <p:animEffect transition="in" filter="wipe(up)">
                                      <p:cBhvr>
                                        <p:cTn id="122" dur="500"/>
                                        <p:tgtEl>
                                          <p:spTgt spid="54"/>
                                        </p:tgtEl>
                                      </p:cBhvr>
                                    </p:animEffect>
                                  </p:childTnLst>
                                </p:cTn>
                              </p:par>
                            </p:childTnLst>
                          </p:cTn>
                        </p:par>
                        <p:par>
                          <p:cTn id="123" fill="hold">
                            <p:stCondLst>
                              <p:cond delay="1000"/>
                            </p:stCondLst>
                            <p:childTnLst>
                              <p:par>
                                <p:cTn id="124" presetID="22" presetClass="entr" presetSubtype="8" fill="hold" grpId="0" nodeType="afterEffect">
                                  <p:stCondLst>
                                    <p:cond delay="0"/>
                                  </p:stCondLst>
                                  <p:childTnLst>
                                    <p:set>
                                      <p:cBhvr>
                                        <p:cTn id="125" dur="1" fill="hold">
                                          <p:stCondLst>
                                            <p:cond delay="0"/>
                                          </p:stCondLst>
                                        </p:cTn>
                                        <p:tgtEl>
                                          <p:spTgt spid="56"/>
                                        </p:tgtEl>
                                        <p:attrNameLst>
                                          <p:attrName>style.visibility</p:attrName>
                                        </p:attrNameLst>
                                      </p:cBhvr>
                                      <p:to>
                                        <p:strVal val="visible"/>
                                      </p:to>
                                    </p:set>
                                    <p:animEffect transition="in" filter="wipe(left)">
                                      <p:cBhvr>
                                        <p:cTn id="126"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p:bldP spid="9" grpId="0" animBg="1"/>
      <p:bldP spid="12" grpId="0"/>
      <p:bldP spid="13" grpId="0" animBg="1"/>
      <p:bldP spid="15" grpId="0"/>
      <p:bldP spid="16" grpId="0" animBg="1"/>
      <p:bldP spid="19" grpId="0"/>
      <p:bldP spid="25" grpId="0" animBg="1"/>
      <p:bldP spid="30" grpId="0"/>
      <p:bldP spid="33" grpId="0" animBg="1"/>
      <p:bldP spid="37" grpId="0"/>
      <p:bldP spid="41" grpId="0" animBg="1"/>
      <p:bldP spid="44" grpId="0"/>
      <p:bldP spid="49" grpId="0" animBg="1"/>
      <p:bldP spid="52" grpId="0"/>
      <p:bldP spid="53" grpId="0" animBg="1"/>
      <p:bldP spid="56"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E1A45800-20CC-4190-8FAA-0D650383DE8A}"/>
              </a:ext>
            </a:extLst>
          </p:cNvPr>
          <p:cNvSpPr/>
          <p:nvPr/>
        </p:nvSpPr>
        <p:spPr>
          <a:xfrm>
            <a:off x="1017639" y="1426724"/>
            <a:ext cx="2723823" cy="369332"/>
          </a:xfrm>
          <a:prstGeom prst="rect">
            <a:avLst/>
          </a:prstGeom>
        </p:spPr>
        <p:txBody>
          <a:bodyPr wrap="none">
            <a:spAutoFit/>
          </a:bodyPr>
          <a:lstStyle/>
          <a:p>
            <a:r>
              <a:rPr lang="zh-CN" altLang="en-US" dirty="0"/>
              <a:t>三、基于密钥的身份认证</a:t>
            </a:r>
          </a:p>
        </p:txBody>
      </p:sp>
      <p:pic>
        <p:nvPicPr>
          <p:cNvPr id="9" name="Picture 3" descr="left1">
            <a:extLst>
              <a:ext uri="{FF2B5EF4-FFF2-40B4-BE49-F238E27FC236}">
                <a16:creationId xmlns:a16="http://schemas.microsoft.com/office/drawing/2014/main" id="{B2B6FCEC-9801-450A-9727-F351AC810C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4002881" y="2190750"/>
            <a:ext cx="2908300" cy="37560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0" name="Rectangle 4">
            <a:extLst>
              <a:ext uri="{FF2B5EF4-FFF2-40B4-BE49-F238E27FC236}">
                <a16:creationId xmlns:a16="http://schemas.microsoft.com/office/drawing/2014/main" id="{8DC484AD-619B-4C45-82CD-7CC9131BC7BA}"/>
              </a:ext>
            </a:extLst>
          </p:cNvPr>
          <p:cNvSpPr>
            <a:spLocks noRot="1" noChangeArrowheads="1"/>
          </p:cNvSpPr>
          <p:nvPr/>
        </p:nvSpPr>
        <p:spPr bwMode="auto">
          <a:xfrm>
            <a:off x="473869" y="2190750"/>
            <a:ext cx="3170237" cy="2663825"/>
          </a:xfrm>
          <a:prstGeom prst="rect">
            <a:avLst/>
          </a:prstGeom>
          <a:solidFill>
            <a:srgbClr val="FFFF00">
              <a:alpha val="12941"/>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folHlink"/>
              </a:buClr>
              <a:buFont typeface="Wingdings" panose="05000000000000000000" pitchFamily="2" charset="2"/>
              <a:buChar char="§"/>
            </a:pPr>
            <a:r>
              <a:rPr lang="zh-CN" altLang="en-US" sz="2000"/>
              <a:t>信息的真实性保护</a:t>
            </a:r>
          </a:p>
          <a:p>
            <a:pPr lvl="1" eaLnBrk="1" hangingPunct="1">
              <a:spcBef>
                <a:spcPct val="20000"/>
              </a:spcBef>
              <a:buClr>
                <a:schemeClr val="hlink"/>
              </a:buClr>
              <a:buFontTx/>
              <a:buChar char="•"/>
            </a:pPr>
            <a:r>
              <a:rPr lang="zh-CN" altLang="en-US" sz="1800">
                <a:solidFill>
                  <a:srgbClr val="996633"/>
                </a:solidFill>
              </a:rPr>
              <a:t>认证形式：</a:t>
            </a:r>
          </a:p>
          <a:p>
            <a:pPr lvl="2" eaLnBrk="1" hangingPunct="1">
              <a:spcBef>
                <a:spcPct val="20000"/>
              </a:spcBef>
              <a:buClr>
                <a:schemeClr val="folHlink"/>
              </a:buClr>
              <a:buFont typeface="Wingdings" panose="05000000000000000000" pitchFamily="2" charset="2"/>
              <a:buChar char="§"/>
            </a:pPr>
            <a:r>
              <a:rPr lang="zh-CN" altLang="en-US" sz="1600">
                <a:solidFill>
                  <a:schemeClr val="tx2"/>
                </a:solidFill>
              </a:rPr>
              <a:t>单向身份认证</a:t>
            </a:r>
          </a:p>
          <a:p>
            <a:pPr lvl="2" eaLnBrk="1" hangingPunct="1">
              <a:spcBef>
                <a:spcPct val="20000"/>
              </a:spcBef>
              <a:buClr>
                <a:schemeClr val="folHlink"/>
              </a:buClr>
              <a:buFont typeface="Wingdings" panose="05000000000000000000" pitchFamily="2" charset="2"/>
              <a:buChar char="§"/>
            </a:pPr>
            <a:r>
              <a:rPr lang="zh-CN" altLang="en-US" sz="1600">
                <a:solidFill>
                  <a:schemeClr val="tx2"/>
                </a:solidFill>
              </a:rPr>
              <a:t>双向身份认证</a:t>
            </a:r>
          </a:p>
          <a:p>
            <a:pPr lvl="1" eaLnBrk="1" hangingPunct="1">
              <a:spcBef>
                <a:spcPct val="20000"/>
              </a:spcBef>
              <a:buClr>
                <a:schemeClr val="hlink"/>
              </a:buClr>
              <a:buFontTx/>
              <a:buChar char="•"/>
            </a:pPr>
            <a:r>
              <a:rPr lang="zh-CN" altLang="en-US" sz="1800">
                <a:solidFill>
                  <a:srgbClr val="996633"/>
                </a:solidFill>
              </a:rPr>
              <a:t>实现方法：</a:t>
            </a:r>
          </a:p>
          <a:p>
            <a:pPr lvl="2" eaLnBrk="1" hangingPunct="1">
              <a:spcBef>
                <a:spcPct val="20000"/>
              </a:spcBef>
              <a:buClr>
                <a:schemeClr val="folHlink"/>
              </a:buClr>
              <a:buFont typeface="Wingdings" panose="05000000000000000000" pitchFamily="2" charset="2"/>
              <a:buChar char="§"/>
            </a:pPr>
            <a:r>
              <a:rPr lang="zh-CN" altLang="en-US" sz="1600">
                <a:solidFill>
                  <a:schemeClr val="tx2"/>
                </a:solidFill>
              </a:rPr>
              <a:t>单钥加密体制方法</a:t>
            </a:r>
          </a:p>
          <a:p>
            <a:pPr lvl="2" eaLnBrk="1" hangingPunct="1">
              <a:spcBef>
                <a:spcPct val="20000"/>
              </a:spcBef>
              <a:buClr>
                <a:schemeClr val="folHlink"/>
              </a:buClr>
              <a:buFont typeface="Wingdings" panose="05000000000000000000" pitchFamily="2" charset="2"/>
              <a:buChar char="§"/>
            </a:pPr>
            <a:r>
              <a:rPr lang="zh-CN" altLang="en-US" sz="1600">
                <a:solidFill>
                  <a:schemeClr val="tx2"/>
                </a:solidFill>
              </a:rPr>
              <a:t>公钥加密体制方法</a:t>
            </a:r>
          </a:p>
        </p:txBody>
      </p:sp>
      <p:sp>
        <p:nvSpPr>
          <p:cNvPr id="11" name="Rectangle 6">
            <a:extLst>
              <a:ext uri="{FF2B5EF4-FFF2-40B4-BE49-F238E27FC236}">
                <a16:creationId xmlns:a16="http://schemas.microsoft.com/office/drawing/2014/main" id="{5FEA7E8B-E519-4F2F-881E-13C12F4B5DAB}"/>
              </a:ext>
            </a:extLst>
          </p:cNvPr>
          <p:cNvSpPr>
            <a:spLocks noRot="1" noChangeArrowheads="1"/>
          </p:cNvSpPr>
          <p:nvPr/>
        </p:nvSpPr>
        <p:spPr bwMode="auto">
          <a:xfrm>
            <a:off x="7027069" y="4206875"/>
            <a:ext cx="1944687" cy="1727200"/>
          </a:xfrm>
          <a:prstGeom prst="rect">
            <a:avLst/>
          </a:prstGeom>
          <a:solidFill>
            <a:srgbClr val="CCFF33">
              <a:alpha val="32156"/>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folHlink"/>
              </a:buClr>
              <a:buFont typeface="Wingdings" panose="05000000000000000000" pitchFamily="2" charset="2"/>
              <a:buChar char="§"/>
            </a:pPr>
            <a:r>
              <a:rPr lang="zh-CN" altLang="en-US" sz="2000"/>
              <a:t>实时性和保护的实现</a:t>
            </a:r>
          </a:p>
          <a:p>
            <a:pPr lvl="1" eaLnBrk="1" hangingPunct="1">
              <a:spcBef>
                <a:spcPct val="20000"/>
              </a:spcBef>
              <a:buClr>
                <a:schemeClr val="hlink"/>
              </a:buClr>
              <a:buFontTx/>
              <a:buChar char="•"/>
            </a:pPr>
            <a:r>
              <a:rPr lang="zh-CN" altLang="en-US" sz="1800">
                <a:solidFill>
                  <a:srgbClr val="996633"/>
                </a:solidFill>
              </a:rPr>
              <a:t>序列号</a:t>
            </a:r>
          </a:p>
          <a:p>
            <a:pPr lvl="1" eaLnBrk="1" hangingPunct="1">
              <a:spcBef>
                <a:spcPct val="20000"/>
              </a:spcBef>
              <a:buClr>
                <a:schemeClr val="hlink"/>
              </a:buClr>
              <a:buFontTx/>
              <a:buChar char="•"/>
            </a:pPr>
            <a:r>
              <a:rPr lang="zh-CN" altLang="en-US" sz="1800">
                <a:solidFill>
                  <a:srgbClr val="996633"/>
                </a:solidFill>
              </a:rPr>
              <a:t>时间戳</a:t>
            </a:r>
          </a:p>
          <a:p>
            <a:pPr lvl="1" eaLnBrk="1" hangingPunct="1">
              <a:spcBef>
                <a:spcPct val="20000"/>
              </a:spcBef>
              <a:buClr>
                <a:schemeClr val="hlink"/>
              </a:buClr>
              <a:buFontTx/>
              <a:buChar char="•"/>
            </a:pPr>
            <a:r>
              <a:rPr lang="zh-CN" altLang="en-US" sz="1800">
                <a:solidFill>
                  <a:srgbClr val="996633"/>
                </a:solidFill>
              </a:rPr>
              <a:t>询问</a:t>
            </a:r>
            <a:r>
              <a:rPr lang="en-US" altLang="zh-CN" sz="1800">
                <a:solidFill>
                  <a:srgbClr val="996633"/>
                </a:solidFill>
              </a:rPr>
              <a:t>-</a:t>
            </a:r>
            <a:r>
              <a:rPr lang="zh-CN" altLang="en-US" sz="1800">
                <a:solidFill>
                  <a:srgbClr val="996633"/>
                </a:solidFill>
              </a:rPr>
              <a:t>应答</a:t>
            </a:r>
          </a:p>
        </p:txBody>
      </p:sp>
      <p:sp>
        <p:nvSpPr>
          <p:cNvPr id="12" name="文本框 11">
            <a:extLst>
              <a:ext uri="{FF2B5EF4-FFF2-40B4-BE49-F238E27FC236}">
                <a16:creationId xmlns:a16="http://schemas.microsoft.com/office/drawing/2014/main" id="{B8C43A7C-75B2-46EE-92AC-D71C75BD12D4}"/>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174566412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B445E9BD-C003-4DB1-A655-3F735E4D3E67}"/>
              </a:ext>
            </a:extLst>
          </p:cNvPr>
          <p:cNvSpPr/>
          <p:nvPr/>
        </p:nvSpPr>
        <p:spPr>
          <a:xfrm>
            <a:off x="977444" y="1429822"/>
            <a:ext cx="2954655" cy="369332"/>
          </a:xfrm>
          <a:prstGeom prst="rect">
            <a:avLst/>
          </a:prstGeom>
          <a:noFill/>
        </p:spPr>
        <p:txBody>
          <a:bodyPr wrap="none">
            <a:spAutoFit/>
          </a:bodyPr>
          <a:lstStyle/>
          <a:p>
            <a:r>
              <a:rPr lang="zh-CN" altLang="en-US" dirty="0"/>
              <a:t>以一种相互认证协议为例：</a:t>
            </a:r>
          </a:p>
        </p:txBody>
      </p:sp>
      <p:sp>
        <p:nvSpPr>
          <p:cNvPr id="12" name="文本框 11">
            <a:extLst>
              <a:ext uri="{FF2B5EF4-FFF2-40B4-BE49-F238E27FC236}">
                <a16:creationId xmlns:a16="http://schemas.microsoft.com/office/drawing/2014/main" id="{9717999C-32CD-4F90-A33A-8884FF0D5974}"/>
              </a:ext>
            </a:extLst>
          </p:cNvPr>
          <p:cNvSpPr txBox="1"/>
          <p:nvPr/>
        </p:nvSpPr>
        <p:spPr>
          <a:xfrm>
            <a:off x="1017639" y="2086897"/>
            <a:ext cx="7514303" cy="646331"/>
          </a:xfrm>
          <a:prstGeom prst="rect">
            <a:avLst/>
          </a:prstGeom>
          <a:noFill/>
        </p:spPr>
        <p:txBody>
          <a:bodyPr wrap="square" rtlCol="0">
            <a:spAutoFit/>
          </a:bodyPr>
          <a:lstStyle/>
          <a:p>
            <a:r>
              <a:rPr lang="zh-CN" altLang="en-US" dirty="0"/>
              <a:t>在很多场合中，两个网络用户或进程在进行通信前，必须进行相互确认对方是否为自己希望进行通信的对象。</a:t>
            </a:r>
          </a:p>
        </p:txBody>
      </p:sp>
      <p:sp>
        <p:nvSpPr>
          <p:cNvPr id="13" name="矩形 12">
            <a:extLst>
              <a:ext uri="{FF2B5EF4-FFF2-40B4-BE49-F238E27FC236}">
                <a16:creationId xmlns:a16="http://schemas.microsoft.com/office/drawing/2014/main" id="{2BAB4E2A-E567-472E-8070-D5EA34077AA4}"/>
              </a:ext>
            </a:extLst>
          </p:cNvPr>
          <p:cNvSpPr/>
          <p:nvPr/>
        </p:nvSpPr>
        <p:spPr>
          <a:xfrm>
            <a:off x="1017639" y="3684242"/>
            <a:ext cx="7514302" cy="646331"/>
          </a:xfrm>
          <a:prstGeom prst="rect">
            <a:avLst/>
          </a:prstGeom>
        </p:spPr>
        <p:txBody>
          <a:bodyPr wrap="square">
            <a:spAutoFit/>
          </a:bodyPr>
          <a:lstStyle/>
          <a:p>
            <a:r>
              <a:rPr lang="zh-CN" altLang="en-US" dirty="0"/>
              <a:t>设</a:t>
            </a:r>
            <a:r>
              <a:rPr lang="en-US" altLang="zh-CN" dirty="0"/>
              <a:t>Alice</a:t>
            </a:r>
            <a:r>
              <a:rPr lang="zh-CN" altLang="en-US" dirty="0"/>
              <a:t>和</a:t>
            </a:r>
            <a:r>
              <a:rPr lang="en-US" altLang="zh-CN" dirty="0"/>
              <a:t>Bob</a:t>
            </a:r>
            <a:r>
              <a:rPr lang="zh-CN" altLang="en-US" dirty="0"/>
              <a:t>是网络中需要相互通信的两个实体，他们在进行通信之前可以利用非对称密钥</a:t>
            </a:r>
            <a:r>
              <a:rPr lang="zh-CN" altLang="en-US"/>
              <a:t>方法实现双方</a:t>
            </a:r>
            <a:r>
              <a:rPr lang="zh-CN" altLang="en-US" dirty="0"/>
              <a:t>的相互认证和通信信息加密密钥的协商。</a:t>
            </a:r>
          </a:p>
        </p:txBody>
      </p:sp>
      <p:sp>
        <p:nvSpPr>
          <p:cNvPr id="14" name="矩形 13">
            <a:extLst>
              <a:ext uri="{FF2B5EF4-FFF2-40B4-BE49-F238E27FC236}">
                <a16:creationId xmlns:a16="http://schemas.microsoft.com/office/drawing/2014/main" id="{C3CBEED0-13AB-496E-B1D7-8B143702D50E}"/>
              </a:ext>
            </a:extLst>
          </p:cNvPr>
          <p:cNvSpPr/>
          <p:nvPr/>
        </p:nvSpPr>
        <p:spPr>
          <a:xfrm>
            <a:off x="1017639" y="3173758"/>
            <a:ext cx="943897" cy="369332"/>
          </a:xfrm>
          <a:prstGeom prst="rect">
            <a:avLst/>
          </a:prstGeom>
        </p:spPr>
        <p:txBody>
          <a:bodyPr wrap="square">
            <a:spAutoFit/>
          </a:bodyPr>
          <a:lstStyle/>
          <a:p>
            <a:r>
              <a:rPr lang="zh-CN" altLang="en-US" dirty="0"/>
              <a:t>例如：</a:t>
            </a:r>
          </a:p>
        </p:txBody>
      </p:sp>
      <p:sp>
        <p:nvSpPr>
          <p:cNvPr id="15" name="文本框 14">
            <a:extLst>
              <a:ext uri="{FF2B5EF4-FFF2-40B4-BE49-F238E27FC236}">
                <a16:creationId xmlns:a16="http://schemas.microsoft.com/office/drawing/2014/main" id="{6253652C-1B73-4961-803F-19FB066C32D5}"/>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16723881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7">
            <a:extLst>
              <a:ext uri="{FF2B5EF4-FFF2-40B4-BE49-F238E27FC236}">
                <a16:creationId xmlns:a16="http://schemas.microsoft.com/office/drawing/2014/main" id="{FBC7599C-EE3E-4694-BCCB-1BD859C50816}"/>
              </a:ext>
            </a:extLst>
          </p:cNvPr>
          <p:cNvGraphicFramePr>
            <a:graphicFrameLocks noChangeAspect="1"/>
          </p:cNvGraphicFramePr>
          <p:nvPr/>
        </p:nvGraphicFramePr>
        <p:xfrm>
          <a:off x="392597" y="1258610"/>
          <a:ext cx="8491538" cy="4710112"/>
        </p:xfrm>
        <a:graphic>
          <a:graphicData uri="http://schemas.openxmlformats.org/presentationml/2006/ole">
            <mc:AlternateContent xmlns:mc="http://schemas.openxmlformats.org/markup-compatibility/2006">
              <mc:Choice xmlns:v="urn:schemas-microsoft-com:vml" Requires="v">
                <p:oleObj name="Visio" r:id="rId2" imgW="3322930" imgH="1594714" progId="Visio.Drawing.11">
                  <p:embed/>
                </p:oleObj>
              </mc:Choice>
              <mc:Fallback>
                <p:oleObj name="Visio" r:id="rId2" imgW="3322930" imgH="1594714" progId="Visio.Drawing.11">
                  <p:embed/>
                  <p:pic>
                    <p:nvPicPr>
                      <p:cNvPr id="4" name="Object 7">
                        <a:extLst>
                          <a:ext uri="{FF2B5EF4-FFF2-40B4-BE49-F238E27FC236}">
                            <a16:creationId xmlns:a16="http://schemas.microsoft.com/office/drawing/2014/main" id="{FBC7599C-EE3E-4694-BCCB-1BD859C508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6009" r="7431"/>
                      <a:stretch>
                        <a:fillRect/>
                      </a:stretch>
                    </p:blipFill>
                    <p:spPr bwMode="auto">
                      <a:xfrm>
                        <a:off x="392597" y="1258610"/>
                        <a:ext cx="8491538" cy="4710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Text Box 9">
            <a:extLst>
              <a:ext uri="{FF2B5EF4-FFF2-40B4-BE49-F238E27FC236}">
                <a16:creationId xmlns:a16="http://schemas.microsoft.com/office/drawing/2014/main" id="{78F0B9C4-F1BA-4751-B050-C2E39CB6A857}"/>
              </a:ext>
            </a:extLst>
          </p:cNvPr>
          <p:cNvSpPr txBox="1">
            <a:spLocks noChangeArrowheads="1"/>
          </p:cNvSpPr>
          <p:nvPr/>
        </p:nvSpPr>
        <p:spPr bwMode="auto">
          <a:xfrm>
            <a:off x="1661959" y="5870667"/>
            <a:ext cx="689948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zh-CN" dirty="0">
                <a:ea typeface="宋体" panose="02010600030101010101" pitchFamily="2" charset="-122"/>
              </a:rPr>
              <a:t>Alice</a:t>
            </a:r>
            <a:r>
              <a:rPr lang="zh-CN" altLang="en-US" dirty="0">
                <a:ea typeface="宋体" panose="02010600030101010101" pitchFamily="2" charset="-122"/>
              </a:rPr>
              <a:t>的密钥对：</a:t>
            </a:r>
            <a:r>
              <a:rPr lang="en-US" altLang="zh-CN" i="1" dirty="0">
                <a:ea typeface="宋体" panose="02010600030101010101" pitchFamily="2" charset="-122"/>
              </a:rPr>
              <a:t>K</a:t>
            </a:r>
            <a:r>
              <a:rPr lang="en-US" altLang="zh-CN" baseline="-25000" dirty="0">
                <a:ea typeface="宋体" panose="02010600030101010101" pitchFamily="2" charset="-122"/>
              </a:rPr>
              <a:t>PUB-A</a:t>
            </a:r>
            <a:r>
              <a:rPr lang="zh-CN" altLang="en-US" dirty="0">
                <a:ea typeface="宋体" panose="02010600030101010101" pitchFamily="2" charset="-122"/>
              </a:rPr>
              <a:t>，</a:t>
            </a:r>
            <a:r>
              <a:rPr lang="en-US" altLang="zh-CN" i="1" dirty="0">
                <a:ea typeface="宋体" panose="02010600030101010101" pitchFamily="2" charset="-122"/>
              </a:rPr>
              <a:t>K</a:t>
            </a:r>
            <a:r>
              <a:rPr lang="en-US" altLang="zh-CN" baseline="-25000" dirty="0">
                <a:ea typeface="宋体" panose="02010600030101010101" pitchFamily="2" charset="-122"/>
              </a:rPr>
              <a:t>PRI-A          </a:t>
            </a:r>
            <a:r>
              <a:rPr lang="en-US" altLang="zh-CN" dirty="0">
                <a:ea typeface="宋体" panose="02010600030101010101" pitchFamily="2" charset="-122"/>
              </a:rPr>
              <a:t>Bob</a:t>
            </a:r>
            <a:r>
              <a:rPr lang="zh-CN" altLang="en-US" dirty="0">
                <a:ea typeface="宋体" panose="02010600030101010101" pitchFamily="2" charset="-122"/>
              </a:rPr>
              <a:t>的密钥对：</a:t>
            </a:r>
            <a:r>
              <a:rPr lang="en-US" altLang="zh-CN" i="1" dirty="0">
                <a:ea typeface="宋体" panose="02010600030101010101" pitchFamily="2" charset="-122"/>
              </a:rPr>
              <a:t>K</a:t>
            </a:r>
            <a:r>
              <a:rPr lang="en-US" altLang="zh-CN" baseline="-25000" dirty="0">
                <a:ea typeface="宋体" panose="02010600030101010101" pitchFamily="2" charset="-122"/>
              </a:rPr>
              <a:t>PUB-B</a:t>
            </a:r>
            <a:r>
              <a:rPr lang="zh-CN" altLang="en-US" dirty="0">
                <a:ea typeface="宋体" panose="02010600030101010101" pitchFamily="2" charset="-122"/>
              </a:rPr>
              <a:t>，</a:t>
            </a:r>
            <a:r>
              <a:rPr lang="en-US" altLang="zh-CN" i="1" dirty="0">
                <a:ea typeface="宋体" panose="02010600030101010101" pitchFamily="2" charset="-122"/>
              </a:rPr>
              <a:t>K</a:t>
            </a:r>
            <a:r>
              <a:rPr lang="en-US" altLang="zh-CN" baseline="-25000" dirty="0">
                <a:ea typeface="宋体" panose="02010600030101010101" pitchFamily="2" charset="-122"/>
              </a:rPr>
              <a:t>PRI-B</a:t>
            </a:r>
          </a:p>
        </p:txBody>
      </p:sp>
      <p:sp>
        <p:nvSpPr>
          <p:cNvPr id="7" name="矩形 6">
            <a:extLst>
              <a:ext uri="{FF2B5EF4-FFF2-40B4-BE49-F238E27FC236}">
                <a16:creationId xmlns:a16="http://schemas.microsoft.com/office/drawing/2014/main" id="{948445CF-4A81-4CCC-9E2A-9344C3662889}"/>
              </a:ext>
            </a:extLst>
          </p:cNvPr>
          <p:cNvSpPr/>
          <p:nvPr/>
        </p:nvSpPr>
        <p:spPr>
          <a:xfrm>
            <a:off x="3569289" y="6326610"/>
            <a:ext cx="740908" cy="369332"/>
          </a:xfrm>
          <a:prstGeom prst="rect">
            <a:avLst/>
          </a:prstGeom>
        </p:spPr>
        <p:txBody>
          <a:bodyPr wrap="none">
            <a:spAutoFit/>
          </a:bodyPr>
          <a:lstStyle/>
          <a:p>
            <a:r>
              <a:rPr lang="en-US" altLang="zh-CN" i="1" dirty="0" err="1">
                <a:solidFill>
                  <a:prstClr val="black"/>
                </a:solidFill>
                <a:ea typeface="宋体" panose="02010600030101010101" pitchFamily="2" charset="-122"/>
              </a:rPr>
              <a:t>Ksess</a:t>
            </a:r>
            <a:endParaRPr lang="zh-CN" altLang="en-US" dirty="0"/>
          </a:p>
        </p:txBody>
      </p:sp>
      <p:sp>
        <p:nvSpPr>
          <p:cNvPr id="8" name="矩形 7">
            <a:extLst>
              <a:ext uri="{FF2B5EF4-FFF2-40B4-BE49-F238E27FC236}">
                <a16:creationId xmlns:a16="http://schemas.microsoft.com/office/drawing/2014/main" id="{60576BF8-17C1-4816-9D71-9A91BD2B732B}"/>
              </a:ext>
            </a:extLst>
          </p:cNvPr>
          <p:cNvSpPr/>
          <p:nvPr/>
        </p:nvSpPr>
        <p:spPr>
          <a:xfrm>
            <a:off x="1661959" y="6326610"/>
            <a:ext cx="2031325" cy="369332"/>
          </a:xfrm>
          <a:prstGeom prst="rect">
            <a:avLst/>
          </a:prstGeom>
        </p:spPr>
        <p:txBody>
          <a:bodyPr wrap="none">
            <a:spAutoFit/>
          </a:bodyPr>
          <a:lstStyle/>
          <a:p>
            <a:r>
              <a:rPr lang="zh-CN" altLang="en-US" dirty="0">
                <a:solidFill>
                  <a:prstClr val="black"/>
                </a:solidFill>
                <a:ea typeface="宋体" panose="02010600030101010101" pitchFamily="2" charset="-122"/>
              </a:rPr>
              <a:t>协商的通信密钥：</a:t>
            </a:r>
            <a:endParaRPr lang="zh-CN" altLang="en-US" dirty="0"/>
          </a:p>
        </p:txBody>
      </p:sp>
      <p:sp>
        <p:nvSpPr>
          <p:cNvPr id="9" name="矩形 8">
            <a:extLst>
              <a:ext uri="{FF2B5EF4-FFF2-40B4-BE49-F238E27FC236}">
                <a16:creationId xmlns:a16="http://schemas.microsoft.com/office/drawing/2014/main" id="{BEDAB4CC-D334-4D3A-B3BE-1ADE06AFC452}"/>
              </a:ext>
            </a:extLst>
          </p:cNvPr>
          <p:cNvSpPr/>
          <p:nvPr/>
        </p:nvSpPr>
        <p:spPr>
          <a:xfrm>
            <a:off x="5096193" y="6326610"/>
            <a:ext cx="1550424" cy="369332"/>
          </a:xfrm>
          <a:prstGeom prst="rect">
            <a:avLst/>
          </a:prstGeom>
        </p:spPr>
        <p:txBody>
          <a:bodyPr wrap="none">
            <a:spAutoFit/>
          </a:bodyPr>
          <a:lstStyle/>
          <a:p>
            <a:r>
              <a:rPr lang="en-US" altLang="zh-CN" dirty="0">
                <a:solidFill>
                  <a:prstClr val="black"/>
                </a:solidFill>
                <a:ea typeface="宋体" panose="02010600030101010101" pitchFamily="2" charset="-122"/>
              </a:rPr>
              <a:t>M</a:t>
            </a:r>
            <a:r>
              <a:rPr lang="zh-CN" altLang="en-US" dirty="0">
                <a:solidFill>
                  <a:prstClr val="black"/>
                </a:solidFill>
                <a:ea typeface="宋体" panose="02010600030101010101" pitchFamily="2" charset="-122"/>
              </a:rPr>
              <a:t>：通信内容</a:t>
            </a:r>
            <a:endParaRPr lang="zh-CN" altLang="en-US" dirty="0"/>
          </a:p>
        </p:txBody>
      </p:sp>
      <p:sp>
        <p:nvSpPr>
          <p:cNvPr id="10" name="文本框 9">
            <a:extLst>
              <a:ext uri="{FF2B5EF4-FFF2-40B4-BE49-F238E27FC236}">
                <a16:creationId xmlns:a16="http://schemas.microsoft.com/office/drawing/2014/main" id="{B90AD7CD-06D3-43F4-ACA1-6266A890E436}"/>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39641987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3E46C38-F6A0-45EC-8E8B-385C0C5538C3}"/>
              </a:ext>
            </a:extLst>
          </p:cNvPr>
          <p:cNvSpPr txBox="1">
            <a:spLocks noChangeArrowheads="1"/>
          </p:cNvSpPr>
          <p:nvPr/>
        </p:nvSpPr>
        <p:spPr bwMode="auto">
          <a:xfrm>
            <a:off x="745882" y="1231808"/>
            <a:ext cx="8143875" cy="53467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defTabSz="914400">
              <a:lnSpc>
                <a:spcPct val="200000"/>
              </a:lnSpc>
              <a:buClr>
                <a:srgbClr val="FFFFFF"/>
              </a:buClr>
              <a:buNone/>
            </a:pPr>
            <a:r>
              <a:rPr lang="zh-CN" altLang="en-US" sz="2000" dirty="0">
                <a:solidFill>
                  <a:srgbClr val="000000"/>
                </a:solidFill>
                <a:latin typeface="+mn-ea"/>
                <a:cs typeface="Times New Roman" panose="02020603050405020304" pitchFamily="18" charset="0"/>
              </a:rPr>
              <a:t>① </a:t>
            </a:r>
            <a:r>
              <a:rPr lang="en-US" altLang="zh-CN" sz="2000" i="1"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生成会话密钥</a:t>
            </a:r>
            <a:r>
              <a:rPr lang="en-US" altLang="zh-CN" sz="2000" i="1" dirty="0" err="1">
                <a:solidFill>
                  <a:srgbClr val="000000"/>
                </a:solidFill>
                <a:latin typeface="+mn-ea"/>
                <a:cs typeface="Times New Roman" panose="02020603050405020304" pitchFamily="18" charset="0"/>
              </a:rPr>
              <a:t>K</a:t>
            </a:r>
            <a:r>
              <a:rPr lang="en-US" altLang="zh-CN" sz="2000" i="1" baseline="-30000" dirty="0" err="1">
                <a:solidFill>
                  <a:srgbClr val="000000"/>
                </a:solidFill>
                <a:latin typeface="+mn-ea"/>
                <a:cs typeface="Times New Roman" panose="02020603050405020304" pitchFamily="18" charset="0"/>
              </a:rPr>
              <a:t>sess</a:t>
            </a:r>
            <a:r>
              <a:rPr lang="zh-CN" altLang="en-US" sz="2000" dirty="0">
                <a:solidFill>
                  <a:srgbClr val="000000"/>
                </a:solidFill>
                <a:latin typeface="+mn-ea"/>
                <a:cs typeface="Times New Roman" panose="02020603050405020304" pitchFamily="18" charset="0"/>
              </a:rPr>
              <a:t>，用</a:t>
            </a:r>
            <a:r>
              <a:rPr lang="en-US" altLang="zh-CN" sz="2000" i="1" dirty="0">
                <a:solidFill>
                  <a:srgbClr val="000000"/>
                </a:solidFill>
                <a:latin typeface="+mn-ea"/>
                <a:cs typeface="Times New Roman" panose="02020603050405020304" pitchFamily="18" charset="0"/>
              </a:rPr>
              <a:t>Bob</a:t>
            </a:r>
            <a:r>
              <a:rPr lang="zh-CN" altLang="en-US" sz="2000" dirty="0">
                <a:solidFill>
                  <a:srgbClr val="000000"/>
                </a:solidFill>
                <a:latin typeface="+mn-ea"/>
                <a:cs typeface="Times New Roman" panose="02020603050405020304" pitchFamily="18" charset="0"/>
              </a:rPr>
              <a:t>的公钥</a:t>
            </a:r>
            <a:r>
              <a:rPr lang="en-US" altLang="zh-CN" sz="2000" i="1" dirty="0">
                <a:solidFill>
                  <a:srgbClr val="000000"/>
                </a:solidFill>
                <a:latin typeface="+mn-ea"/>
                <a:cs typeface="Times New Roman" panose="02020603050405020304" pitchFamily="18" charset="0"/>
              </a:rPr>
              <a:t>K</a:t>
            </a:r>
            <a:r>
              <a:rPr lang="en-US" altLang="zh-CN" sz="2000" i="1" baseline="-30000" dirty="0">
                <a:solidFill>
                  <a:srgbClr val="000000"/>
                </a:solidFill>
                <a:latin typeface="+mn-ea"/>
                <a:cs typeface="Times New Roman" panose="02020603050405020304" pitchFamily="18" charset="0"/>
              </a:rPr>
              <a:t>PUB-B</a:t>
            </a:r>
            <a:r>
              <a:rPr lang="zh-CN" altLang="en-US" sz="2000" dirty="0">
                <a:solidFill>
                  <a:srgbClr val="000000"/>
                </a:solidFill>
                <a:latin typeface="+mn-ea"/>
                <a:cs typeface="Times New Roman" panose="02020603050405020304" pitchFamily="18" charset="0"/>
              </a:rPr>
              <a:t>加密，结果为：</a:t>
            </a:r>
          </a:p>
          <a:p>
            <a:pPr marL="0" indent="0" algn="just" defTabSz="914400">
              <a:lnSpc>
                <a:spcPct val="200000"/>
              </a:lnSpc>
              <a:buClr>
                <a:srgbClr val="FFFFFF"/>
              </a:buClr>
              <a:buNone/>
            </a:pPr>
            <a:r>
              <a:rPr lang="en-US" altLang="zh-CN" sz="2000" dirty="0">
                <a:solidFill>
                  <a:srgbClr val="000000"/>
                </a:solidFill>
                <a:latin typeface="+mn-ea"/>
                <a:cs typeface="Times New Roman" panose="02020603050405020304" pitchFamily="18" charset="0"/>
              </a:rPr>
              <a:t>               [</a:t>
            </a:r>
            <a:r>
              <a:rPr lang="en-US" altLang="zh-CN" sz="2000" i="1" dirty="0" err="1">
                <a:solidFill>
                  <a:srgbClr val="000000"/>
                </a:solidFill>
                <a:latin typeface="+mn-ea"/>
                <a:cs typeface="Times New Roman" panose="02020603050405020304" pitchFamily="18" charset="0"/>
              </a:rPr>
              <a:t>K</a:t>
            </a:r>
            <a:r>
              <a:rPr lang="en-US" altLang="zh-CN" sz="2000" i="1" baseline="-30000" dirty="0" err="1">
                <a:solidFill>
                  <a:srgbClr val="000000"/>
                </a:solidFill>
                <a:latin typeface="+mn-ea"/>
                <a:cs typeface="Times New Roman" panose="02020603050405020304" pitchFamily="18" charset="0"/>
              </a:rPr>
              <a:t>sess</a:t>
            </a:r>
            <a:r>
              <a:rPr lang="en-US" altLang="zh-CN" sz="2000" dirty="0">
                <a:solidFill>
                  <a:srgbClr val="000000"/>
                </a:solidFill>
                <a:latin typeface="+mn-ea"/>
                <a:cs typeface="Times New Roman" panose="02020603050405020304" pitchFamily="18" charset="0"/>
              </a:rPr>
              <a:t>]</a:t>
            </a:r>
            <a:r>
              <a:rPr lang="en-US" altLang="zh-CN" sz="2000" i="1" dirty="0">
                <a:solidFill>
                  <a:srgbClr val="000000"/>
                </a:solidFill>
                <a:latin typeface="+mn-ea"/>
                <a:cs typeface="Times New Roman" panose="02020603050405020304" pitchFamily="18" charset="0"/>
              </a:rPr>
              <a:t>K</a:t>
            </a:r>
            <a:r>
              <a:rPr lang="en-US" altLang="zh-CN" sz="2000" i="1" baseline="-30000" dirty="0">
                <a:solidFill>
                  <a:srgbClr val="000000"/>
                </a:solidFill>
                <a:latin typeface="+mn-ea"/>
                <a:cs typeface="Times New Roman" panose="02020603050405020304" pitchFamily="18" charset="0"/>
              </a:rPr>
              <a:t>PUB-B</a:t>
            </a:r>
            <a:r>
              <a:rPr lang="en-US" altLang="zh-CN" sz="2000" dirty="0">
                <a:solidFill>
                  <a:srgbClr val="000000"/>
                </a:solidFill>
                <a:latin typeface="+mn-ea"/>
                <a:cs typeface="Times New Roman" panose="02020603050405020304" pitchFamily="18" charset="0"/>
              </a:rPr>
              <a:t>		……⑴</a:t>
            </a:r>
          </a:p>
          <a:p>
            <a:pPr marL="0" indent="0" algn="just" defTabSz="914400">
              <a:lnSpc>
                <a:spcPct val="200000"/>
              </a:lnSpc>
              <a:buClr>
                <a:srgbClr val="FFFFFF"/>
              </a:buClr>
              <a:buNone/>
            </a:pPr>
            <a:r>
              <a:rPr lang="en-US" altLang="zh-CN" sz="2000" dirty="0">
                <a:solidFill>
                  <a:srgbClr val="000000"/>
                </a:solidFill>
                <a:latin typeface="+mn-ea"/>
                <a:cs typeface="Times New Roman" panose="02020603050405020304" pitchFamily="18" charset="0"/>
              </a:rPr>
              <a:t>② </a:t>
            </a:r>
            <a:r>
              <a:rPr lang="en-US" altLang="zh-CN" sz="2000" i="1"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用自己的私钥</a:t>
            </a:r>
            <a:r>
              <a:rPr lang="en-US" altLang="zh-CN" sz="2000" i="1" dirty="0">
                <a:solidFill>
                  <a:srgbClr val="000000"/>
                </a:solidFill>
                <a:latin typeface="+mn-ea"/>
                <a:cs typeface="Times New Roman" panose="02020603050405020304" pitchFamily="18" charset="0"/>
              </a:rPr>
              <a:t>K</a:t>
            </a:r>
            <a:r>
              <a:rPr lang="en-US" altLang="zh-CN" sz="2000" i="1" baseline="-30000" dirty="0">
                <a:solidFill>
                  <a:srgbClr val="000000"/>
                </a:solidFill>
                <a:latin typeface="+mn-ea"/>
                <a:cs typeface="Times New Roman" panose="02020603050405020304" pitchFamily="18" charset="0"/>
              </a:rPr>
              <a:t>PRI-A</a:t>
            </a:r>
            <a:r>
              <a:rPr lang="zh-CN" altLang="en-US" sz="2000" dirty="0">
                <a:solidFill>
                  <a:srgbClr val="000000"/>
                </a:solidFill>
                <a:latin typeface="+mn-ea"/>
                <a:cs typeface="Times New Roman" panose="02020603050405020304" pitchFamily="18" charset="0"/>
              </a:rPr>
              <a:t>对结果⑴签名，结果为：</a:t>
            </a:r>
          </a:p>
          <a:p>
            <a:pPr marL="0" indent="0" algn="just" defTabSz="914400">
              <a:lnSpc>
                <a:spcPct val="200000"/>
              </a:lnSpc>
              <a:buClr>
                <a:srgbClr val="FFFFFF"/>
              </a:buClr>
              <a:buNone/>
            </a:pPr>
            <a:r>
              <a:rPr lang="en-US" altLang="zh-CN" sz="2000" dirty="0">
                <a:solidFill>
                  <a:srgbClr val="000000"/>
                </a:solidFill>
                <a:latin typeface="+mn-ea"/>
                <a:cs typeface="Times New Roman" panose="02020603050405020304" pitchFamily="18" charset="0"/>
              </a:rPr>
              <a:t>              {[</a:t>
            </a:r>
            <a:r>
              <a:rPr lang="en-US" altLang="zh-CN" sz="2000" i="1" dirty="0" err="1">
                <a:solidFill>
                  <a:srgbClr val="000000"/>
                </a:solidFill>
                <a:latin typeface="+mn-ea"/>
                <a:cs typeface="Times New Roman" panose="02020603050405020304" pitchFamily="18" charset="0"/>
              </a:rPr>
              <a:t>K</a:t>
            </a:r>
            <a:r>
              <a:rPr lang="en-US" altLang="zh-CN" sz="2000" i="1" baseline="-30000" dirty="0" err="1">
                <a:solidFill>
                  <a:srgbClr val="000000"/>
                </a:solidFill>
                <a:latin typeface="+mn-ea"/>
                <a:cs typeface="Times New Roman" panose="02020603050405020304" pitchFamily="18" charset="0"/>
              </a:rPr>
              <a:t>sess</a:t>
            </a:r>
            <a:r>
              <a:rPr lang="en-US" altLang="zh-CN" sz="2000" dirty="0">
                <a:solidFill>
                  <a:srgbClr val="000000"/>
                </a:solidFill>
                <a:latin typeface="+mn-ea"/>
                <a:cs typeface="Times New Roman" panose="02020603050405020304" pitchFamily="18" charset="0"/>
              </a:rPr>
              <a:t>]</a:t>
            </a:r>
            <a:r>
              <a:rPr lang="en-US" altLang="zh-CN" sz="2000" i="1" dirty="0">
                <a:solidFill>
                  <a:srgbClr val="000000"/>
                </a:solidFill>
                <a:latin typeface="+mn-ea"/>
                <a:cs typeface="Times New Roman" panose="02020603050405020304" pitchFamily="18" charset="0"/>
              </a:rPr>
              <a:t>K</a:t>
            </a:r>
            <a:r>
              <a:rPr lang="en-US" altLang="zh-CN" sz="2000" i="1" baseline="-30000" dirty="0">
                <a:solidFill>
                  <a:srgbClr val="000000"/>
                </a:solidFill>
                <a:latin typeface="+mn-ea"/>
                <a:cs typeface="Times New Roman" panose="02020603050405020304" pitchFamily="18" charset="0"/>
              </a:rPr>
              <a:t>PUB-B</a:t>
            </a:r>
            <a:r>
              <a:rPr lang="en-US" altLang="zh-CN" sz="2000" dirty="0">
                <a:solidFill>
                  <a:srgbClr val="000000"/>
                </a:solidFill>
                <a:latin typeface="+mn-ea"/>
                <a:cs typeface="Times New Roman" panose="02020603050405020304" pitchFamily="18" charset="0"/>
              </a:rPr>
              <a:t>}</a:t>
            </a:r>
            <a:r>
              <a:rPr lang="en-US" altLang="zh-CN" sz="2000" i="1" dirty="0">
                <a:solidFill>
                  <a:srgbClr val="000000"/>
                </a:solidFill>
                <a:latin typeface="+mn-ea"/>
                <a:cs typeface="Times New Roman" panose="02020603050405020304" pitchFamily="18" charset="0"/>
              </a:rPr>
              <a:t>K</a:t>
            </a:r>
            <a:r>
              <a:rPr lang="en-US" altLang="zh-CN" sz="2000" i="1" baseline="-30000" dirty="0">
                <a:solidFill>
                  <a:srgbClr val="000000"/>
                </a:solidFill>
                <a:latin typeface="+mn-ea"/>
                <a:cs typeface="Times New Roman" panose="02020603050405020304" pitchFamily="18" charset="0"/>
              </a:rPr>
              <a:t>PRI-A</a:t>
            </a:r>
            <a:r>
              <a:rPr lang="en-US" altLang="zh-CN" sz="2000" dirty="0">
                <a:solidFill>
                  <a:srgbClr val="000000"/>
                </a:solidFill>
                <a:latin typeface="+mn-ea"/>
                <a:cs typeface="Times New Roman" panose="02020603050405020304" pitchFamily="18" charset="0"/>
              </a:rPr>
              <a:t>	……⑵</a:t>
            </a:r>
          </a:p>
          <a:p>
            <a:pPr marL="0" indent="0" algn="just" defTabSz="914400">
              <a:lnSpc>
                <a:spcPct val="200000"/>
              </a:lnSpc>
              <a:buClr>
                <a:srgbClr val="FFFFFF"/>
              </a:buClr>
              <a:buNone/>
            </a:pPr>
            <a:r>
              <a:rPr lang="en-US" altLang="zh-CN" sz="2000" dirty="0">
                <a:solidFill>
                  <a:srgbClr val="000000"/>
                </a:solidFill>
                <a:latin typeface="+mn-ea"/>
                <a:cs typeface="Times New Roman" panose="02020603050405020304" pitchFamily="18" charset="0"/>
              </a:rPr>
              <a:t>③ </a:t>
            </a:r>
            <a:r>
              <a:rPr lang="en-US" altLang="zh-CN" sz="2000" i="1"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把结果⑵传送给</a:t>
            </a:r>
            <a:r>
              <a:rPr lang="en-US" altLang="zh-CN" sz="2000" i="1" dirty="0">
                <a:solidFill>
                  <a:srgbClr val="000000"/>
                </a:solidFill>
                <a:latin typeface="+mn-ea"/>
                <a:cs typeface="Times New Roman" panose="02020603050405020304" pitchFamily="18" charset="0"/>
              </a:rPr>
              <a:t>Bob</a:t>
            </a:r>
            <a:r>
              <a:rPr lang="zh-CN" altLang="en-US" sz="2000" dirty="0">
                <a:solidFill>
                  <a:srgbClr val="000000"/>
                </a:solidFill>
                <a:latin typeface="+mn-ea"/>
                <a:cs typeface="Times New Roman" panose="02020603050405020304" pitchFamily="18" charset="0"/>
              </a:rPr>
              <a:t>。</a:t>
            </a:r>
          </a:p>
          <a:p>
            <a:pPr marL="0" indent="0" algn="just" defTabSz="914400">
              <a:lnSpc>
                <a:spcPct val="200000"/>
              </a:lnSpc>
              <a:buClr>
                <a:srgbClr val="FFFFFF"/>
              </a:buClr>
              <a:buNone/>
            </a:pPr>
            <a:r>
              <a:rPr lang="zh-CN" altLang="en-US" sz="2000" dirty="0">
                <a:solidFill>
                  <a:srgbClr val="000000"/>
                </a:solidFill>
                <a:latin typeface="+mn-ea"/>
                <a:cs typeface="Times New Roman" panose="02020603050405020304" pitchFamily="18" charset="0"/>
              </a:rPr>
              <a:t>④ </a:t>
            </a:r>
            <a:r>
              <a:rPr lang="en-US" altLang="zh-CN" sz="2000" i="1" dirty="0">
                <a:solidFill>
                  <a:srgbClr val="000000"/>
                </a:solidFill>
                <a:latin typeface="+mn-ea"/>
                <a:cs typeface="Times New Roman" panose="02020603050405020304" pitchFamily="18" charset="0"/>
              </a:rPr>
              <a:t>Bob</a:t>
            </a:r>
            <a:r>
              <a:rPr lang="zh-CN" altLang="en-US" sz="2000" dirty="0">
                <a:solidFill>
                  <a:srgbClr val="000000"/>
                </a:solidFill>
                <a:latin typeface="+mn-ea"/>
                <a:cs typeface="Times New Roman" panose="02020603050405020304" pitchFamily="18" charset="0"/>
              </a:rPr>
              <a:t>用</a:t>
            </a:r>
            <a:r>
              <a:rPr lang="en-US" altLang="zh-CN" sz="2000" i="1"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的公钥</a:t>
            </a:r>
            <a:r>
              <a:rPr lang="en-US" altLang="zh-CN" sz="2000" i="1" dirty="0">
                <a:solidFill>
                  <a:srgbClr val="000000"/>
                </a:solidFill>
                <a:latin typeface="+mn-ea"/>
                <a:cs typeface="Times New Roman" panose="02020603050405020304" pitchFamily="18" charset="0"/>
              </a:rPr>
              <a:t>K</a:t>
            </a:r>
            <a:r>
              <a:rPr lang="en-US" altLang="zh-CN" sz="2000" i="1" baseline="-30000" dirty="0">
                <a:solidFill>
                  <a:srgbClr val="000000"/>
                </a:solidFill>
                <a:latin typeface="+mn-ea"/>
                <a:cs typeface="Times New Roman" panose="02020603050405020304" pitchFamily="18" charset="0"/>
              </a:rPr>
              <a:t>PUB-A</a:t>
            </a:r>
            <a:r>
              <a:rPr lang="zh-CN" altLang="en-US" sz="2000" dirty="0">
                <a:solidFill>
                  <a:srgbClr val="000000"/>
                </a:solidFill>
                <a:latin typeface="+mn-ea"/>
                <a:cs typeface="Times New Roman" panose="02020603050405020304" pitchFamily="18" charset="0"/>
              </a:rPr>
              <a:t>解开结果⑵，得到结果⑴，证明结果⑵是由</a:t>
            </a:r>
            <a:r>
              <a:rPr lang="en-US" altLang="zh-CN" sz="2000" i="1"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发送的，由此确认</a:t>
            </a:r>
            <a:r>
              <a:rPr lang="en-US" altLang="zh-CN" sz="2000" i="1"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的身份。</a:t>
            </a:r>
            <a:r>
              <a:rPr lang="en-US" altLang="zh-CN" sz="2000" i="1" dirty="0">
                <a:solidFill>
                  <a:srgbClr val="000000"/>
                </a:solidFill>
                <a:latin typeface="+mn-ea"/>
                <a:cs typeface="Times New Roman" panose="02020603050405020304" pitchFamily="18" charset="0"/>
              </a:rPr>
              <a:t>Bob</a:t>
            </a:r>
            <a:r>
              <a:rPr lang="zh-CN" altLang="en-US" sz="2000" dirty="0">
                <a:solidFill>
                  <a:srgbClr val="000000"/>
                </a:solidFill>
                <a:latin typeface="+mn-ea"/>
                <a:cs typeface="Times New Roman" panose="02020603050405020304" pitchFamily="18" charset="0"/>
              </a:rPr>
              <a:t>用自己的私钥</a:t>
            </a:r>
            <a:r>
              <a:rPr lang="en-US" altLang="zh-CN" sz="2000" i="1" dirty="0">
                <a:solidFill>
                  <a:srgbClr val="000000"/>
                </a:solidFill>
                <a:latin typeface="+mn-ea"/>
                <a:cs typeface="Times New Roman" panose="02020603050405020304" pitchFamily="18" charset="0"/>
              </a:rPr>
              <a:t>K</a:t>
            </a:r>
            <a:r>
              <a:rPr lang="en-US" altLang="zh-CN" sz="2000" i="1" baseline="-30000" dirty="0">
                <a:solidFill>
                  <a:srgbClr val="000000"/>
                </a:solidFill>
                <a:latin typeface="+mn-ea"/>
                <a:cs typeface="Times New Roman" panose="02020603050405020304" pitchFamily="18" charset="0"/>
              </a:rPr>
              <a:t>PRI-B</a:t>
            </a:r>
            <a:r>
              <a:rPr lang="zh-CN" altLang="en-US" sz="2000" dirty="0">
                <a:solidFill>
                  <a:srgbClr val="000000"/>
                </a:solidFill>
                <a:latin typeface="+mn-ea"/>
                <a:cs typeface="Times New Roman" panose="02020603050405020304" pitchFamily="18" charset="0"/>
              </a:rPr>
              <a:t>对结果⑴解密，便得到</a:t>
            </a:r>
            <a:r>
              <a:rPr lang="en-US" altLang="zh-CN" sz="2000" i="1" dirty="0" err="1">
                <a:solidFill>
                  <a:srgbClr val="000000"/>
                </a:solidFill>
                <a:latin typeface="+mn-ea"/>
                <a:cs typeface="Times New Roman" panose="02020603050405020304" pitchFamily="18" charset="0"/>
              </a:rPr>
              <a:t>K</a:t>
            </a:r>
            <a:r>
              <a:rPr lang="en-US" altLang="zh-CN" sz="2000" i="1" baseline="-30000" dirty="0" err="1">
                <a:solidFill>
                  <a:srgbClr val="000000"/>
                </a:solidFill>
                <a:latin typeface="+mn-ea"/>
                <a:cs typeface="Times New Roman" panose="02020603050405020304" pitchFamily="18" charset="0"/>
              </a:rPr>
              <a:t>sess</a:t>
            </a:r>
            <a:r>
              <a:rPr lang="zh-CN" altLang="en-US" sz="2000" dirty="0">
                <a:solidFill>
                  <a:srgbClr val="000000"/>
                </a:solidFill>
                <a:latin typeface="+mn-ea"/>
                <a:cs typeface="Times New Roman" panose="02020603050405020304" pitchFamily="18" charset="0"/>
              </a:rPr>
              <a:t>。</a:t>
            </a:r>
            <a:endParaRPr lang="en-US" altLang="zh-CN" sz="2000" dirty="0">
              <a:solidFill>
                <a:srgbClr val="000000"/>
              </a:solidFill>
              <a:latin typeface="+mn-ea"/>
              <a:cs typeface="Times New Roman" panose="02020603050405020304" pitchFamily="18" charset="0"/>
            </a:endParaRPr>
          </a:p>
          <a:p>
            <a:pPr marL="0" indent="0" algn="just" defTabSz="914400">
              <a:lnSpc>
                <a:spcPct val="200000"/>
              </a:lnSpc>
              <a:buClr>
                <a:srgbClr val="FFFFFF"/>
              </a:buClr>
              <a:buNone/>
            </a:pPr>
            <a:endParaRPr lang="zh-CN" altLang="en-US" sz="2000" dirty="0">
              <a:solidFill>
                <a:srgbClr val="000000"/>
              </a:solidFill>
              <a:latin typeface="+mn-ea"/>
              <a:cs typeface="Times New Roman" panose="02020603050405020304" pitchFamily="18" charset="0"/>
            </a:endParaRPr>
          </a:p>
        </p:txBody>
      </p:sp>
      <p:sp>
        <p:nvSpPr>
          <p:cNvPr id="5" name="文本框 4">
            <a:extLst>
              <a:ext uri="{FF2B5EF4-FFF2-40B4-BE49-F238E27FC236}">
                <a16:creationId xmlns:a16="http://schemas.microsoft.com/office/drawing/2014/main" id="{10C52F48-A49B-4715-9158-F385FFD21909}"/>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6603513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1F118460-B04B-45E8-9E93-65C6EA9130F6}"/>
              </a:ext>
            </a:extLst>
          </p:cNvPr>
          <p:cNvSpPr/>
          <p:nvPr/>
        </p:nvSpPr>
        <p:spPr>
          <a:xfrm>
            <a:off x="697042" y="1266560"/>
            <a:ext cx="8386997" cy="5456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algn="just" defTabSz="914400" fontAlgn="base">
              <a:lnSpc>
                <a:spcPct val="150000"/>
              </a:lnSpc>
              <a:spcBef>
                <a:spcPct val="20000"/>
              </a:spcBef>
              <a:spcAft>
                <a:spcPct val="0"/>
              </a:spcAft>
              <a:buClr>
                <a:srgbClr val="FFFFFF"/>
              </a:buClr>
            </a:pPr>
            <a:r>
              <a:rPr lang="zh-CN" altLang="en-US" sz="2000" dirty="0">
                <a:solidFill>
                  <a:srgbClr val="000000"/>
                </a:solidFill>
                <a:latin typeface="+mn-ea"/>
                <a:cs typeface="Times New Roman" panose="02020603050405020304" pitchFamily="18" charset="0"/>
              </a:rPr>
              <a:t>⑤ </a:t>
            </a:r>
            <a:r>
              <a:rPr lang="en-US" altLang="zh-CN" sz="2000" dirty="0">
                <a:solidFill>
                  <a:srgbClr val="000000"/>
                </a:solidFill>
                <a:latin typeface="+mn-ea"/>
                <a:cs typeface="Times New Roman" panose="02020603050405020304" pitchFamily="18" charset="0"/>
              </a:rPr>
              <a:t>Bob</a:t>
            </a:r>
            <a:r>
              <a:rPr lang="zh-CN" altLang="en-US" sz="2000" dirty="0">
                <a:solidFill>
                  <a:srgbClr val="000000"/>
                </a:solidFill>
                <a:latin typeface="+mn-ea"/>
                <a:cs typeface="Times New Roman" panose="02020603050405020304" pitchFamily="18" charset="0"/>
              </a:rPr>
              <a:t>用</a:t>
            </a:r>
            <a:r>
              <a:rPr lang="en-US" altLang="zh-CN" sz="2000"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的公钥</a:t>
            </a:r>
            <a:r>
              <a:rPr lang="en-US" altLang="zh-CN" sz="2000" dirty="0">
                <a:solidFill>
                  <a:srgbClr val="000000"/>
                </a:solidFill>
                <a:latin typeface="+mn-ea"/>
                <a:cs typeface="Times New Roman" panose="02020603050405020304" pitchFamily="18" charset="0"/>
              </a:rPr>
              <a:t>KPUB-A</a:t>
            </a:r>
            <a:r>
              <a:rPr lang="zh-CN" altLang="en-US" sz="2000" dirty="0">
                <a:solidFill>
                  <a:srgbClr val="000000"/>
                </a:solidFill>
                <a:latin typeface="+mn-ea"/>
                <a:cs typeface="Times New Roman" panose="02020603050405020304" pitchFamily="18" charset="0"/>
              </a:rPr>
              <a:t>对</a:t>
            </a:r>
            <a:r>
              <a:rPr lang="en-US" altLang="zh-CN" sz="2000" dirty="0" err="1">
                <a:solidFill>
                  <a:srgbClr val="000000"/>
                </a:solidFill>
                <a:latin typeface="+mn-ea"/>
                <a:cs typeface="Times New Roman" panose="02020603050405020304" pitchFamily="18" charset="0"/>
              </a:rPr>
              <a:t>Ksess</a:t>
            </a:r>
            <a:r>
              <a:rPr lang="zh-CN" altLang="en-US" sz="2000" dirty="0">
                <a:solidFill>
                  <a:srgbClr val="000000"/>
                </a:solidFill>
                <a:latin typeface="+mn-ea"/>
                <a:cs typeface="Times New Roman" panose="02020603050405020304" pitchFamily="18" charset="0"/>
              </a:rPr>
              <a:t>加密，结果为：</a:t>
            </a:r>
          </a:p>
          <a:p>
            <a:pPr algn="just" defTabSz="914400" fontAlgn="base">
              <a:lnSpc>
                <a:spcPct val="150000"/>
              </a:lnSpc>
              <a:spcBef>
                <a:spcPct val="20000"/>
              </a:spcBef>
              <a:spcAft>
                <a:spcPct val="0"/>
              </a:spcAft>
              <a:buClr>
                <a:srgbClr val="FFFFFF"/>
              </a:buClr>
            </a:pPr>
            <a:r>
              <a:rPr lang="en-US" altLang="zh-CN" sz="2000" dirty="0">
                <a:solidFill>
                  <a:srgbClr val="000000"/>
                </a:solidFill>
                <a:latin typeface="+mn-ea"/>
                <a:cs typeface="Times New Roman" panose="02020603050405020304" pitchFamily="18" charset="0"/>
              </a:rPr>
              <a:t>                   [</a:t>
            </a:r>
            <a:r>
              <a:rPr lang="en-US" altLang="zh-CN" sz="2000" dirty="0" err="1">
                <a:solidFill>
                  <a:srgbClr val="000000"/>
                </a:solidFill>
                <a:latin typeface="+mn-ea"/>
                <a:cs typeface="Times New Roman" panose="02020603050405020304" pitchFamily="18" charset="0"/>
              </a:rPr>
              <a:t>Ksess</a:t>
            </a:r>
            <a:r>
              <a:rPr lang="en-US" altLang="zh-CN" sz="2000" dirty="0">
                <a:solidFill>
                  <a:srgbClr val="000000"/>
                </a:solidFill>
                <a:latin typeface="+mn-ea"/>
                <a:cs typeface="Times New Roman" panose="02020603050405020304" pitchFamily="18" charset="0"/>
              </a:rPr>
              <a:t>]KPUB-A		……⑶</a:t>
            </a:r>
          </a:p>
          <a:p>
            <a:pPr algn="just" defTabSz="914400" fontAlgn="base">
              <a:lnSpc>
                <a:spcPct val="150000"/>
              </a:lnSpc>
              <a:spcBef>
                <a:spcPct val="20000"/>
              </a:spcBef>
              <a:spcAft>
                <a:spcPct val="0"/>
              </a:spcAft>
              <a:buClr>
                <a:srgbClr val="FFFFFF"/>
              </a:buClr>
            </a:pPr>
            <a:r>
              <a:rPr lang="en-US" altLang="zh-CN" sz="2000" dirty="0">
                <a:solidFill>
                  <a:srgbClr val="000000"/>
                </a:solidFill>
                <a:latin typeface="+mn-ea"/>
                <a:cs typeface="Times New Roman" panose="02020603050405020304" pitchFamily="18" charset="0"/>
              </a:rPr>
              <a:t>⑥ Bob</a:t>
            </a:r>
            <a:r>
              <a:rPr lang="zh-CN" altLang="en-US" sz="2000" dirty="0">
                <a:solidFill>
                  <a:srgbClr val="000000"/>
                </a:solidFill>
                <a:latin typeface="+mn-ea"/>
                <a:cs typeface="Times New Roman" panose="02020603050405020304" pitchFamily="18" charset="0"/>
              </a:rPr>
              <a:t>用自己的私钥</a:t>
            </a:r>
            <a:r>
              <a:rPr lang="en-US" altLang="zh-CN" sz="2000" dirty="0">
                <a:solidFill>
                  <a:srgbClr val="000000"/>
                </a:solidFill>
                <a:latin typeface="+mn-ea"/>
                <a:cs typeface="Times New Roman" panose="02020603050405020304" pitchFamily="18" charset="0"/>
              </a:rPr>
              <a:t>KPRI-B</a:t>
            </a:r>
            <a:r>
              <a:rPr lang="zh-CN" altLang="en-US" sz="2000" dirty="0">
                <a:solidFill>
                  <a:srgbClr val="000000"/>
                </a:solidFill>
                <a:latin typeface="+mn-ea"/>
                <a:cs typeface="Times New Roman" panose="02020603050405020304" pitchFamily="18" charset="0"/>
              </a:rPr>
              <a:t>对结果⑶签名，结果为：</a:t>
            </a:r>
          </a:p>
          <a:p>
            <a:pPr algn="just" defTabSz="914400" fontAlgn="base">
              <a:lnSpc>
                <a:spcPct val="150000"/>
              </a:lnSpc>
              <a:spcBef>
                <a:spcPct val="20000"/>
              </a:spcBef>
              <a:spcAft>
                <a:spcPct val="0"/>
              </a:spcAft>
              <a:buClr>
                <a:srgbClr val="FFFFFF"/>
              </a:buClr>
            </a:pPr>
            <a:r>
              <a:rPr lang="en-US" altLang="zh-CN" sz="2000" dirty="0">
                <a:solidFill>
                  <a:srgbClr val="000000"/>
                </a:solidFill>
                <a:latin typeface="+mn-ea"/>
                <a:cs typeface="Times New Roman" panose="02020603050405020304" pitchFamily="18" charset="0"/>
              </a:rPr>
              <a:t>                  {[</a:t>
            </a:r>
            <a:r>
              <a:rPr lang="en-US" altLang="zh-CN" sz="2000" dirty="0" err="1">
                <a:solidFill>
                  <a:srgbClr val="000000"/>
                </a:solidFill>
                <a:latin typeface="+mn-ea"/>
                <a:cs typeface="Times New Roman" panose="02020603050405020304" pitchFamily="18" charset="0"/>
              </a:rPr>
              <a:t>Ksess</a:t>
            </a:r>
            <a:r>
              <a:rPr lang="en-US" altLang="zh-CN" sz="2000" dirty="0">
                <a:solidFill>
                  <a:srgbClr val="000000"/>
                </a:solidFill>
                <a:latin typeface="+mn-ea"/>
                <a:cs typeface="Times New Roman" panose="02020603050405020304" pitchFamily="18" charset="0"/>
              </a:rPr>
              <a:t>]KPUB-A}KPRI-B	……⑷</a:t>
            </a:r>
          </a:p>
          <a:p>
            <a:pPr algn="just" defTabSz="914400" fontAlgn="base">
              <a:lnSpc>
                <a:spcPct val="150000"/>
              </a:lnSpc>
              <a:spcBef>
                <a:spcPct val="20000"/>
              </a:spcBef>
              <a:spcAft>
                <a:spcPct val="0"/>
              </a:spcAft>
              <a:buClr>
                <a:srgbClr val="FFFFFF"/>
              </a:buClr>
            </a:pPr>
            <a:r>
              <a:rPr lang="en-US" altLang="zh-CN" sz="2000" dirty="0">
                <a:solidFill>
                  <a:srgbClr val="000000"/>
                </a:solidFill>
                <a:latin typeface="+mn-ea"/>
                <a:cs typeface="Times New Roman" panose="02020603050405020304" pitchFamily="18" charset="0"/>
              </a:rPr>
              <a:t>⑦ Bob</a:t>
            </a:r>
            <a:r>
              <a:rPr lang="zh-CN" altLang="en-US" sz="2000" dirty="0">
                <a:solidFill>
                  <a:srgbClr val="000000"/>
                </a:solidFill>
                <a:latin typeface="+mn-ea"/>
                <a:cs typeface="Times New Roman" panose="02020603050405020304" pitchFamily="18" charset="0"/>
              </a:rPr>
              <a:t>把结果⑷传送给</a:t>
            </a:r>
            <a:r>
              <a:rPr lang="en-US" altLang="zh-CN" sz="2000"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a:t>
            </a:r>
          </a:p>
          <a:p>
            <a:pPr algn="just" defTabSz="914400" fontAlgn="base">
              <a:lnSpc>
                <a:spcPct val="150000"/>
              </a:lnSpc>
              <a:spcBef>
                <a:spcPct val="20000"/>
              </a:spcBef>
              <a:spcAft>
                <a:spcPct val="0"/>
              </a:spcAft>
              <a:buClr>
                <a:srgbClr val="FFFFFF"/>
              </a:buClr>
            </a:pPr>
            <a:r>
              <a:rPr lang="zh-CN" altLang="en-US" sz="2000" dirty="0">
                <a:solidFill>
                  <a:srgbClr val="000000"/>
                </a:solidFill>
                <a:latin typeface="+mn-ea"/>
                <a:cs typeface="Times New Roman" panose="02020603050405020304" pitchFamily="18" charset="0"/>
              </a:rPr>
              <a:t>⑧ </a:t>
            </a:r>
            <a:r>
              <a:rPr lang="en-US" altLang="zh-CN" sz="2000"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用</a:t>
            </a:r>
            <a:r>
              <a:rPr lang="en-US" altLang="zh-CN" sz="2000" dirty="0">
                <a:solidFill>
                  <a:srgbClr val="000000"/>
                </a:solidFill>
                <a:latin typeface="+mn-ea"/>
                <a:cs typeface="Times New Roman" panose="02020603050405020304" pitchFamily="18" charset="0"/>
              </a:rPr>
              <a:t>Bob</a:t>
            </a:r>
            <a:r>
              <a:rPr lang="zh-CN" altLang="en-US" sz="2000" dirty="0">
                <a:solidFill>
                  <a:srgbClr val="000000"/>
                </a:solidFill>
                <a:latin typeface="+mn-ea"/>
                <a:cs typeface="Times New Roman" panose="02020603050405020304" pitchFamily="18" charset="0"/>
              </a:rPr>
              <a:t>的公钥</a:t>
            </a:r>
            <a:r>
              <a:rPr lang="en-US" altLang="zh-CN" sz="2000" dirty="0">
                <a:solidFill>
                  <a:srgbClr val="000000"/>
                </a:solidFill>
                <a:latin typeface="+mn-ea"/>
                <a:cs typeface="Times New Roman" panose="02020603050405020304" pitchFamily="18" charset="0"/>
              </a:rPr>
              <a:t>KPUB-B</a:t>
            </a:r>
            <a:r>
              <a:rPr lang="zh-CN" altLang="en-US" sz="2000" dirty="0">
                <a:solidFill>
                  <a:srgbClr val="000000"/>
                </a:solidFill>
                <a:latin typeface="+mn-ea"/>
                <a:cs typeface="Times New Roman" panose="02020603050405020304" pitchFamily="18" charset="0"/>
              </a:rPr>
              <a:t>解开结果⑷，得到结果⑶，证明结果⑷是由</a:t>
            </a:r>
            <a:r>
              <a:rPr lang="en-US" altLang="zh-CN" sz="2000" dirty="0">
                <a:solidFill>
                  <a:srgbClr val="000000"/>
                </a:solidFill>
                <a:latin typeface="+mn-ea"/>
                <a:cs typeface="Times New Roman" panose="02020603050405020304" pitchFamily="18" charset="0"/>
              </a:rPr>
              <a:t>Bob</a:t>
            </a:r>
            <a:r>
              <a:rPr lang="zh-CN" altLang="en-US" sz="2000" dirty="0">
                <a:solidFill>
                  <a:srgbClr val="000000"/>
                </a:solidFill>
                <a:latin typeface="+mn-ea"/>
                <a:cs typeface="Times New Roman" panose="02020603050405020304" pitchFamily="18" charset="0"/>
              </a:rPr>
              <a:t>发送的，由此确认</a:t>
            </a:r>
            <a:r>
              <a:rPr lang="en-US" altLang="zh-CN" sz="2000" dirty="0">
                <a:solidFill>
                  <a:srgbClr val="000000"/>
                </a:solidFill>
                <a:latin typeface="+mn-ea"/>
                <a:cs typeface="Times New Roman" panose="02020603050405020304" pitchFamily="18" charset="0"/>
              </a:rPr>
              <a:t>Bob</a:t>
            </a:r>
            <a:r>
              <a:rPr lang="zh-CN" altLang="en-US" sz="2000" dirty="0">
                <a:solidFill>
                  <a:srgbClr val="000000"/>
                </a:solidFill>
                <a:latin typeface="+mn-ea"/>
                <a:cs typeface="Times New Roman" panose="02020603050405020304" pitchFamily="18" charset="0"/>
              </a:rPr>
              <a:t>的身份。</a:t>
            </a:r>
            <a:r>
              <a:rPr lang="en-US" altLang="zh-CN" sz="2000"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用自己的私钥</a:t>
            </a:r>
            <a:r>
              <a:rPr lang="en-US" altLang="zh-CN" sz="2000" dirty="0">
                <a:solidFill>
                  <a:srgbClr val="000000"/>
                </a:solidFill>
                <a:latin typeface="+mn-ea"/>
                <a:cs typeface="Times New Roman" panose="02020603050405020304" pitchFamily="18" charset="0"/>
              </a:rPr>
              <a:t>KPRI-A</a:t>
            </a:r>
            <a:r>
              <a:rPr lang="zh-CN" altLang="en-US" sz="2000" dirty="0">
                <a:solidFill>
                  <a:srgbClr val="000000"/>
                </a:solidFill>
                <a:latin typeface="+mn-ea"/>
                <a:cs typeface="Times New Roman" panose="02020603050405020304" pitchFamily="18" charset="0"/>
              </a:rPr>
              <a:t>对结果⑶解密，便得到</a:t>
            </a:r>
            <a:r>
              <a:rPr lang="en-US" altLang="zh-CN" sz="2000" dirty="0" err="1">
                <a:solidFill>
                  <a:srgbClr val="000000"/>
                </a:solidFill>
                <a:latin typeface="+mn-ea"/>
                <a:cs typeface="Times New Roman" panose="02020603050405020304" pitchFamily="18" charset="0"/>
              </a:rPr>
              <a:t>Ksess</a:t>
            </a:r>
            <a:r>
              <a:rPr lang="zh-CN" altLang="en-US" sz="2000" dirty="0">
                <a:solidFill>
                  <a:srgbClr val="000000"/>
                </a:solidFill>
                <a:latin typeface="+mn-ea"/>
                <a:cs typeface="Times New Roman" panose="02020603050405020304" pitchFamily="18" charset="0"/>
              </a:rPr>
              <a:t>。如果这个</a:t>
            </a:r>
            <a:r>
              <a:rPr lang="en-US" altLang="zh-CN" sz="2000" dirty="0" err="1">
                <a:solidFill>
                  <a:srgbClr val="000000"/>
                </a:solidFill>
                <a:latin typeface="+mn-ea"/>
                <a:cs typeface="Times New Roman" panose="02020603050405020304" pitchFamily="18" charset="0"/>
              </a:rPr>
              <a:t>Ksess</a:t>
            </a:r>
            <a:r>
              <a:rPr lang="zh-CN" altLang="en-US" sz="2000" dirty="0">
                <a:solidFill>
                  <a:srgbClr val="000000"/>
                </a:solidFill>
                <a:latin typeface="+mn-ea"/>
                <a:cs typeface="Times New Roman" panose="02020603050405020304" pitchFamily="18" charset="0"/>
              </a:rPr>
              <a:t>就是</a:t>
            </a:r>
            <a:r>
              <a:rPr lang="en-US" altLang="zh-CN" sz="2000"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原来生成的那个</a:t>
            </a:r>
            <a:r>
              <a:rPr lang="en-US" altLang="zh-CN" sz="2000" dirty="0" err="1">
                <a:solidFill>
                  <a:srgbClr val="000000"/>
                </a:solidFill>
                <a:latin typeface="+mn-ea"/>
                <a:cs typeface="Times New Roman" panose="02020603050405020304" pitchFamily="18" charset="0"/>
              </a:rPr>
              <a:t>Ksess</a:t>
            </a:r>
            <a:r>
              <a:rPr lang="zh-CN" altLang="en-US" sz="2000" dirty="0">
                <a:solidFill>
                  <a:srgbClr val="000000"/>
                </a:solidFill>
                <a:latin typeface="+mn-ea"/>
                <a:cs typeface="Times New Roman" panose="02020603050405020304" pitchFamily="18" charset="0"/>
              </a:rPr>
              <a:t>，则表示，经过协商，</a:t>
            </a:r>
            <a:r>
              <a:rPr lang="en-US" altLang="zh-CN" sz="2000"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和</a:t>
            </a:r>
            <a:r>
              <a:rPr lang="en-US" altLang="zh-CN" sz="2000" dirty="0">
                <a:solidFill>
                  <a:srgbClr val="000000"/>
                </a:solidFill>
                <a:latin typeface="+mn-ea"/>
                <a:cs typeface="Times New Roman" panose="02020603050405020304" pitchFamily="18" charset="0"/>
              </a:rPr>
              <a:t>Bob</a:t>
            </a:r>
            <a:r>
              <a:rPr lang="zh-CN" altLang="en-US" sz="2000" dirty="0">
                <a:solidFill>
                  <a:srgbClr val="000000"/>
                </a:solidFill>
                <a:latin typeface="+mn-ea"/>
                <a:cs typeface="Times New Roman" panose="02020603050405020304" pitchFamily="18" charset="0"/>
              </a:rPr>
              <a:t>决定使用会话密钥</a:t>
            </a:r>
            <a:r>
              <a:rPr lang="en-US" altLang="zh-CN" sz="2000" dirty="0" err="1">
                <a:solidFill>
                  <a:srgbClr val="000000"/>
                </a:solidFill>
                <a:latin typeface="+mn-ea"/>
                <a:cs typeface="Times New Roman" panose="02020603050405020304" pitchFamily="18" charset="0"/>
              </a:rPr>
              <a:t>Ksess</a:t>
            </a:r>
            <a:r>
              <a:rPr lang="zh-CN" altLang="en-US" sz="2000" dirty="0">
                <a:solidFill>
                  <a:srgbClr val="000000"/>
                </a:solidFill>
                <a:latin typeface="+mn-ea"/>
                <a:cs typeface="Times New Roman" panose="02020603050405020304" pitchFamily="18" charset="0"/>
              </a:rPr>
              <a:t>。</a:t>
            </a:r>
          </a:p>
          <a:p>
            <a:pPr algn="just" defTabSz="914400" fontAlgn="base">
              <a:lnSpc>
                <a:spcPct val="150000"/>
              </a:lnSpc>
              <a:spcBef>
                <a:spcPct val="20000"/>
              </a:spcBef>
              <a:spcAft>
                <a:spcPct val="0"/>
              </a:spcAft>
              <a:buClr>
                <a:srgbClr val="FFFFFF"/>
              </a:buClr>
            </a:pPr>
            <a:r>
              <a:rPr lang="zh-CN" altLang="en-US" sz="2000" dirty="0">
                <a:solidFill>
                  <a:srgbClr val="000000"/>
                </a:solidFill>
                <a:latin typeface="+mn-ea"/>
                <a:cs typeface="Times New Roman" panose="02020603050405020304" pitchFamily="18" charset="0"/>
              </a:rPr>
              <a:t>⑨ </a:t>
            </a:r>
            <a:r>
              <a:rPr lang="en-US" altLang="zh-CN" sz="2000" dirty="0">
                <a:solidFill>
                  <a:srgbClr val="000000"/>
                </a:solidFill>
                <a:latin typeface="+mn-ea"/>
                <a:cs typeface="Times New Roman" panose="02020603050405020304" pitchFamily="18" charset="0"/>
              </a:rPr>
              <a:t>Alice</a:t>
            </a:r>
            <a:r>
              <a:rPr lang="zh-CN" altLang="en-US" sz="2000" dirty="0">
                <a:solidFill>
                  <a:srgbClr val="000000"/>
                </a:solidFill>
                <a:latin typeface="+mn-ea"/>
                <a:cs typeface="Times New Roman" panose="02020603050405020304" pitchFamily="18" charset="0"/>
              </a:rPr>
              <a:t>和</a:t>
            </a:r>
            <a:r>
              <a:rPr lang="en-US" altLang="zh-CN" sz="2000" dirty="0">
                <a:solidFill>
                  <a:srgbClr val="000000"/>
                </a:solidFill>
                <a:latin typeface="+mn-ea"/>
                <a:cs typeface="Times New Roman" panose="02020603050405020304" pitchFamily="18" charset="0"/>
              </a:rPr>
              <a:t>Bob</a:t>
            </a:r>
            <a:r>
              <a:rPr lang="zh-CN" altLang="en-US" sz="2000" dirty="0">
                <a:solidFill>
                  <a:srgbClr val="000000"/>
                </a:solidFill>
                <a:latin typeface="+mn-ea"/>
                <a:cs typeface="Times New Roman" panose="02020603050405020304" pitchFamily="18" charset="0"/>
              </a:rPr>
              <a:t>开始进行信息传输，传输的信息采用</a:t>
            </a:r>
            <a:r>
              <a:rPr lang="en-US" altLang="zh-CN" sz="2000" dirty="0" err="1">
                <a:solidFill>
                  <a:srgbClr val="000000"/>
                </a:solidFill>
                <a:latin typeface="+mn-ea"/>
                <a:cs typeface="Times New Roman" panose="02020603050405020304" pitchFamily="18" charset="0"/>
              </a:rPr>
              <a:t>Ksess</a:t>
            </a:r>
            <a:r>
              <a:rPr lang="zh-CN" altLang="en-US" sz="2000" dirty="0">
                <a:solidFill>
                  <a:srgbClr val="000000"/>
                </a:solidFill>
                <a:latin typeface="+mn-ea"/>
                <a:cs typeface="Times New Roman" panose="02020603050405020304" pitchFamily="18" charset="0"/>
              </a:rPr>
              <a:t>进行加密和解密。</a:t>
            </a:r>
          </a:p>
        </p:txBody>
      </p:sp>
      <p:sp>
        <p:nvSpPr>
          <p:cNvPr id="5" name="文本框 4">
            <a:extLst>
              <a:ext uri="{FF2B5EF4-FFF2-40B4-BE49-F238E27FC236}">
                <a16:creationId xmlns:a16="http://schemas.microsoft.com/office/drawing/2014/main" id="{101BFC32-71A3-46EB-A084-4BAAF8A0A1D0}"/>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213565936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7932D215-4381-4092-9E85-227CB0E72E4C}"/>
              </a:ext>
            </a:extLst>
          </p:cNvPr>
          <p:cNvSpPr/>
          <p:nvPr/>
        </p:nvSpPr>
        <p:spPr>
          <a:xfrm>
            <a:off x="1027322" y="2008858"/>
            <a:ext cx="4187616" cy="2031325"/>
          </a:xfrm>
          <a:prstGeom prst="rect">
            <a:avLst/>
          </a:prstGeom>
        </p:spPr>
        <p:txBody>
          <a:bodyPr wrap="square">
            <a:spAutoFit/>
          </a:bodyPr>
          <a:lstStyle/>
          <a:p>
            <a:r>
              <a:rPr lang="en-US" altLang="zh-CN" dirty="0"/>
              <a:t>Kerberos</a:t>
            </a:r>
            <a:r>
              <a:rPr lang="zh-CN" altLang="en-US" dirty="0"/>
              <a:t>认证系统是由美国麻省理工学院（</a:t>
            </a:r>
            <a:r>
              <a:rPr lang="en-US" altLang="zh-CN" dirty="0"/>
              <a:t>MIT</a:t>
            </a:r>
            <a:r>
              <a:rPr lang="zh-CN" altLang="en-US" dirty="0"/>
              <a:t>）为雅典娜工程（</a:t>
            </a:r>
            <a:r>
              <a:rPr lang="en-US" altLang="zh-CN" dirty="0"/>
              <a:t>Project Athena</a:t>
            </a:r>
            <a:r>
              <a:rPr lang="zh-CN" altLang="en-US" dirty="0"/>
              <a:t>）开发的身份认证系统，于</a:t>
            </a:r>
            <a:r>
              <a:rPr lang="en-US" altLang="zh-CN" dirty="0"/>
              <a:t>1980</a:t>
            </a:r>
            <a:r>
              <a:rPr lang="zh-CN" altLang="en-US" dirty="0"/>
              <a:t>年代后期推出，并于</a:t>
            </a:r>
            <a:r>
              <a:rPr lang="en-US" altLang="zh-CN" dirty="0"/>
              <a:t>2005</a:t>
            </a:r>
            <a:r>
              <a:rPr lang="zh-CN" altLang="en-US" dirty="0"/>
              <a:t>由</a:t>
            </a:r>
            <a:r>
              <a:rPr lang="en-US" altLang="zh-CN" dirty="0"/>
              <a:t>IETF</a:t>
            </a:r>
            <a:r>
              <a:rPr lang="zh-CN" altLang="en-US" dirty="0"/>
              <a:t>转为</a:t>
            </a:r>
            <a:r>
              <a:rPr lang="en-US" altLang="zh-CN" dirty="0"/>
              <a:t>RFC 4120</a:t>
            </a:r>
            <a:r>
              <a:rPr lang="zh-CN" altLang="en-US" dirty="0"/>
              <a:t>。</a:t>
            </a:r>
            <a:endParaRPr lang="en-US" altLang="zh-CN" dirty="0"/>
          </a:p>
          <a:p>
            <a:r>
              <a:rPr kumimoji="1" lang="zh-CN" altLang="en-US" dirty="0">
                <a:solidFill>
                  <a:srgbClr val="000000"/>
                </a:solidFill>
                <a:latin typeface="+mn-ea"/>
              </a:rPr>
              <a:t>“</a:t>
            </a:r>
            <a:r>
              <a:rPr kumimoji="1" lang="en-US" altLang="zh-CN" dirty="0">
                <a:solidFill>
                  <a:srgbClr val="000000"/>
                </a:solidFill>
                <a:latin typeface="+mn-ea"/>
              </a:rPr>
              <a:t>Kerberos”</a:t>
            </a:r>
            <a:r>
              <a:rPr kumimoji="1" lang="zh-CN" altLang="en-US" dirty="0">
                <a:solidFill>
                  <a:srgbClr val="000000"/>
                </a:solidFill>
                <a:latin typeface="+mn-ea"/>
              </a:rPr>
              <a:t>的本意是希腊神话中守护地狱之门的守护者。 </a:t>
            </a:r>
          </a:p>
        </p:txBody>
      </p:sp>
      <p:sp>
        <p:nvSpPr>
          <p:cNvPr id="5" name="矩形 4">
            <a:extLst>
              <a:ext uri="{FF2B5EF4-FFF2-40B4-BE49-F238E27FC236}">
                <a16:creationId xmlns:a16="http://schemas.microsoft.com/office/drawing/2014/main" id="{57E8B42D-223E-4170-96F2-25E543A5B491}"/>
              </a:ext>
            </a:extLst>
          </p:cNvPr>
          <p:cNvSpPr/>
          <p:nvPr/>
        </p:nvSpPr>
        <p:spPr>
          <a:xfrm>
            <a:off x="1027322" y="1359299"/>
            <a:ext cx="2542684" cy="369332"/>
          </a:xfrm>
          <a:prstGeom prst="rect">
            <a:avLst/>
          </a:prstGeom>
        </p:spPr>
        <p:txBody>
          <a:bodyPr wrap="none">
            <a:spAutoFit/>
          </a:bodyPr>
          <a:lstStyle/>
          <a:p>
            <a:r>
              <a:rPr lang="zh-CN" altLang="en-US" dirty="0"/>
              <a:t>四、</a:t>
            </a:r>
            <a:r>
              <a:rPr lang="en-US" altLang="zh-CN" dirty="0"/>
              <a:t>Kerberos</a:t>
            </a:r>
            <a:r>
              <a:rPr lang="zh-CN" altLang="en-US" dirty="0"/>
              <a:t>认证系统</a:t>
            </a:r>
          </a:p>
        </p:txBody>
      </p:sp>
      <p:sp>
        <p:nvSpPr>
          <p:cNvPr id="7" name="Rectangle 3">
            <a:extLst>
              <a:ext uri="{FF2B5EF4-FFF2-40B4-BE49-F238E27FC236}">
                <a16:creationId xmlns:a16="http://schemas.microsoft.com/office/drawing/2014/main" id="{5E7B9E82-E7E3-4CA5-B615-8B7F0B1707E0}"/>
              </a:ext>
            </a:extLst>
          </p:cNvPr>
          <p:cNvSpPr>
            <a:spLocks noGrp="1" noChangeArrowheads="1"/>
          </p:cNvSpPr>
          <p:nvPr/>
        </p:nvSpPr>
        <p:spPr bwMode="auto">
          <a:xfrm>
            <a:off x="1027321" y="4991260"/>
            <a:ext cx="7652104" cy="12023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folHlink"/>
              </a:buClr>
              <a:buSzPct val="60000"/>
              <a:buFont typeface="Wingdings" panose="05000000000000000000" pitchFamily="2" charset="2"/>
              <a:buChar char="n"/>
              <a:defRPr kumimoji="1" sz="3200" kern="1200">
                <a:solidFill>
                  <a:schemeClr val="tx1"/>
                </a:solidFill>
                <a:latin typeface="+mn-lt"/>
                <a:ea typeface="+mn-ea"/>
                <a:cs typeface="+mn-cs"/>
              </a:defRPr>
            </a:lvl1pPr>
            <a:lvl2pPr marL="742950" indent="-285750" algn="l" rtl="0" fontAlgn="base">
              <a:spcBef>
                <a:spcPct val="20000"/>
              </a:spcBef>
              <a:spcAft>
                <a:spcPct val="0"/>
              </a:spcAft>
              <a:buClr>
                <a:schemeClr val="hlink"/>
              </a:buClr>
              <a:buSzPct val="55000"/>
              <a:buFont typeface="Wingdings" panose="05000000000000000000" pitchFamily="2" charset="2"/>
              <a:buChar char="n"/>
              <a:defRPr kumimoji="1" sz="2800" kern="1200">
                <a:solidFill>
                  <a:schemeClr val="tx1"/>
                </a:solidFill>
                <a:latin typeface="+mn-lt"/>
                <a:ea typeface="+mn-ea"/>
                <a:cs typeface="+mn-cs"/>
              </a:defRPr>
            </a:lvl2pPr>
            <a:lvl3pPr marL="1143000" indent="-228600" algn="l" rtl="0" fontAlgn="base">
              <a:spcBef>
                <a:spcPct val="20000"/>
              </a:spcBef>
              <a:spcAft>
                <a:spcPct val="0"/>
              </a:spcAft>
              <a:buClr>
                <a:schemeClr val="folHlink"/>
              </a:buClr>
              <a:buSzPct val="50000"/>
              <a:buFont typeface="Wingdings" panose="05000000000000000000" pitchFamily="2" charset="2"/>
              <a:buChar char="n"/>
              <a:defRPr kumimoji="1" sz="2400" kern="1200">
                <a:solidFill>
                  <a:schemeClr val="tx1"/>
                </a:solidFill>
                <a:latin typeface="+mn-lt"/>
                <a:ea typeface="+mn-ea"/>
                <a:cs typeface="+mn-cs"/>
              </a:defRPr>
            </a:lvl3pPr>
            <a:lvl4pPr marL="1600200" indent="-228600" algn="l" rtl="0" fontAlgn="base">
              <a:spcBef>
                <a:spcPct val="20000"/>
              </a:spcBef>
              <a:spcAft>
                <a:spcPct val="0"/>
              </a:spcAft>
              <a:buClr>
                <a:schemeClr val="accent2"/>
              </a:buClr>
              <a:buSzPct val="55000"/>
              <a:buFont typeface="Wingdings" panose="05000000000000000000" pitchFamily="2" charset="2"/>
              <a:buChar char="n"/>
              <a:defRPr kumimoji="1" sz="2000" kern="1200">
                <a:solidFill>
                  <a:schemeClr val="tx1"/>
                </a:solidFill>
                <a:latin typeface="+mn-lt"/>
                <a:ea typeface="+mn-ea"/>
                <a:cs typeface="+mn-cs"/>
              </a:defRPr>
            </a:lvl4pPr>
            <a:lvl5pPr marL="2057400" indent="-228600" algn="l" rtl="0" fontAlgn="base">
              <a:spcBef>
                <a:spcPct val="20000"/>
              </a:spcBef>
              <a:spcAft>
                <a:spcPct val="0"/>
              </a:spcAft>
              <a:buClr>
                <a:schemeClr val="accent1"/>
              </a:buClr>
              <a:buSzPct val="50000"/>
              <a:buFont typeface="Wingdings" panose="05000000000000000000" pitchFamily="2" charset="2"/>
              <a:buChar char="n"/>
              <a:defRPr kumimoji="1"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defTabSz="914400">
              <a:buClr>
                <a:schemeClr val="accent1"/>
              </a:buClr>
              <a:buSzPct val="100000"/>
              <a:buFont typeface="Wingdings" panose="05000000000000000000" pitchFamily="2" charset="2"/>
              <a:buChar char="q"/>
              <a:defRPr/>
            </a:pPr>
            <a:r>
              <a:rPr lang="zh-CN" altLang="en-US" sz="1800" dirty="0">
                <a:solidFill>
                  <a:srgbClr val="000000"/>
                </a:solidFill>
                <a:latin typeface="+mn-ea"/>
              </a:rPr>
              <a:t>认证（</a:t>
            </a:r>
            <a:r>
              <a:rPr lang="en-US" altLang="zh-CN" sz="1800" dirty="0">
                <a:solidFill>
                  <a:srgbClr val="000000"/>
                </a:solidFill>
                <a:latin typeface="+mn-ea"/>
              </a:rPr>
              <a:t>Authentication</a:t>
            </a:r>
            <a:r>
              <a:rPr lang="zh-CN" altLang="en-US" sz="1800" dirty="0">
                <a:solidFill>
                  <a:srgbClr val="000000"/>
                </a:solidFill>
                <a:latin typeface="+mn-ea"/>
              </a:rPr>
              <a:t>）</a:t>
            </a:r>
            <a:endParaRPr lang="en-US" altLang="zh-CN" sz="1800" dirty="0">
              <a:solidFill>
                <a:srgbClr val="000000"/>
              </a:solidFill>
              <a:latin typeface="+mn-ea"/>
            </a:endParaRPr>
          </a:p>
          <a:p>
            <a:pPr lvl="0" defTabSz="914400">
              <a:buClr>
                <a:schemeClr val="accent1"/>
              </a:buClr>
              <a:buSzPct val="100000"/>
              <a:buFont typeface="Wingdings" panose="05000000000000000000" pitchFamily="2" charset="2"/>
              <a:buChar char="q"/>
              <a:defRPr/>
            </a:pPr>
            <a:r>
              <a:rPr lang="zh-CN" altLang="en-US" sz="1800" dirty="0">
                <a:solidFill>
                  <a:srgbClr val="000000"/>
                </a:solidFill>
                <a:latin typeface="+mn-ea"/>
              </a:rPr>
              <a:t>计费（</a:t>
            </a:r>
            <a:r>
              <a:rPr lang="en-US" altLang="zh-CN" sz="1800" dirty="0">
                <a:solidFill>
                  <a:srgbClr val="000000"/>
                </a:solidFill>
                <a:latin typeface="+mn-ea"/>
              </a:rPr>
              <a:t>Accounting</a:t>
            </a:r>
            <a:r>
              <a:rPr lang="zh-CN" altLang="en-US" sz="1800" dirty="0">
                <a:solidFill>
                  <a:srgbClr val="000000"/>
                </a:solidFill>
                <a:latin typeface="+mn-ea"/>
              </a:rPr>
              <a:t>）</a:t>
            </a:r>
            <a:endParaRPr lang="en-US" altLang="zh-CN" sz="1800" dirty="0">
              <a:solidFill>
                <a:srgbClr val="000000"/>
              </a:solidFill>
              <a:latin typeface="+mn-ea"/>
            </a:endParaRPr>
          </a:p>
          <a:p>
            <a:pPr lvl="0" defTabSz="914400">
              <a:buClr>
                <a:schemeClr val="accent1"/>
              </a:buClr>
              <a:buSzPct val="100000"/>
              <a:buFont typeface="Wingdings" panose="05000000000000000000" pitchFamily="2" charset="2"/>
              <a:buChar char="q"/>
              <a:defRPr/>
            </a:pPr>
            <a:r>
              <a:rPr lang="zh-CN" altLang="en-US" sz="1800" dirty="0">
                <a:solidFill>
                  <a:srgbClr val="000000"/>
                </a:solidFill>
                <a:latin typeface="+mn-ea"/>
              </a:rPr>
              <a:t>审计（</a:t>
            </a:r>
            <a:r>
              <a:rPr lang="en-US" altLang="zh-CN" sz="1800" dirty="0">
                <a:solidFill>
                  <a:srgbClr val="000000"/>
                </a:solidFill>
                <a:latin typeface="+mn-ea"/>
              </a:rPr>
              <a:t>Audit</a:t>
            </a:r>
            <a:r>
              <a:rPr lang="zh-CN" altLang="en-US" sz="1800" dirty="0">
                <a:solidFill>
                  <a:srgbClr val="000000"/>
                </a:solidFill>
                <a:latin typeface="+mn-ea"/>
              </a:rPr>
              <a:t>）</a:t>
            </a:r>
            <a:endParaRPr kumimoji="1" lang="zh-CN" altLang="en-US" sz="1800" b="0" i="0" u="none" strike="noStrike" kern="1200" cap="none" spc="0" normalizeH="0" baseline="0" noProof="0" dirty="0">
              <a:ln>
                <a:noFill/>
              </a:ln>
              <a:solidFill>
                <a:srgbClr val="000000"/>
              </a:solidFill>
              <a:effectLst/>
              <a:uLnTx/>
              <a:uFillTx/>
              <a:latin typeface="+mn-ea"/>
              <a:cs typeface="+mn-cs"/>
            </a:endParaRPr>
          </a:p>
        </p:txBody>
      </p:sp>
      <p:pic>
        <p:nvPicPr>
          <p:cNvPr id="2" name="图片 1">
            <a:extLst>
              <a:ext uri="{FF2B5EF4-FFF2-40B4-BE49-F238E27FC236}">
                <a16:creationId xmlns:a16="http://schemas.microsoft.com/office/drawing/2014/main" id="{E19F9D94-A018-431D-B59D-22A42EEECAF8}"/>
              </a:ext>
            </a:extLst>
          </p:cNvPr>
          <p:cNvPicPr>
            <a:picLocks noChangeAspect="1"/>
          </p:cNvPicPr>
          <p:nvPr/>
        </p:nvPicPr>
        <p:blipFill>
          <a:blip r:embed="rId2"/>
          <a:stretch>
            <a:fillRect/>
          </a:stretch>
        </p:blipFill>
        <p:spPr>
          <a:xfrm>
            <a:off x="5214938" y="1902461"/>
            <a:ext cx="3806396" cy="2459517"/>
          </a:xfrm>
          <a:prstGeom prst="rect">
            <a:avLst/>
          </a:prstGeom>
        </p:spPr>
      </p:pic>
      <p:sp>
        <p:nvSpPr>
          <p:cNvPr id="6" name="矩形 5">
            <a:extLst>
              <a:ext uri="{FF2B5EF4-FFF2-40B4-BE49-F238E27FC236}">
                <a16:creationId xmlns:a16="http://schemas.microsoft.com/office/drawing/2014/main" id="{BD9CBB20-42BA-4EE6-AAE0-BC7017ECC5B1}"/>
              </a:ext>
            </a:extLst>
          </p:cNvPr>
          <p:cNvSpPr/>
          <p:nvPr/>
        </p:nvSpPr>
        <p:spPr>
          <a:xfrm>
            <a:off x="1027321" y="4385066"/>
            <a:ext cx="5794959" cy="369332"/>
          </a:xfrm>
          <a:prstGeom prst="rect">
            <a:avLst/>
          </a:prstGeom>
        </p:spPr>
        <p:txBody>
          <a:bodyPr wrap="square">
            <a:spAutoFit/>
          </a:bodyPr>
          <a:lstStyle/>
          <a:p>
            <a:r>
              <a:rPr lang="en-US" altLang="zh-CN" dirty="0"/>
              <a:t>Kerberos</a:t>
            </a:r>
            <a:r>
              <a:rPr lang="zh-CN" altLang="en-US" dirty="0"/>
              <a:t>系统是一个集中式的认证服务器结构，提供了：</a:t>
            </a:r>
          </a:p>
        </p:txBody>
      </p:sp>
      <p:sp>
        <p:nvSpPr>
          <p:cNvPr id="9" name="文本框 8">
            <a:extLst>
              <a:ext uri="{FF2B5EF4-FFF2-40B4-BE49-F238E27FC236}">
                <a16:creationId xmlns:a16="http://schemas.microsoft.com/office/drawing/2014/main" id="{01AC0B29-C4B5-45EA-8B98-93DC8D4A8791}"/>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234003530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69ACA11B-0230-4520-96EB-3B5AB77B31DB}"/>
              </a:ext>
            </a:extLst>
          </p:cNvPr>
          <p:cNvSpPr/>
          <p:nvPr/>
        </p:nvSpPr>
        <p:spPr>
          <a:xfrm>
            <a:off x="1064797" y="1411733"/>
            <a:ext cx="7423504" cy="369332"/>
          </a:xfrm>
          <a:prstGeom prst="rect">
            <a:avLst/>
          </a:prstGeom>
        </p:spPr>
        <p:txBody>
          <a:bodyPr wrap="square">
            <a:spAutoFit/>
          </a:bodyPr>
          <a:lstStyle/>
          <a:p>
            <a:r>
              <a:rPr lang="en-US" altLang="zh-CN" dirty="0"/>
              <a:t>Kerberos</a:t>
            </a:r>
            <a:r>
              <a:rPr lang="zh-CN" altLang="en-US" dirty="0"/>
              <a:t>的基本思想是：能正确对信息进行解密的用户就是合法用户。</a:t>
            </a:r>
          </a:p>
        </p:txBody>
      </p:sp>
      <p:sp>
        <p:nvSpPr>
          <p:cNvPr id="7" name="矩形 6">
            <a:extLst>
              <a:ext uri="{FF2B5EF4-FFF2-40B4-BE49-F238E27FC236}">
                <a16:creationId xmlns:a16="http://schemas.microsoft.com/office/drawing/2014/main" id="{E35692CC-BD12-499C-96F1-4F30D476CBF3}"/>
              </a:ext>
            </a:extLst>
          </p:cNvPr>
          <p:cNvSpPr/>
          <p:nvPr/>
        </p:nvSpPr>
        <p:spPr>
          <a:xfrm>
            <a:off x="1065588" y="1941673"/>
            <a:ext cx="7652104" cy="646331"/>
          </a:xfrm>
          <a:prstGeom prst="rect">
            <a:avLst/>
          </a:prstGeom>
        </p:spPr>
        <p:txBody>
          <a:bodyPr wrap="square">
            <a:spAutoFit/>
          </a:bodyPr>
          <a:lstStyle/>
          <a:p>
            <a:r>
              <a:rPr lang="zh-CN" altLang="en-US" dirty="0"/>
              <a:t>用户在对应用服务器进行访问之前，必须先从第三方（</a:t>
            </a:r>
            <a:r>
              <a:rPr lang="en-US" altLang="zh-CN" dirty="0"/>
              <a:t>Kerberos</a:t>
            </a:r>
            <a:r>
              <a:rPr lang="zh-CN" altLang="en-US" dirty="0"/>
              <a:t>服务器）获取该应用服务器的访问许可证（</a:t>
            </a:r>
            <a:r>
              <a:rPr lang="en-US" altLang="zh-CN" dirty="0"/>
              <a:t>ticket</a:t>
            </a:r>
            <a:r>
              <a:rPr lang="zh-CN" altLang="en-US" dirty="0"/>
              <a:t>）。</a:t>
            </a:r>
          </a:p>
        </p:txBody>
      </p:sp>
      <p:sp>
        <p:nvSpPr>
          <p:cNvPr id="8" name="Rectangle 3">
            <a:extLst>
              <a:ext uri="{FF2B5EF4-FFF2-40B4-BE49-F238E27FC236}">
                <a16:creationId xmlns:a16="http://schemas.microsoft.com/office/drawing/2014/main" id="{FE460047-36B2-43B3-AF73-CA7E497BEA1E}"/>
              </a:ext>
            </a:extLst>
          </p:cNvPr>
          <p:cNvSpPr txBox="1">
            <a:spLocks noRot="1" noChangeArrowheads="1"/>
          </p:cNvSpPr>
          <p:nvPr/>
        </p:nvSpPr>
        <p:spPr>
          <a:xfrm>
            <a:off x="1045369" y="3260911"/>
            <a:ext cx="8098631" cy="3317642"/>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nSpc>
                <a:spcPct val="80000"/>
              </a:lnSpc>
              <a:buNone/>
            </a:pPr>
            <a:r>
              <a:rPr lang="en-US" altLang="zh-CN" dirty="0">
                <a:latin typeface="+mn-ea"/>
              </a:rPr>
              <a:t>Kerberos</a:t>
            </a:r>
            <a:r>
              <a:rPr lang="zh-CN" altLang="en-US" dirty="0">
                <a:latin typeface="+mn-ea"/>
              </a:rPr>
              <a:t>计算环境由大量的匿名工作站和相对较少的独立服务器组成。服务器提供例如文件存储、打印、邮件等服务，工作站主要用于交互和计算。在此环境中，存在如下</a:t>
            </a:r>
            <a:r>
              <a:rPr lang="en-US" altLang="zh-CN" dirty="0">
                <a:latin typeface="+mn-ea"/>
              </a:rPr>
              <a:t>3</a:t>
            </a:r>
            <a:r>
              <a:rPr lang="zh-CN" altLang="en-US" dirty="0">
                <a:latin typeface="+mn-ea"/>
              </a:rPr>
              <a:t>种威胁：</a:t>
            </a:r>
          </a:p>
          <a:p>
            <a:pPr marL="0" indent="0">
              <a:lnSpc>
                <a:spcPct val="80000"/>
              </a:lnSpc>
              <a:buNone/>
            </a:pPr>
            <a:r>
              <a:rPr lang="zh-CN" altLang="en-US" dirty="0">
                <a:latin typeface="+mn-ea"/>
              </a:rPr>
              <a:t>（</a:t>
            </a:r>
            <a:r>
              <a:rPr lang="en-US" altLang="zh-CN" dirty="0">
                <a:latin typeface="+mn-ea"/>
              </a:rPr>
              <a:t>1</a:t>
            </a:r>
            <a:r>
              <a:rPr lang="zh-CN" altLang="en-US" dirty="0">
                <a:latin typeface="+mn-ea"/>
              </a:rPr>
              <a:t>）用户可以访问特定的工作站并伪装成该工作站用户。</a:t>
            </a:r>
          </a:p>
          <a:p>
            <a:pPr marL="0" indent="0">
              <a:lnSpc>
                <a:spcPct val="80000"/>
              </a:lnSpc>
              <a:buNone/>
            </a:pPr>
            <a:r>
              <a:rPr lang="zh-CN" altLang="en-US" dirty="0">
                <a:latin typeface="+mn-ea"/>
              </a:rPr>
              <a:t>（</a:t>
            </a:r>
            <a:r>
              <a:rPr lang="en-US" altLang="zh-CN" dirty="0">
                <a:latin typeface="+mn-ea"/>
              </a:rPr>
              <a:t>2</a:t>
            </a:r>
            <a:r>
              <a:rPr lang="zh-CN" altLang="en-US" dirty="0">
                <a:latin typeface="+mn-ea"/>
              </a:rPr>
              <a:t>）用户可以改动工作站的网络地址伪装成其它工作站。</a:t>
            </a:r>
          </a:p>
          <a:p>
            <a:pPr marL="0" indent="0">
              <a:lnSpc>
                <a:spcPct val="80000"/>
              </a:lnSpc>
              <a:buNone/>
            </a:pPr>
            <a:r>
              <a:rPr lang="zh-CN" altLang="en-US" dirty="0">
                <a:latin typeface="+mn-ea"/>
              </a:rPr>
              <a:t>（</a:t>
            </a:r>
            <a:r>
              <a:rPr lang="en-US" altLang="zh-CN" dirty="0">
                <a:latin typeface="+mn-ea"/>
              </a:rPr>
              <a:t>3</a:t>
            </a:r>
            <a:r>
              <a:rPr lang="zh-CN" altLang="en-US" dirty="0">
                <a:latin typeface="+mn-ea"/>
              </a:rPr>
              <a:t>）用户可以根据交换窃取消息，并使用重放攻击来进入服务器。</a:t>
            </a:r>
          </a:p>
          <a:p>
            <a:pPr marL="0" indent="0">
              <a:lnSpc>
                <a:spcPct val="80000"/>
              </a:lnSpc>
              <a:buNone/>
            </a:pPr>
            <a:r>
              <a:rPr lang="zh-CN" altLang="en-US" dirty="0">
                <a:latin typeface="+mn-ea"/>
              </a:rPr>
              <a:t>在整个网络中，除了</a:t>
            </a:r>
            <a:r>
              <a:rPr lang="en-US" altLang="zh-CN" dirty="0">
                <a:latin typeface="+mn-ea"/>
              </a:rPr>
              <a:t>Kerberos</a:t>
            </a:r>
            <a:r>
              <a:rPr lang="zh-CN" altLang="en-US" dirty="0">
                <a:latin typeface="+mn-ea"/>
              </a:rPr>
              <a:t>服务器外，其他都是危险区域，任何人都可以在网络上读取、修改、插入数据。作为一种可信任的第三方认证服务，在这样的环境下，</a:t>
            </a:r>
            <a:r>
              <a:rPr lang="en-US" altLang="zh-CN" dirty="0">
                <a:latin typeface="+mn-ea"/>
              </a:rPr>
              <a:t>Kerberos</a:t>
            </a:r>
            <a:r>
              <a:rPr lang="zh-CN" altLang="en-US" dirty="0">
                <a:latin typeface="+mn-ea"/>
              </a:rPr>
              <a:t>认证过程的实现不依赖于</a:t>
            </a:r>
            <a:r>
              <a:rPr lang="zh-CN" altLang="en-US" dirty="0">
                <a:latin typeface="+mn-ea"/>
                <a:hlinkClick r:id="rId2"/>
              </a:rPr>
              <a:t>主机操作系统</a:t>
            </a:r>
            <a:r>
              <a:rPr lang="zh-CN" altLang="en-US" dirty="0">
                <a:latin typeface="+mn-ea"/>
              </a:rPr>
              <a:t>的认证，无需基于</a:t>
            </a:r>
            <a:r>
              <a:rPr lang="zh-CN" altLang="en-US" dirty="0">
                <a:latin typeface="+mn-ea"/>
                <a:hlinkClick r:id="rId3"/>
              </a:rPr>
              <a:t>主机地址</a:t>
            </a:r>
            <a:r>
              <a:rPr lang="zh-CN" altLang="en-US" dirty="0">
                <a:latin typeface="+mn-ea"/>
              </a:rPr>
              <a:t>的信任，不要求网络上所有主机的物理安全，并假定网络上传送的</a:t>
            </a:r>
            <a:r>
              <a:rPr lang="zh-CN" altLang="en-US" dirty="0">
                <a:latin typeface="+mn-ea"/>
                <a:hlinkClick r:id="rId4"/>
              </a:rPr>
              <a:t>数据包</a:t>
            </a:r>
            <a:r>
              <a:rPr lang="zh-CN" altLang="en-US" dirty="0">
                <a:latin typeface="+mn-ea"/>
              </a:rPr>
              <a:t>可以被任意地读取、修改和插入数据。</a:t>
            </a:r>
          </a:p>
        </p:txBody>
      </p:sp>
      <p:sp>
        <p:nvSpPr>
          <p:cNvPr id="3" name="矩形 2">
            <a:extLst>
              <a:ext uri="{FF2B5EF4-FFF2-40B4-BE49-F238E27FC236}">
                <a16:creationId xmlns:a16="http://schemas.microsoft.com/office/drawing/2014/main" id="{41DF6805-0606-499B-BDA5-FB94088D7EC2}"/>
              </a:ext>
            </a:extLst>
          </p:cNvPr>
          <p:cNvSpPr/>
          <p:nvPr/>
        </p:nvSpPr>
        <p:spPr>
          <a:xfrm>
            <a:off x="1064797" y="2748612"/>
            <a:ext cx="2031325" cy="369332"/>
          </a:xfrm>
          <a:prstGeom prst="rect">
            <a:avLst/>
          </a:prstGeom>
        </p:spPr>
        <p:txBody>
          <a:bodyPr wrap="none">
            <a:spAutoFit/>
          </a:bodyPr>
          <a:lstStyle/>
          <a:p>
            <a:r>
              <a:rPr lang="en-US" altLang="zh-CN" dirty="0">
                <a:latin typeface="+mn-ea"/>
              </a:rPr>
              <a:t>Athena</a:t>
            </a:r>
            <a:r>
              <a:rPr lang="zh-CN" altLang="en-US" dirty="0">
                <a:latin typeface="+mn-ea"/>
              </a:rPr>
              <a:t>工程认为：</a:t>
            </a:r>
            <a:endParaRPr lang="zh-CN" altLang="en-US" dirty="0"/>
          </a:p>
        </p:txBody>
      </p:sp>
      <p:sp>
        <p:nvSpPr>
          <p:cNvPr id="9" name="文本框 8">
            <a:extLst>
              <a:ext uri="{FF2B5EF4-FFF2-40B4-BE49-F238E27FC236}">
                <a16:creationId xmlns:a16="http://schemas.microsoft.com/office/drawing/2014/main" id="{EACFF666-BF37-4571-BF7B-D82F1BF378BD}"/>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69384455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3">
            <a:extLst>
              <a:ext uri="{FF2B5EF4-FFF2-40B4-BE49-F238E27FC236}">
                <a16:creationId xmlns:a16="http://schemas.microsoft.com/office/drawing/2014/main" id="{919DBA5B-4D40-4519-84F0-FC4E543DE502}"/>
              </a:ext>
            </a:extLst>
          </p:cNvPr>
          <p:cNvSpPr txBox="1">
            <a:spLocks noRot="1" noChangeArrowheads="1"/>
          </p:cNvSpPr>
          <p:nvPr/>
        </p:nvSpPr>
        <p:spPr>
          <a:xfrm>
            <a:off x="988218" y="1912937"/>
            <a:ext cx="7805738" cy="4537869"/>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nSpc>
                <a:spcPct val="80000"/>
              </a:lnSpc>
              <a:buNone/>
            </a:pPr>
            <a:r>
              <a:rPr lang="zh-CN" altLang="en-US" dirty="0">
                <a:latin typeface="+mn-ea"/>
              </a:rPr>
              <a:t>一个完整的</a:t>
            </a:r>
            <a:r>
              <a:rPr lang="en-US" altLang="zh-CN" dirty="0">
                <a:latin typeface="+mn-ea"/>
              </a:rPr>
              <a:t>Kerberos</a:t>
            </a:r>
            <a:r>
              <a:rPr lang="zh-CN" altLang="en-US" dirty="0">
                <a:latin typeface="+mn-ea"/>
              </a:rPr>
              <a:t>主要由如下几个部分组成：</a:t>
            </a:r>
          </a:p>
          <a:p>
            <a:pPr marL="0" indent="0">
              <a:lnSpc>
                <a:spcPct val="80000"/>
              </a:lnSpc>
              <a:buNone/>
            </a:pPr>
            <a:r>
              <a:rPr lang="zh-CN" altLang="en-US" dirty="0">
                <a:latin typeface="+mn-ea"/>
              </a:rPr>
              <a:t>（</a:t>
            </a:r>
            <a:r>
              <a:rPr lang="en-US" altLang="zh-CN" dirty="0">
                <a:latin typeface="+mn-ea"/>
              </a:rPr>
              <a:t>1</a:t>
            </a:r>
            <a:r>
              <a:rPr lang="zh-CN" altLang="en-US" dirty="0">
                <a:latin typeface="+mn-ea"/>
              </a:rPr>
              <a:t>）两个服务对象</a:t>
            </a:r>
          </a:p>
          <a:p>
            <a:pPr marL="457200" lvl="1" indent="0">
              <a:lnSpc>
                <a:spcPct val="80000"/>
              </a:lnSpc>
              <a:buNone/>
            </a:pPr>
            <a:r>
              <a:rPr lang="en-US" altLang="zh-CN" sz="1800" dirty="0">
                <a:latin typeface="+mn-ea"/>
              </a:rPr>
              <a:t>· </a:t>
            </a:r>
            <a:r>
              <a:rPr lang="zh-CN" altLang="en-US" sz="1800" dirty="0">
                <a:latin typeface="+mn-ea"/>
              </a:rPr>
              <a:t>客户（</a:t>
            </a:r>
            <a:r>
              <a:rPr lang="en-US" altLang="zh-CN" sz="1800" dirty="0">
                <a:latin typeface="+mn-ea"/>
              </a:rPr>
              <a:t>client</a:t>
            </a:r>
            <a:r>
              <a:rPr lang="zh-CN" altLang="en-US" sz="1800" dirty="0">
                <a:latin typeface="+mn-ea"/>
              </a:rPr>
              <a:t>）：发起认证服务方。</a:t>
            </a:r>
          </a:p>
          <a:p>
            <a:pPr marL="457200" lvl="1" indent="0">
              <a:lnSpc>
                <a:spcPct val="80000"/>
              </a:lnSpc>
              <a:buNone/>
            </a:pPr>
            <a:r>
              <a:rPr lang="en-US" altLang="zh-CN" sz="1800" dirty="0">
                <a:latin typeface="+mn-ea"/>
              </a:rPr>
              <a:t>· KDBM</a:t>
            </a:r>
            <a:r>
              <a:rPr lang="zh-CN" altLang="en-US" sz="1800" dirty="0">
                <a:latin typeface="+mn-ea"/>
              </a:rPr>
              <a:t>服务器</a:t>
            </a:r>
            <a:r>
              <a:rPr lang="en-US" altLang="zh-CN" sz="1800" dirty="0">
                <a:latin typeface="+mn-ea"/>
              </a:rPr>
              <a:t>(</a:t>
            </a:r>
            <a:r>
              <a:rPr lang="zh-CN" altLang="en-US" sz="1800" dirty="0">
                <a:latin typeface="+mn-ea"/>
              </a:rPr>
              <a:t>数据库管理服务器</a:t>
            </a:r>
            <a:r>
              <a:rPr lang="en-US" altLang="zh-CN" sz="1800" dirty="0">
                <a:latin typeface="+mn-ea"/>
              </a:rPr>
              <a:t>)</a:t>
            </a:r>
            <a:r>
              <a:rPr lang="zh-CN" altLang="en-US" sz="1800" dirty="0">
                <a:latin typeface="+mn-ea"/>
              </a:rPr>
              <a:t>：接受客户端的请求对数据库进行操作。</a:t>
            </a:r>
          </a:p>
          <a:p>
            <a:pPr marL="0" indent="0">
              <a:lnSpc>
                <a:spcPct val="80000"/>
              </a:lnSpc>
              <a:buNone/>
            </a:pPr>
            <a:r>
              <a:rPr lang="zh-CN" altLang="en-US" dirty="0">
                <a:latin typeface="+mn-ea"/>
              </a:rPr>
              <a:t>（</a:t>
            </a:r>
            <a:r>
              <a:rPr lang="en-US" altLang="zh-CN" dirty="0">
                <a:latin typeface="+mn-ea"/>
              </a:rPr>
              <a:t>2</a:t>
            </a:r>
            <a:r>
              <a:rPr lang="zh-CN" altLang="en-US" dirty="0">
                <a:latin typeface="+mn-ea"/>
              </a:rPr>
              <a:t>）两类凭证</a:t>
            </a:r>
          </a:p>
          <a:p>
            <a:pPr marL="457200" lvl="1" indent="0">
              <a:lnSpc>
                <a:spcPct val="80000"/>
              </a:lnSpc>
              <a:buNone/>
            </a:pPr>
            <a:r>
              <a:rPr lang="en-US" altLang="zh-CN" sz="1800" dirty="0">
                <a:latin typeface="+mn-ea"/>
              </a:rPr>
              <a:t>· </a:t>
            </a:r>
            <a:r>
              <a:rPr lang="zh-CN" altLang="en-US" sz="1800" dirty="0">
                <a:latin typeface="+mn-ea"/>
              </a:rPr>
              <a:t>票据（</a:t>
            </a:r>
            <a:r>
              <a:rPr lang="en-US" altLang="zh-CN" sz="1800" dirty="0">
                <a:latin typeface="+mn-ea"/>
              </a:rPr>
              <a:t>ticket-granting </a:t>
            </a:r>
            <a:r>
              <a:rPr lang="en-US" altLang="zh-CN" sz="1800" dirty="0" err="1">
                <a:latin typeface="+mn-ea"/>
              </a:rPr>
              <a:t>ticket,TGT</a:t>
            </a:r>
            <a:r>
              <a:rPr lang="zh-CN" altLang="en-US" sz="1800" dirty="0">
                <a:latin typeface="+mn-ea"/>
              </a:rPr>
              <a:t>），也称入场劵（</a:t>
            </a:r>
            <a:r>
              <a:rPr lang="en-US" altLang="zh-CN" sz="1800" dirty="0" err="1">
                <a:latin typeface="+mn-ea"/>
              </a:rPr>
              <a:t>ticket</a:t>
            </a:r>
            <a:r>
              <a:rPr lang="en-US" altLang="zh-CN" sz="1800" baseline="-25000" dirty="0" err="1">
                <a:latin typeface="+mn-ea"/>
              </a:rPr>
              <a:t>TGS</a:t>
            </a:r>
            <a:r>
              <a:rPr lang="zh-CN" altLang="en-US" sz="1800" dirty="0">
                <a:latin typeface="+mn-ea"/>
              </a:rPr>
              <a:t>）：用来安全地在认证服务器和用户请求的服务之间传递信息，内容包括：用户的身份、下一阶段通信双方使用的临时加密密钥</a:t>
            </a:r>
            <a:r>
              <a:rPr lang="en-US" altLang="zh-CN" sz="1800" dirty="0">
                <a:latin typeface="+mn-ea"/>
              </a:rPr>
              <a:t>——</a:t>
            </a:r>
            <a:r>
              <a:rPr lang="zh-CN" altLang="en-US" sz="1800" dirty="0">
                <a:latin typeface="+mn-ea"/>
              </a:rPr>
              <a:t>会话密钥（</a:t>
            </a:r>
            <a:r>
              <a:rPr lang="en-US" altLang="zh-CN" sz="1800" dirty="0">
                <a:latin typeface="+mn-ea"/>
              </a:rPr>
              <a:t>session key</a:t>
            </a:r>
            <a:r>
              <a:rPr lang="zh-CN" altLang="en-US" sz="1800" dirty="0">
                <a:latin typeface="+mn-ea"/>
              </a:rPr>
              <a:t>）、时间标记（</a:t>
            </a:r>
            <a:r>
              <a:rPr lang="en-US" altLang="zh-CN" sz="1800" dirty="0">
                <a:latin typeface="+mn-ea"/>
              </a:rPr>
              <a:t>timestamp</a:t>
            </a:r>
            <a:r>
              <a:rPr lang="zh-CN" altLang="en-US" sz="1800" dirty="0">
                <a:latin typeface="+mn-ea"/>
              </a:rPr>
              <a:t>）</a:t>
            </a:r>
            <a:r>
              <a:rPr lang="en-US" altLang="zh-CN" sz="1800" dirty="0">
                <a:latin typeface="+mn-ea"/>
              </a:rPr>
              <a:t>——</a:t>
            </a:r>
            <a:r>
              <a:rPr lang="zh-CN" altLang="en-US" sz="1800" dirty="0">
                <a:latin typeface="+mn-ea"/>
              </a:rPr>
              <a:t>检测重放攻击（</a:t>
            </a:r>
            <a:r>
              <a:rPr lang="en-US" altLang="zh-CN" sz="1800" dirty="0">
                <a:latin typeface="+mn-ea"/>
              </a:rPr>
              <a:t>replay attack</a:t>
            </a:r>
            <a:r>
              <a:rPr lang="zh-CN" altLang="en-US" sz="1800" dirty="0">
                <a:latin typeface="+mn-ea"/>
              </a:rPr>
              <a:t>）。</a:t>
            </a:r>
            <a:r>
              <a:rPr lang="en-US" altLang="zh-CN" sz="1800" dirty="0">
                <a:latin typeface="+mn-ea"/>
              </a:rPr>
              <a:t>Ticket</a:t>
            </a:r>
            <a:r>
              <a:rPr lang="zh-CN" altLang="en-US" sz="1800" dirty="0">
                <a:latin typeface="+mn-ea"/>
              </a:rPr>
              <a:t>一旦生成，在其生存期内可以被用户多次使用来申请同一个服务器的服务。</a:t>
            </a:r>
          </a:p>
          <a:p>
            <a:pPr marL="457200" lvl="1" indent="0">
              <a:lnSpc>
                <a:spcPct val="80000"/>
              </a:lnSpc>
              <a:buNone/>
            </a:pPr>
            <a:r>
              <a:rPr lang="en-US" altLang="zh-CN" sz="1800" dirty="0">
                <a:latin typeface="+mn-ea"/>
              </a:rPr>
              <a:t>· </a:t>
            </a:r>
            <a:r>
              <a:rPr lang="zh-CN" altLang="en-US" sz="1800" dirty="0">
                <a:latin typeface="+mn-ea"/>
              </a:rPr>
              <a:t>鉴别码（</a:t>
            </a:r>
            <a:r>
              <a:rPr lang="en-US" altLang="zh-CN" sz="1800" dirty="0">
                <a:latin typeface="+mn-ea"/>
              </a:rPr>
              <a:t>authenticator</a:t>
            </a:r>
            <a:r>
              <a:rPr lang="zh-CN" altLang="en-US" sz="1800" dirty="0">
                <a:latin typeface="+mn-ea"/>
              </a:rPr>
              <a:t>）：用来提供信息与</a:t>
            </a:r>
            <a:r>
              <a:rPr lang="en-US" altLang="zh-CN" sz="1800" dirty="0">
                <a:latin typeface="+mn-ea"/>
              </a:rPr>
              <a:t>Ticket</a:t>
            </a:r>
            <a:r>
              <a:rPr lang="zh-CN" altLang="en-US" sz="1800" dirty="0">
                <a:latin typeface="+mn-ea"/>
              </a:rPr>
              <a:t>中的信息进行比较，一起保证发出</a:t>
            </a:r>
            <a:r>
              <a:rPr lang="en-US" altLang="zh-CN" sz="1800" dirty="0">
                <a:latin typeface="+mn-ea"/>
              </a:rPr>
              <a:t>Ticket</a:t>
            </a:r>
            <a:r>
              <a:rPr lang="zh-CN" altLang="en-US" sz="1800" dirty="0">
                <a:latin typeface="+mn-ea"/>
              </a:rPr>
              <a:t>的用户就是</a:t>
            </a:r>
            <a:r>
              <a:rPr lang="en-US" altLang="zh-CN" sz="1800" dirty="0">
                <a:latin typeface="+mn-ea"/>
              </a:rPr>
              <a:t>Ticket</a:t>
            </a:r>
            <a:r>
              <a:rPr lang="zh-CN" altLang="en-US" sz="1800" dirty="0">
                <a:latin typeface="+mn-ea"/>
              </a:rPr>
              <a:t>中指定的用户，以防止攻击者再次使用同一凭证。</a:t>
            </a:r>
            <a:r>
              <a:rPr lang="en-US" altLang="zh-CN" sz="1800" dirty="0">
                <a:latin typeface="+mn-ea"/>
              </a:rPr>
              <a:t>Authenticator</a:t>
            </a:r>
            <a:r>
              <a:rPr lang="zh-CN" altLang="en-US" sz="1800" dirty="0">
                <a:latin typeface="+mn-ea"/>
              </a:rPr>
              <a:t>只能在一次服务请求中使用，每当用户向服务器申请服务时，必须重新生成</a:t>
            </a:r>
            <a:r>
              <a:rPr lang="en-US" altLang="zh-CN" sz="1800" dirty="0">
                <a:latin typeface="+mn-ea"/>
              </a:rPr>
              <a:t>Authenticator</a:t>
            </a:r>
            <a:r>
              <a:rPr lang="zh-CN" altLang="en-US" sz="1800" dirty="0">
                <a:latin typeface="+mn-ea"/>
              </a:rPr>
              <a:t>。</a:t>
            </a:r>
          </a:p>
        </p:txBody>
      </p:sp>
      <p:sp>
        <p:nvSpPr>
          <p:cNvPr id="4" name="矩形 3">
            <a:extLst>
              <a:ext uri="{FF2B5EF4-FFF2-40B4-BE49-F238E27FC236}">
                <a16:creationId xmlns:a16="http://schemas.microsoft.com/office/drawing/2014/main" id="{88F6A665-DB59-48D0-BA64-EF38A6735AD5}"/>
              </a:ext>
            </a:extLst>
          </p:cNvPr>
          <p:cNvSpPr/>
          <p:nvPr/>
        </p:nvSpPr>
        <p:spPr>
          <a:xfrm>
            <a:off x="1042786" y="1379299"/>
            <a:ext cx="2440092" cy="369332"/>
          </a:xfrm>
          <a:prstGeom prst="rect">
            <a:avLst/>
          </a:prstGeom>
        </p:spPr>
        <p:txBody>
          <a:bodyPr wrap="none">
            <a:spAutoFit/>
          </a:bodyPr>
          <a:lstStyle/>
          <a:p>
            <a:r>
              <a:rPr lang="en-US" altLang="zh-CN" dirty="0"/>
              <a:t>1</a:t>
            </a:r>
            <a:r>
              <a:rPr lang="zh-CN" altLang="en-US" dirty="0"/>
              <a:t>、</a:t>
            </a:r>
            <a:r>
              <a:rPr lang="en-US" altLang="zh-CN" dirty="0"/>
              <a:t>Kerberos</a:t>
            </a:r>
            <a:r>
              <a:rPr lang="zh-CN" altLang="en-US" dirty="0"/>
              <a:t>系统组成</a:t>
            </a:r>
          </a:p>
        </p:txBody>
      </p:sp>
      <p:sp>
        <p:nvSpPr>
          <p:cNvPr id="73" name="文本框 72">
            <a:extLst>
              <a:ext uri="{FF2B5EF4-FFF2-40B4-BE49-F238E27FC236}">
                <a16:creationId xmlns:a16="http://schemas.microsoft.com/office/drawing/2014/main" id="{08A574A1-1748-494E-87C7-3AABDA5BBD83}"/>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305894376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086CC2F-131C-47B8-98F3-629E40F8FE74}"/>
              </a:ext>
            </a:extLst>
          </p:cNvPr>
          <p:cNvSpPr/>
          <p:nvPr/>
        </p:nvSpPr>
        <p:spPr>
          <a:xfrm>
            <a:off x="775097" y="1616184"/>
            <a:ext cx="7593806" cy="4081117"/>
          </a:xfrm>
          <a:prstGeom prst="rect">
            <a:avLst/>
          </a:prstGeom>
        </p:spPr>
        <p:txBody>
          <a:bodyPr wrap="square">
            <a:spAutoFit/>
          </a:bodyPr>
          <a:lstStyle/>
          <a:p>
            <a:pPr>
              <a:lnSpc>
                <a:spcPct val="80000"/>
              </a:lnSpc>
            </a:pPr>
            <a:r>
              <a:rPr lang="zh-CN" altLang="en-US" dirty="0">
                <a:latin typeface="+mn-ea"/>
              </a:rPr>
              <a:t>（</a:t>
            </a:r>
            <a:r>
              <a:rPr lang="en-US" altLang="zh-CN" dirty="0">
                <a:latin typeface="+mn-ea"/>
              </a:rPr>
              <a:t>3</a:t>
            </a:r>
            <a:r>
              <a:rPr lang="zh-CN" altLang="en-US" dirty="0">
                <a:latin typeface="+mn-ea"/>
              </a:rPr>
              <a:t>）两个库</a:t>
            </a:r>
          </a:p>
          <a:p>
            <a:pPr lvl="1">
              <a:lnSpc>
                <a:spcPct val="80000"/>
              </a:lnSpc>
            </a:pPr>
            <a:r>
              <a:rPr lang="en-US" altLang="zh-CN" dirty="0">
                <a:latin typeface="+mn-ea"/>
              </a:rPr>
              <a:t>· Kerberos</a:t>
            </a:r>
            <a:r>
              <a:rPr lang="zh-CN" altLang="en-US" dirty="0">
                <a:latin typeface="+mn-ea"/>
              </a:rPr>
              <a:t>数据库（中心数据库）：记载了每个</a:t>
            </a:r>
            <a:r>
              <a:rPr lang="en-US" altLang="zh-CN" dirty="0">
                <a:latin typeface="+mn-ea"/>
              </a:rPr>
              <a:t>Kerberos </a:t>
            </a:r>
            <a:r>
              <a:rPr lang="zh-CN" altLang="en-US" dirty="0">
                <a:latin typeface="+mn-ea"/>
              </a:rPr>
              <a:t>用户的名字、用户口令、私有</a:t>
            </a:r>
            <a:r>
              <a:rPr lang="zh-CN" altLang="en-US" dirty="0">
                <a:latin typeface="+mn-ea"/>
                <a:hlinkClick r:id="rId2"/>
              </a:rPr>
              <a:t>密钥</a:t>
            </a:r>
            <a:r>
              <a:rPr lang="zh-CN" altLang="en-US" dirty="0">
                <a:latin typeface="+mn-ea"/>
              </a:rPr>
              <a:t>，截止信息</a:t>
            </a:r>
            <a:r>
              <a:rPr lang="en-US" altLang="zh-CN" dirty="0">
                <a:latin typeface="+mn-ea"/>
              </a:rPr>
              <a:t>(</a:t>
            </a:r>
            <a:r>
              <a:rPr lang="zh-CN" altLang="en-US" dirty="0">
                <a:latin typeface="+mn-ea"/>
              </a:rPr>
              <a:t>记录的有效时间，通常为几年</a:t>
            </a:r>
            <a:r>
              <a:rPr lang="en-US" altLang="zh-CN" dirty="0">
                <a:latin typeface="+mn-ea"/>
              </a:rPr>
              <a:t>)</a:t>
            </a:r>
            <a:r>
              <a:rPr lang="zh-CN" altLang="en-US" dirty="0">
                <a:latin typeface="+mn-ea"/>
              </a:rPr>
              <a:t>等等重要信息。</a:t>
            </a:r>
          </a:p>
          <a:p>
            <a:pPr lvl="1">
              <a:lnSpc>
                <a:spcPct val="80000"/>
              </a:lnSpc>
            </a:pPr>
            <a:r>
              <a:rPr lang="en-US" altLang="zh-CN" dirty="0">
                <a:latin typeface="+mn-ea"/>
              </a:rPr>
              <a:t>· Kerberos</a:t>
            </a:r>
            <a:r>
              <a:rPr lang="zh-CN" altLang="en-US" dirty="0">
                <a:latin typeface="+mn-ea"/>
                <a:hlinkClick r:id="rId3"/>
              </a:rPr>
              <a:t>应用程序</a:t>
            </a:r>
            <a:r>
              <a:rPr lang="zh-CN" altLang="en-US" dirty="0">
                <a:latin typeface="+mn-ea"/>
              </a:rPr>
              <a:t>库：</a:t>
            </a:r>
            <a:r>
              <a:rPr lang="zh-CN" altLang="en-US" dirty="0">
                <a:latin typeface="+mn-ea"/>
                <a:hlinkClick r:id="rId4"/>
              </a:rPr>
              <a:t>应用程序接口</a:t>
            </a:r>
            <a:r>
              <a:rPr lang="zh-CN" altLang="en-US" dirty="0">
                <a:latin typeface="+mn-ea"/>
              </a:rPr>
              <a:t>，包括创建和读取认证请求，以及创建</a:t>
            </a:r>
            <a:r>
              <a:rPr lang="en-US" altLang="zh-CN" dirty="0">
                <a:latin typeface="+mn-ea"/>
              </a:rPr>
              <a:t>safe message </a:t>
            </a:r>
            <a:r>
              <a:rPr lang="zh-CN" altLang="en-US" dirty="0">
                <a:latin typeface="+mn-ea"/>
              </a:rPr>
              <a:t>和</a:t>
            </a:r>
            <a:r>
              <a:rPr lang="en-US" altLang="zh-CN" dirty="0">
                <a:latin typeface="+mn-ea"/>
              </a:rPr>
              <a:t>private message</a:t>
            </a:r>
            <a:r>
              <a:rPr lang="zh-CN" altLang="en-US" dirty="0">
                <a:latin typeface="+mn-ea"/>
              </a:rPr>
              <a:t>的子程序。</a:t>
            </a:r>
          </a:p>
          <a:p>
            <a:pPr>
              <a:lnSpc>
                <a:spcPct val="80000"/>
              </a:lnSpc>
            </a:pPr>
            <a:r>
              <a:rPr lang="zh-CN" altLang="en-US" dirty="0">
                <a:latin typeface="+mn-ea"/>
              </a:rPr>
              <a:t>（</a:t>
            </a:r>
            <a:r>
              <a:rPr lang="en-US" altLang="zh-CN" dirty="0">
                <a:latin typeface="+mn-ea"/>
              </a:rPr>
              <a:t>4</a:t>
            </a:r>
            <a:r>
              <a:rPr lang="zh-CN" altLang="en-US" dirty="0">
                <a:latin typeface="+mn-ea"/>
              </a:rPr>
              <a:t>）两个服务器</a:t>
            </a:r>
          </a:p>
          <a:p>
            <a:pPr>
              <a:lnSpc>
                <a:spcPct val="80000"/>
              </a:lnSpc>
            </a:pPr>
            <a:endParaRPr lang="zh-CN" altLang="en-US" dirty="0">
              <a:latin typeface="+mn-ea"/>
            </a:endParaRPr>
          </a:p>
          <a:p>
            <a:pPr lvl="1">
              <a:lnSpc>
                <a:spcPct val="80000"/>
              </a:lnSpc>
            </a:pPr>
            <a:r>
              <a:rPr lang="en-US" altLang="zh-CN" dirty="0">
                <a:latin typeface="+mn-ea"/>
              </a:rPr>
              <a:t>· </a:t>
            </a:r>
            <a:r>
              <a:rPr lang="zh-CN" altLang="en-US" dirty="0">
                <a:latin typeface="+mn-ea"/>
              </a:rPr>
              <a:t>认证服务器（</a:t>
            </a:r>
            <a:r>
              <a:rPr lang="en-US" altLang="zh-CN" dirty="0">
                <a:latin typeface="+mn-ea"/>
              </a:rPr>
              <a:t>authenticator server</a:t>
            </a:r>
            <a:r>
              <a:rPr lang="zh-CN" altLang="en-US" dirty="0">
                <a:latin typeface="+mn-ea"/>
              </a:rPr>
              <a:t>，</a:t>
            </a:r>
            <a:r>
              <a:rPr lang="en-US" altLang="zh-CN" dirty="0">
                <a:latin typeface="+mn-ea"/>
              </a:rPr>
              <a:t>AS</a:t>
            </a:r>
            <a:r>
              <a:rPr lang="zh-CN" altLang="en-US" dirty="0">
                <a:latin typeface="+mn-ea"/>
              </a:rPr>
              <a:t>）：存放一个</a:t>
            </a:r>
            <a:r>
              <a:rPr lang="en-US" altLang="zh-CN" dirty="0">
                <a:latin typeface="+mn-ea"/>
              </a:rPr>
              <a:t>Kerberos</a:t>
            </a:r>
            <a:r>
              <a:rPr lang="zh-CN" altLang="en-US" dirty="0">
                <a:latin typeface="+mn-ea"/>
              </a:rPr>
              <a:t>数据库的只读的副本，生成会话</a:t>
            </a:r>
            <a:r>
              <a:rPr lang="zh-CN" altLang="en-US" dirty="0">
                <a:latin typeface="+mn-ea"/>
                <a:hlinkClick r:id="rId2"/>
              </a:rPr>
              <a:t>密钥</a:t>
            </a:r>
            <a:r>
              <a:rPr lang="zh-CN" altLang="en-US" dirty="0">
                <a:latin typeface="+mn-ea"/>
              </a:rPr>
              <a:t>，验证用户身份。当一个用户登录到一个企业内部网请求访问内部服务器时，</a:t>
            </a:r>
            <a:r>
              <a:rPr lang="en-US" altLang="zh-CN" dirty="0">
                <a:latin typeface="+mn-ea"/>
              </a:rPr>
              <a:t>AS</a:t>
            </a:r>
            <a:r>
              <a:rPr lang="zh-CN" altLang="en-US" dirty="0">
                <a:latin typeface="+mn-ea"/>
              </a:rPr>
              <a:t>将根据中心数据库存储的用户密码生成一个</a:t>
            </a:r>
            <a:r>
              <a:rPr lang="en-US" altLang="zh-CN" dirty="0">
                <a:latin typeface="+mn-ea"/>
              </a:rPr>
              <a:t>DES</a:t>
            </a:r>
            <a:r>
              <a:rPr lang="zh-CN" altLang="en-US" dirty="0">
                <a:latin typeface="+mn-ea"/>
              </a:rPr>
              <a:t>加密密钥，对一个入场劵（</a:t>
            </a:r>
            <a:r>
              <a:rPr lang="en-US" altLang="zh-CN" dirty="0" err="1">
                <a:latin typeface="+mn-ea"/>
              </a:rPr>
              <a:t>ticket</a:t>
            </a:r>
            <a:r>
              <a:rPr lang="en-US" altLang="zh-CN" baseline="-25000" dirty="0" err="1">
                <a:latin typeface="+mn-ea"/>
              </a:rPr>
              <a:t>TGS</a:t>
            </a:r>
            <a:r>
              <a:rPr lang="zh-CN" altLang="en-US" dirty="0">
                <a:latin typeface="+mn-ea"/>
              </a:rPr>
              <a:t>）进行加密。这个入场劵是提供给</a:t>
            </a:r>
            <a:r>
              <a:rPr lang="en-US" altLang="zh-CN" dirty="0">
                <a:latin typeface="+mn-ea"/>
              </a:rPr>
              <a:t>TGS</a:t>
            </a:r>
            <a:r>
              <a:rPr lang="zh-CN" altLang="en-US" dirty="0">
                <a:latin typeface="+mn-ea"/>
              </a:rPr>
              <a:t>的。</a:t>
            </a:r>
          </a:p>
          <a:p>
            <a:pPr lvl="1">
              <a:lnSpc>
                <a:spcPct val="80000"/>
              </a:lnSpc>
            </a:pPr>
            <a:r>
              <a:rPr lang="en-US" altLang="zh-CN" dirty="0">
                <a:latin typeface="+mn-ea"/>
              </a:rPr>
              <a:t>· </a:t>
            </a:r>
            <a:r>
              <a:rPr lang="zh-CN" altLang="en-US" dirty="0">
                <a:latin typeface="+mn-ea"/>
              </a:rPr>
              <a:t>票据许可服务器（</a:t>
            </a:r>
            <a:r>
              <a:rPr lang="en-US" altLang="zh-CN" dirty="0">
                <a:latin typeface="+mn-ea"/>
              </a:rPr>
              <a:t>ticket granting server</a:t>
            </a:r>
            <a:r>
              <a:rPr lang="zh-CN" altLang="en-US" dirty="0">
                <a:latin typeface="+mn-ea"/>
              </a:rPr>
              <a:t>，</a:t>
            </a:r>
            <a:r>
              <a:rPr lang="en-US" altLang="zh-CN" dirty="0">
                <a:latin typeface="+mn-ea"/>
              </a:rPr>
              <a:t>TGS</a:t>
            </a:r>
            <a:r>
              <a:rPr lang="zh-CN" altLang="en-US" dirty="0">
                <a:latin typeface="+mn-ea"/>
              </a:rPr>
              <a:t>），也称入场劵许可服务器：当用户要访问某个服务器</a:t>
            </a:r>
            <a:r>
              <a:rPr lang="en-US" altLang="zh-CN" dirty="0">
                <a:latin typeface="+mn-ea"/>
              </a:rPr>
              <a:t>V</a:t>
            </a:r>
            <a:r>
              <a:rPr lang="zh-CN" altLang="en-US" dirty="0">
                <a:latin typeface="+mn-ea"/>
              </a:rPr>
              <a:t>时，</a:t>
            </a:r>
            <a:r>
              <a:rPr lang="en-US" altLang="zh-CN" dirty="0">
                <a:latin typeface="+mn-ea"/>
              </a:rPr>
              <a:t>TGS</a:t>
            </a:r>
            <a:r>
              <a:rPr lang="zh-CN" altLang="en-US" dirty="0">
                <a:latin typeface="+mn-ea"/>
              </a:rPr>
              <a:t>就会查找中心数据库中的存取控制表，以确认该用户是否已经授权使用该服务器。确认后，会生成一个新的凭证（</a:t>
            </a:r>
            <a:r>
              <a:rPr lang="en-US" altLang="zh-CN" dirty="0" err="1">
                <a:latin typeface="+mn-ea"/>
              </a:rPr>
              <a:t>ticket</a:t>
            </a:r>
            <a:r>
              <a:rPr lang="en-US" altLang="zh-CN" baseline="-25000" dirty="0" err="1">
                <a:latin typeface="+mn-ea"/>
              </a:rPr>
              <a:t>V</a:t>
            </a:r>
            <a:r>
              <a:rPr lang="zh-CN" altLang="en-US" dirty="0">
                <a:latin typeface="+mn-ea"/>
              </a:rPr>
              <a:t>，相当于手牌）。这个新的凭证包含有与服务器相关的密钥和加密后的入场劵（</a:t>
            </a:r>
            <a:r>
              <a:rPr lang="en-US" altLang="zh-CN" dirty="0" err="1">
                <a:latin typeface="+mn-ea"/>
              </a:rPr>
              <a:t>ticket</a:t>
            </a:r>
            <a:r>
              <a:rPr lang="en-US" altLang="zh-CN" baseline="-25000" dirty="0" err="1">
                <a:latin typeface="+mn-ea"/>
              </a:rPr>
              <a:t>TGS</a:t>
            </a:r>
            <a:r>
              <a:rPr lang="zh-CN" altLang="en-US" dirty="0">
                <a:latin typeface="+mn-ea"/>
              </a:rPr>
              <a:t>）。</a:t>
            </a:r>
          </a:p>
        </p:txBody>
      </p:sp>
      <p:sp>
        <p:nvSpPr>
          <p:cNvPr id="9" name="文本框 8">
            <a:extLst>
              <a:ext uri="{FF2B5EF4-FFF2-40B4-BE49-F238E27FC236}">
                <a16:creationId xmlns:a16="http://schemas.microsoft.com/office/drawing/2014/main" id="{8F59DD48-2A5A-4DFA-BF11-F91F96CA2C11}"/>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755937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26F6138D-2E16-4134-8C57-D96D75E263BE}"/>
              </a:ext>
            </a:extLst>
          </p:cNvPr>
          <p:cNvSpPr/>
          <p:nvPr/>
        </p:nvSpPr>
        <p:spPr>
          <a:xfrm>
            <a:off x="1217428" y="2227600"/>
            <a:ext cx="6807994" cy="2115003"/>
          </a:xfrm>
          <a:prstGeom prst="rect">
            <a:avLst/>
          </a:prstGeom>
        </p:spPr>
        <p:txBody>
          <a:bodyPr wrap="square">
            <a:spAutoFit/>
          </a:bodyPr>
          <a:lstStyle/>
          <a:p>
            <a:pPr>
              <a:lnSpc>
                <a:spcPct val="150000"/>
              </a:lnSpc>
            </a:pPr>
            <a:r>
              <a:rPr lang="zh-CN" altLang="en-US" dirty="0"/>
              <a:t>（</a:t>
            </a:r>
            <a:r>
              <a:rPr lang="en-US" altLang="zh-CN" dirty="0"/>
              <a:t>1</a:t>
            </a:r>
            <a:r>
              <a:rPr lang="zh-CN" altLang="en-US" dirty="0"/>
              <a:t>）合法的接收者能够检验所接收消息的合法性和真实性。</a:t>
            </a:r>
          </a:p>
          <a:p>
            <a:pPr>
              <a:lnSpc>
                <a:spcPct val="150000"/>
              </a:lnSpc>
            </a:pPr>
            <a:r>
              <a:rPr lang="zh-CN" altLang="en-US" dirty="0"/>
              <a:t>（</a:t>
            </a:r>
            <a:r>
              <a:rPr lang="en-US" altLang="zh-CN" dirty="0"/>
              <a:t>2</a:t>
            </a:r>
            <a:r>
              <a:rPr lang="zh-CN" altLang="en-US" dirty="0"/>
              <a:t>）发送方对所发送的消息无法进行否认。</a:t>
            </a:r>
            <a:endParaRPr lang="en-US" altLang="zh-CN" dirty="0"/>
          </a:p>
          <a:p>
            <a:pPr>
              <a:lnSpc>
                <a:spcPct val="150000"/>
              </a:lnSpc>
            </a:pPr>
            <a:r>
              <a:rPr lang="zh-CN" altLang="en-US" dirty="0"/>
              <a:t>（</a:t>
            </a:r>
            <a:r>
              <a:rPr lang="en-US" altLang="zh-CN" dirty="0"/>
              <a:t>3</a:t>
            </a:r>
            <a:r>
              <a:rPr lang="zh-CN" altLang="en-US" dirty="0"/>
              <a:t>）接收方对所接收的消息无法进行否认。</a:t>
            </a:r>
          </a:p>
          <a:p>
            <a:pPr>
              <a:lnSpc>
                <a:spcPct val="150000"/>
              </a:lnSpc>
            </a:pPr>
            <a:r>
              <a:rPr lang="zh-CN" altLang="en-US" dirty="0"/>
              <a:t>（</a:t>
            </a:r>
            <a:r>
              <a:rPr lang="en-US" altLang="zh-CN" dirty="0"/>
              <a:t>4</a:t>
            </a:r>
            <a:r>
              <a:rPr lang="zh-CN" altLang="en-US" dirty="0"/>
              <a:t>）除了合法的发送方之外，任何人都无法伪造、篡改消息。</a:t>
            </a:r>
            <a:endParaRPr lang="en-US" altLang="zh-CN" dirty="0"/>
          </a:p>
          <a:p>
            <a:pPr>
              <a:lnSpc>
                <a:spcPct val="150000"/>
              </a:lnSpc>
            </a:pPr>
            <a:r>
              <a:rPr lang="zh-CN" altLang="en-US" dirty="0"/>
              <a:t>（</a:t>
            </a:r>
            <a:r>
              <a:rPr lang="en-US" altLang="zh-CN" dirty="0"/>
              <a:t>5</a:t>
            </a:r>
            <a:r>
              <a:rPr lang="zh-CN" altLang="en-US" dirty="0"/>
              <a:t>）通信双方的身份无法伪造、假冒。</a:t>
            </a:r>
          </a:p>
        </p:txBody>
      </p:sp>
      <p:sp>
        <p:nvSpPr>
          <p:cNvPr id="4" name="文本框 3">
            <a:extLst>
              <a:ext uri="{FF2B5EF4-FFF2-40B4-BE49-F238E27FC236}">
                <a16:creationId xmlns:a16="http://schemas.microsoft.com/office/drawing/2014/main" id="{90424847-3F5B-48A3-9A9A-F98C1736B3CC}"/>
              </a:ext>
            </a:extLst>
          </p:cNvPr>
          <p:cNvSpPr txBox="1"/>
          <p:nvPr/>
        </p:nvSpPr>
        <p:spPr>
          <a:xfrm>
            <a:off x="3880375" y="322309"/>
            <a:ext cx="1806050" cy="523220"/>
          </a:xfrm>
          <a:prstGeom prst="rect">
            <a:avLst/>
          </a:prstGeom>
          <a:noFill/>
        </p:spPr>
        <p:txBody>
          <a:bodyPr wrap="square" rtlCol="0">
            <a:spAutoFit/>
          </a:bodyPr>
          <a:lstStyle/>
          <a:p>
            <a:r>
              <a:rPr lang="en-US" altLang="zh-CN" sz="2800" dirty="0">
                <a:latin typeface="+mn-ea"/>
              </a:rPr>
              <a:t>4.1 </a:t>
            </a:r>
            <a:r>
              <a:rPr lang="zh-CN" altLang="en-US" sz="2800" dirty="0">
                <a:latin typeface="+mn-ea"/>
              </a:rPr>
              <a:t>概述</a:t>
            </a:r>
          </a:p>
        </p:txBody>
      </p:sp>
      <p:sp>
        <p:nvSpPr>
          <p:cNvPr id="5" name="矩形 4">
            <a:extLst>
              <a:ext uri="{FF2B5EF4-FFF2-40B4-BE49-F238E27FC236}">
                <a16:creationId xmlns:a16="http://schemas.microsoft.com/office/drawing/2014/main" id="{E3514C84-6924-4EE1-A2BD-79E032A1980C}"/>
              </a:ext>
            </a:extLst>
          </p:cNvPr>
          <p:cNvSpPr/>
          <p:nvPr/>
        </p:nvSpPr>
        <p:spPr>
          <a:xfrm>
            <a:off x="1217428" y="1664772"/>
            <a:ext cx="4108817" cy="369332"/>
          </a:xfrm>
          <a:prstGeom prst="rect">
            <a:avLst/>
          </a:prstGeom>
        </p:spPr>
        <p:txBody>
          <a:bodyPr wrap="none">
            <a:spAutoFit/>
          </a:bodyPr>
          <a:lstStyle/>
          <a:p>
            <a:r>
              <a:rPr lang="zh-CN" altLang="en-US" dirty="0"/>
              <a:t>一个安全的认证系统应满足以下条件：</a:t>
            </a:r>
          </a:p>
        </p:txBody>
      </p:sp>
    </p:spTree>
    <p:extLst>
      <p:ext uri="{BB962C8B-B14F-4D97-AF65-F5344CB8AC3E}">
        <p14:creationId xmlns:p14="http://schemas.microsoft.com/office/powerpoint/2010/main" val="391540681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a:extLst>
              <a:ext uri="{FF2B5EF4-FFF2-40B4-BE49-F238E27FC236}">
                <a16:creationId xmlns:a16="http://schemas.microsoft.com/office/drawing/2014/main" id="{2264168D-0C52-4BD8-A321-3BCE5FA77EBD}"/>
              </a:ext>
            </a:extLst>
          </p:cNvPr>
          <p:cNvSpPr txBox="1">
            <a:spLocks noRot="1" noChangeArrowheads="1"/>
          </p:cNvSpPr>
          <p:nvPr/>
        </p:nvSpPr>
        <p:spPr bwMode="auto">
          <a:xfrm>
            <a:off x="888206" y="1889707"/>
            <a:ext cx="4412457" cy="1104318"/>
          </a:xfrm>
          <a:prstGeom prst="rect">
            <a:avLst/>
          </a:prstGeom>
          <a:solidFill>
            <a:srgbClr val="CCFF66">
              <a:alpha val="2901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folHlink"/>
              </a:buClr>
              <a:buFont typeface="Wingdings" panose="05000000000000000000" pitchFamily="2" charset="2"/>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Char char="•"/>
              <a:defRPr sz="2800">
                <a:solidFill>
                  <a:srgbClr val="996633"/>
                </a:solidFill>
                <a:latin typeface="+mn-lt"/>
                <a:ea typeface="+mn-ea"/>
              </a:defRPr>
            </a:lvl2pPr>
            <a:lvl3pPr marL="1143000" indent="-228600" algn="l" rtl="0" eaLnBrk="0" fontAlgn="base" hangingPunct="0">
              <a:spcBef>
                <a:spcPct val="20000"/>
              </a:spcBef>
              <a:spcAft>
                <a:spcPct val="0"/>
              </a:spcAft>
              <a:buClr>
                <a:schemeClr val="folHlink"/>
              </a:buClr>
              <a:buFont typeface="Wingdings" panose="05000000000000000000" pitchFamily="2" charset="2"/>
              <a:buChar char="§"/>
              <a:defRPr sz="2400">
                <a:solidFill>
                  <a:schemeClr val="tx2"/>
                </a:solidFill>
                <a:latin typeface="+mn-lt"/>
                <a:ea typeface="+mn-ea"/>
              </a:defRPr>
            </a:lvl3pPr>
            <a:lvl4pPr marL="1600200" indent="-228600" algn="l" rtl="0" eaLnBrk="0" fontAlgn="base" hangingPunct="0">
              <a:spcBef>
                <a:spcPct val="20000"/>
              </a:spcBef>
              <a:spcAft>
                <a:spcPct val="0"/>
              </a:spcAft>
              <a:buClr>
                <a:schemeClr val="hlink"/>
              </a:buClr>
              <a:buSzPct val="115000"/>
              <a:buChar char="•"/>
              <a:defRPr sz="2000">
                <a:solidFill>
                  <a:schemeClr val="bg2"/>
                </a:solidFill>
                <a:latin typeface="+mn-lt"/>
                <a:ea typeface="+mn-ea"/>
              </a:defRPr>
            </a:lvl4pPr>
            <a:lvl5pPr marL="2057400" indent="-228600" algn="l" rtl="0" eaLnBrk="0" fontAlgn="base" hangingPunct="0">
              <a:spcBef>
                <a:spcPct val="20000"/>
              </a:spcBef>
              <a:spcAft>
                <a:spcPct val="0"/>
              </a:spcAft>
              <a:buClr>
                <a:schemeClr val="folHlink"/>
              </a:buClr>
              <a:buFont typeface="Wingdings" panose="05000000000000000000" pitchFamily="2" charset="2"/>
              <a:buChar char="§"/>
              <a:defRPr sz="2000">
                <a:solidFill>
                  <a:schemeClr val="accent2"/>
                </a:solidFill>
                <a:latin typeface="+mn-lt"/>
                <a:ea typeface="+mn-ea"/>
              </a:defRPr>
            </a:lvl5pPr>
            <a:lvl6pPr marL="25146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6pPr>
            <a:lvl7pPr marL="29718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7pPr>
            <a:lvl8pPr marL="34290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8pPr>
            <a:lvl9pPr marL="38862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9pPr>
          </a:lstStyle>
          <a:p>
            <a:pPr marL="342900" marR="0" lvl="0" indent="-342900" algn="l" defTabSz="914400" rtl="0" eaLnBrk="1" fontAlgn="base" latinLnBrk="0" hangingPunct="1">
              <a:lnSpc>
                <a:spcPct val="80000"/>
              </a:lnSpc>
              <a:spcBef>
                <a:spcPct val="20000"/>
              </a:spcBef>
              <a:spcAft>
                <a:spcPct val="0"/>
              </a:spcAft>
              <a:buClr>
                <a:srgbClr val="FF6600"/>
              </a:buClr>
              <a:buSzTx/>
              <a:buFont typeface="Wingdings" panose="05000000000000000000" pitchFamily="2" charset="2"/>
              <a:buNone/>
              <a:tabLst/>
              <a:defRPr/>
            </a:pPr>
            <a:r>
              <a:rPr kumimoji="0" lang="zh-CN" altLang="en-US" sz="1800" b="0" i="0" u="none" strike="noStrike" kern="0" cap="none" spc="0" normalizeH="0" baseline="0" noProof="0" dirty="0">
                <a:ln>
                  <a:noFill/>
                </a:ln>
                <a:solidFill>
                  <a:srgbClr val="000000"/>
                </a:solidFill>
                <a:effectLst/>
                <a:uLnTx/>
                <a:uFillTx/>
                <a:latin typeface="Arial"/>
                <a:ea typeface="宋体"/>
                <a:cs typeface="+mn-cs"/>
              </a:rPr>
              <a:t>在认证过程中，要使用的如下身份识别码：</a:t>
            </a:r>
          </a:p>
          <a:p>
            <a:pPr marL="342900" marR="0" lvl="0" indent="-342900" algn="l" defTabSz="914400" rtl="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0" u="none" strike="noStrike" kern="0" cap="none" spc="0" normalizeH="0" baseline="0" noProof="0" dirty="0">
                <a:ln>
                  <a:noFill/>
                </a:ln>
                <a:solidFill>
                  <a:srgbClr val="000000"/>
                </a:solidFill>
                <a:effectLst/>
                <a:uLnTx/>
                <a:uFillTx/>
                <a:latin typeface="Arial"/>
                <a:ea typeface="宋体"/>
                <a:cs typeface="+mn-cs"/>
              </a:rPr>
              <a:t>ID</a:t>
            </a:r>
            <a:r>
              <a:rPr kumimoji="0" lang="en-US" altLang="zh-CN" sz="1800" b="0" i="0" u="none" strike="noStrike" kern="0" cap="none" spc="0" normalizeH="0" baseline="-25000" noProof="0" dirty="0">
                <a:ln>
                  <a:noFill/>
                </a:ln>
                <a:solidFill>
                  <a:srgbClr val="000000"/>
                </a:solidFill>
                <a:effectLst/>
                <a:uLnTx/>
                <a:uFillTx/>
                <a:latin typeface="Arial"/>
                <a:ea typeface="宋体"/>
                <a:cs typeface="+mn-cs"/>
              </a:rPr>
              <a:t>C</a:t>
            </a:r>
            <a:r>
              <a:rPr kumimoji="0" lang="zh-CN" altLang="en-US" sz="1800" b="0" i="0" u="none" strike="noStrike" kern="0" cap="none" spc="0" normalizeH="0" baseline="0" noProof="0" dirty="0">
                <a:ln>
                  <a:noFill/>
                </a:ln>
                <a:solidFill>
                  <a:srgbClr val="000000"/>
                </a:solidFill>
                <a:effectLst/>
                <a:uLnTx/>
                <a:uFillTx/>
                <a:latin typeface="Arial"/>
                <a:ea typeface="宋体"/>
                <a:cs typeface="+mn-cs"/>
              </a:rPr>
              <a:t>：客户身份；</a:t>
            </a:r>
          </a:p>
          <a:p>
            <a:pPr marL="342900" marR="0" lvl="0" indent="-342900" algn="l" defTabSz="914400" rtl="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0" u="none" strike="noStrike" kern="0" cap="none" spc="0" normalizeH="0" baseline="0" noProof="0" dirty="0">
                <a:ln>
                  <a:noFill/>
                </a:ln>
                <a:solidFill>
                  <a:srgbClr val="000000"/>
                </a:solidFill>
                <a:effectLst/>
                <a:uLnTx/>
                <a:uFillTx/>
                <a:latin typeface="Arial"/>
                <a:ea typeface="宋体"/>
                <a:cs typeface="+mn-cs"/>
              </a:rPr>
              <a:t>ID</a:t>
            </a:r>
            <a:r>
              <a:rPr kumimoji="0" lang="en-US" altLang="zh-CN" sz="1800" b="0" i="0" u="none" strike="noStrike" kern="0" cap="none" spc="0" normalizeH="0" baseline="-25000" noProof="0" dirty="0">
                <a:ln>
                  <a:noFill/>
                </a:ln>
                <a:solidFill>
                  <a:srgbClr val="000000"/>
                </a:solidFill>
                <a:effectLst/>
                <a:uLnTx/>
                <a:uFillTx/>
                <a:latin typeface="Arial"/>
                <a:ea typeface="宋体"/>
                <a:cs typeface="+mn-cs"/>
              </a:rPr>
              <a:t>T</a:t>
            </a:r>
            <a:r>
              <a:rPr kumimoji="0" lang="zh-CN" altLang="en-US" sz="1800" b="0" i="0" u="none" strike="noStrike" kern="0" cap="none" spc="0" normalizeH="0" baseline="0" noProof="0" dirty="0">
                <a:ln>
                  <a:noFill/>
                </a:ln>
                <a:solidFill>
                  <a:srgbClr val="000000"/>
                </a:solidFill>
                <a:effectLst/>
                <a:uLnTx/>
                <a:uFillTx/>
                <a:latin typeface="Arial"/>
                <a:ea typeface="宋体"/>
                <a:cs typeface="+mn-cs"/>
              </a:rPr>
              <a:t>：</a:t>
            </a:r>
            <a:r>
              <a:rPr kumimoji="0" lang="en-US" altLang="zh-CN" sz="1800" b="0" i="0" u="none" strike="noStrike" kern="0" cap="none" spc="0" normalizeH="0" baseline="0" noProof="0" dirty="0">
                <a:ln>
                  <a:noFill/>
                </a:ln>
                <a:solidFill>
                  <a:srgbClr val="000000"/>
                </a:solidFill>
                <a:effectLst/>
                <a:uLnTx/>
                <a:uFillTx/>
                <a:latin typeface="Arial"/>
                <a:ea typeface="宋体"/>
                <a:cs typeface="+mn-cs"/>
              </a:rPr>
              <a:t>TGS</a:t>
            </a:r>
            <a:r>
              <a:rPr kumimoji="0" lang="zh-CN" altLang="en-US" sz="1800" b="0" i="0" u="none" strike="noStrike" kern="0" cap="none" spc="0" normalizeH="0" baseline="0" noProof="0" dirty="0">
                <a:ln>
                  <a:noFill/>
                </a:ln>
                <a:solidFill>
                  <a:srgbClr val="000000"/>
                </a:solidFill>
                <a:effectLst/>
                <a:uLnTx/>
                <a:uFillTx/>
                <a:latin typeface="Arial"/>
                <a:ea typeface="宋体"/>
                <a:cs typeface="+mn-cs"/>
              </a:rPr>
              <a:t>身份；</a:t>
            </a:r>
          </a:p>
          <a:p>
            <a:pPr marL="342900" marR="0" lvl="0" indent="-342900" algn="l" defTabSz="914400" rtl="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0" u="none" strike="noStrike" kern="0" cap="none" spc="0" normalizeH="0" baseline="0" noProof="0" dirty="0">
                <a:ln>
                  <a:noFill/>
                </a:ln>
                <a:solidFill>
                  <a:srgbClr val="000000"/>
                </a:solidFill>
                <a:effectLst/>
                <a:uLnTx/>
                <a:uFillTx/>
                <a:latin typeface="Arial"/>
                <a:ea typeface="宋体"/>
                <a:cs typeface="+mn-cs"/>
              </a:rPr>
              <a:t>ID</a:t>
            </a:r>
            <a:r>
              <a:rPr kumimoji="0" lang="en-US" altLang="zh-CN" sz="1800" b="0" i="0" u="none" strike="noStrike" kern="0" cap="none" spc="0" normalizeH="0" baseline="-25000" noProof="0" dirty="0">
                <a:ln>
                  <a:noFill/>
                </a:ln>
                <a:solidFill>
                  <a:srgbClr val="000000"/>
                </a:solidFill>
                <a:effectLst/>
                <a:uLnTx/>
                <a:uFillTx/>
                <a:latin typeface="Arial"/>
                <a:ea typeface="宋体"/>
                <a:cs typeface="+mn-cs"/>
              </a:rPr>
              <a:t>S</a:t>
            </a:r>
            <a:r>
              <a:rPr kumimoji="0" lang="zh-CN" altLang="en-US" sz="1800" b="0" i="0" u="none" strike="noStrike" kern="0" cap="none" spc="0" normalizeH="0" baseline="0" noProof="0" dirty="0">
                <a:ln>
                  <a:noFill/>
                </a:ln>
                <a:solidFill>
                  <a:srgbClr val="000000"/>
                </a:solidFill>
                <a:effectLst/>
                <a:uLnTx/>
                <a:uFillTx/>
                <a:latin typeface="Arial"/>
                <a:ea typeface="宋体"/>
                <a:cs typeface="+mn-cs"/>
              </a:rPr>
              <a:t>：服务器身份。</a:t>
            </a:r>
          </a:p>
        </p:txBody>
      </p:sp>
      <p:sp>
        <p:nvSpPr>
          <p:cNvPr id="14" name="Rectangle 4">
            <a:extLst>
              <a:ext uri="{FF2B5EF4-FFF2-40B4-BE49-F238E27FC236}">
                <a16:creationId xmlns:a16="http://schemas.microsoft.com/office/drawing/2014/main" id="{4413278D-D80E-4A63-9798-42379BCD3625}"/>
              </a:ext>
            </a:extLst>
          </p:cNvPr>
          <p:cNvSpPr>
            <a:spLocks noRot="1" noChangeArrowheads="1"/>
          </p:cNvSpPr>
          <p:nvPr/>
        </p:nvSpPr>
        <p:spPr bwMode="auto">
          <a:xfrm>
            <a:off x="4482460" y="4690083"/>
            <a:ext cx="4535488" cy="1146361"/>
          </a:xfrm>
          <a:prstGeom prst="rect">
            <a:avLst/>
          </a:prstGeom>
          <a:solidFill>
            <a:srgbClr val="FFCC00">
              <a:alpha val="23137"/>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None/>
              <a:tabLst/>
              <a:defRPr/>
            </a:pP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在认证过程中，要使用的如下一些数据：</a:t>
            </a:r>
          </a:p>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AD</a:t>
            </a:r>
            <a:r>
              <a:rPr kumimoji="0" lang="en-US" altLang="zh-CN" sz="1800" b="0" i="0" u="none" strike="noStrike" kern="0" cap="none" spc="0" normalizeH="0" baseline="-25000" noProof="0" dirty="0">
                <a:ln>
                  <a:noFill/>
                </a:ln>
                <a:solidFill>
                  <a:srgbClr val="000000"/>
                </a:solidFill>
                <a:effectLst/>
                <a:uLnTx/>
                <a:uFillTx/>
                <a:latin typeface="Arial" panose="020B0604020202020204" pitchFamily="34" charset="0"/>
                <a:ea typeface="宋体" panose="02010600030101010101" pitchFamily="2" charset="-122"/>
              </a:rPr>
              <a:t>C</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C</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的网络地址；</a:t>
            </a:r>
          </a:p>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0" u="none" strike="noStrike" kern="0" cap="none" spc="0" normalizeH="0" baseline="0" noProof="0" dirty="0" err="1">
                <a:ln>
                  <a:noFill/>
                </a:ln>
                <a:solidFill>
                  <a:srgbClr val="000000"/>
                </a:solidFill>
                <a:effectLst/>
                <a:uLnTx/>
                <a:uFillTx/>
                <a:latin typeface="Arial" panose="020B0604020202020204" pitchFamily="34" charset="0"/>
                <a:ea typeface="宋体" panose="02010600030101010101" pitchFamily="2" charset="-122"/>
              </a:rPr>
              <a:t>TS</a:t>
            </a:r>
            <a:r>
              <a:rPr kumimoji="0" lang="en-US" altLang="zh-CN" sz="1800" b="0" i="0" u="none" strike="noStrike" kern="0" cap="none" spc="0" normalizeH="0" baseline="-25000" noProof="0" dirty="0" err="1">
                <a:ln>
                  <a:noFill/>
                </a:ln>
                <a:solidFill>
                  <a:srgbClr val="000000"/>
                </a:solidFill>
                <a:effectLst/>
                <a:uLnTx/>
                <a:uFillTx/>
                <a:latin typeface="Arial" panose="020B0604020202020204" pitchFamily="34" charset="0"/>
                <a:ea typeface="宋体" panose="02010600030101010101" pitchFamily="2" charset="-122"/>
              </a:rPr>
              <a:t>i</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：第</a:t>
            </a:r>
            <a:r>
              <a:rPr kumimoji="0" lang="en-US" altLang="zh-CN" sz="1800" b="0" i="0" u="none" strike="noStrike" kern="0" cap="none" spc="0" normalizeH="0" baseline="0" noProof="0" dirty="0" err="1">
                <a:ln>
                  <a:noFill/>
                </a:ln>
                <a:solidFill>
                  <a:srgbClr val="000000"/>
                </a:solidFill>
                <a:effectLst/>
                <a:uLnTx/>
                <a:uFillTx/>
                <a:latin typeface="Arial" panose="020B0604020202020204" pitchFamily="34" charset="0"/>
                <a:ea typeface="宋体" panose="02010600030101010101" pitchFamily="2" charset="-122"/>
              </a:rPr>
              <a:t>i</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个时间戳；</a:t>
            </a:r>
          </a:p>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0" u="none" strike="noStrike" kern="0" cap="none" spc="0" normalizeH="0" baseline="0" noProof="0" dirty="0" err="1">
                <a:ln>
                  <a:noFill/>
                </a:ln>
                <a:solidFill>
                  <a:srgbClr val="000000"/>
                </a:solidFill>
                <a:effectLst/>
                <a:uLnTx/>
                <a:uFillTx/>
                <a:latin typeface="Arial" panose="020B0604020202020204" pitchFamily="34" charset="0"/>
                <a:ea typeface="宋体" panose="02010600030101010101" pitchFamily="2" charset="-122"/>
              </a:rPr>
              <a:t>lifetime</a:t>
            </a:r>
            <a:r>
              <a:rPr kumimoji="0" lang="en-US" altLang="zh-CN" sz="1800" b="0" i="0" u="none" strike="noStrike" kern="0" cap="none" spc="0" normalizeH="0" baseline="-25000" noProof="0" dirty="0" err="1">
                <a:ln>
                  <a:noFill/>
                </a:ln>
                <a:solidFill>
                  <a:srgbClr val="000000"/>
                </a:solidFill>
                <a:effectLst/>
                <a:uLnTx/>
                <a:uFillTx/>
                <a:latin typeface="Arial" panose="020B0604020202020204" pitchFamily="34" charset="0"/>
                <a:ea typeface="宋体" panose="02010600030101010101" pitchFamily="2" charset="-122"/>
              </a:rPr>
              <a:t>i</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：第</a:t>
            </a:r>
            <a:r>
              <a:rPr kumimoji="0" lang="en-US" altLang="zh-CN" sz="1800" b="0" i="0" u="none" strike="noStrike" kern="0" cap="none" spc="0" normalizeH="0" baseline="0" noProof="0" dirty="0" err="1">
                <a:ln>
                  <a:noFill/>
                </a:ln>
                <a:solidFill>
                  <a:srgbClr val="000000"/>
                </a:solidFill>
                <a:effectLst/>
                <a:uLnTx/>
                <a:uFillTx/>
                <a:latin typeface="Arial" panose="020B0604020202020204" pitchFamily="34" charset="0"/>
                <a:ea typeface="宋体" panose="02010600030101010101" pitchFamily="2" charset="-122"/>
              </a:rPr>
              <a:t>i</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个有效期间。</a:t>
            </a:r>
          </a:p>
        </p:txBody>
      </p:sp>
      <p:sp>
        <p:nvSpPr>
          <p:cNvPr id="15" name="Rectangle 5">
            <a:extLst>
              <a:ext uri="{FF2B5EF4-FFF2-40B4-BE49-F238E27FC236}">
                <a16:creationId xmlns:a16="http://schemas.microsoft.com/office/drawing/2014/main" id="{96F34F9B-AFC6-46A2-BF80-25C8A715812D}"/>
              </a:ext>
            </a:extLst>
          </p:cNvPr>
          <p:cNvSpPr>
            <a:spLocks noRot="1" noChangeArrowheads="1"/>
          </p:cNvSpPr>
          <p:nvPr/>
        </p:nvSpPr>
        <p:spPr bwMode="auto">
          <a:xfrm>
            <a:off x="3155949" y="2994025"/>
            <a:ext cx="5400675" cy="1642269"/>
          </a:xfrm>
          <a:prstGeom prst="rect">
            <a:avLst/>
          </a:prstGeom>
          <a:solidFill>
            <a:srgbClr val="FFFF00">
              <a:alpha val="1803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None/>
              <a:tabLst/>
              <a:defRPr/>
            </a:pP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在认证过程中，要使用的如下密钥：</a:t>
            </a:r>
          </a:p>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K</a:t>
            </a:r>
            <a:r>
              <a:rPr kumimoji="0" lang="en-US" altLang="zh-CN" sz="1800" b="0" i="0" u="none" strike="noStrike" kern="0" cap="none" spc="0" normalizeH="0" baseline="-25000" noProof="0" dirty="0">
                <a:ln>
                  <a:noFill/>
                </a:ln>
                <a:solidFill>
                  <a:srgbClr val="000000"/>
                </a:solidFill>
                <a:effectLst/>
                <a:uLnTx/>
                <a:uFillTx/>
                <a:latin typeface="Arial" panose="020B0604020202020204" pitchFamily="34" charset="0"/>
                <a:ea typeface="宋体" panose="02010600030101010101" pitchFamily="2" charset="-122"/>
              </a:rPr>
              <a:t>CT</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C</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与</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TGS</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共享；</a:t>
            </a:r>
          </a:p>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K</a:t>
            </a:r>
            <a:r>
              <a:rPr kumimoji="0" lang="en-US" altLang="zh-CN" sz="1800" b="0" i="0" u="none" strike="noStrike" kern="0" cap="none" spc="0" normalizeH="0" baseline="-25000" noProof="0" dirty="0">
                <a:ln>
                  <a:noFill/>
                </a:ln>
                <a:solidFill>
                  <a:srgbClr val="000000"/>
                </a:solidFill>
                <a:effectLst/>
                <a:uLnTx/>
                <a:uFillTx/>
                <a:latin typeface="Arial" panose="020B0604020202020204" pitchFamily="34" charset="0"/>
                <a:ea typeface="宋体" panose="02010600030101010101" pitchFamily="2" charset="-122"/>
              </a:rPr>
              <a:t>AT</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AS</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与</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TGS</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共享；</a:t>
            </a:r>
          </a:p>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K</a:t>
            </a:r>
            <a:r>
              <a:rPr kumimoji="0" lang="en-US" altLang="zh-CN" sz="1800" b="0" i="0" u="none" strike="noStrike" kern="0" cap="none" spc="0" normalizeH="0" baseline="-25000" noProof="0" dirty="0">
                <a:ln>
                  <a:noFill/>
                </a:ln>
                <a:solidFill>
                  <a:srgbClr val="000000"/>
                </a:solidFill>
                <a:effectLst/>
                <a:uLnTx/>
                <a:uFillTx/>
                <a:latin typeface="Arial" panose="020B0604020202020204" pitchFamily="34" charset="0"/>
                <a:ea typeface="宋体" panose="02010600030101010101" pitchFamily="2" charset="-122"/>
              </a:rPr>
              <a:t>CA</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C</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与</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AS</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共享，由</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C</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上的用户口令导出的；</a:t>
            </a:r>
          </a:p>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K</a:t>
            </a:r>
            <a:r>
              <a:rPr kumimoji="0" lang="en-US" altLang="zh-CN" sz="1800" b="0" i="0" u="none" strike="noStrike" kern="0" cap="none" spc="0" normalizeH="0" baseline="-25000" noProof="0" dirty="0">
                <a:ln>
                  <a:noFill/>
                </a:ln>
                <a:solidFill>
                  <a:srgbClr val="000000"/>
                </a:solidFill>
                <a:effectLst/>
                <a:uLnTx/>
                <a:uFillTx/>
                <a:latin typeface="Arial" panose="020B0604020202020204" pitchFamily="34" charset="0"/>
                <a:ea typeface="宋体" panose="02010600030101010101" pitchFamily="2" charset="-122"/>
              </a:rPr>
              <a:t>TS</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TGS</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与</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S</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共享；</a:t>
            </a:r>
          </a:p>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K</a:t>
            </a:r>
            <a:r>
              <a:rPr kumimoji="0" lang="en-US" altLang="zh-CN" sz="1800" b="0" i="0" u="none" strike="noStrike" kern="0" cap="none" spc="0" normalizeH="0" baseline="-25000" noProof="0" dirty="0">
                <a:ln>
                  <a:noFill/>
                </a:ln>
                <a:solidFill>
                  <a:srgbClr val="000000"/>
                </a:solidFill>
                <a:effectLst/>
                <a:uLnTx/>
                <a:uFillTx/>
                <a:latin typeface="Arial" panose="020B0604020202020204" pitchFamily="34" charset="0"/>
                <a:ea typeface="宋体" panose="02010600030101010101" pitchFamily="2" charset="-122"/>
              </a:rPr>
              <a:t>CS</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C</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与</a:t>
            </a:r>
            <a:r>
              <a:rPr kumimoji="0" lang="en-US" altLang="zh-CN"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S</a:t>
            </a:r>
            <a:r>
              <a:rPr kumimoji="0" lang="zh-CN" altLang="en-US" sz="1800" b="0" i="0" u="none" strike="noStrike" kern="0" cap="none" spc="0" normalizeH="0" baseline="0" noProof="0" dirty="0">
                <a:ln>
                  <a:noFill/>
                </a:ln>
                <a:solidFill>
                  <a:srgbClr val="000000"/>
                </a:solidFill>
                <a:effectLst/>
                <a:uLnTx/>
                <a:uFillTx/>
                <a:latin typeface="Arial" panose="020B0604020202020204" pitchFamily="34" charset="0"/>
                <a:ea typeface="宋体" panose="02010600030101010101" pitchFamily="2" charset="-122"/>
              </a:rPr>
              <a:t>共享。</a:t>
            </a:r>
          </a:p>
        </p:txBody>
      </p:sp>
      <p:sp>
        <p:nvSpPr>
          <p:cNvPr id="16" name="Rectangle 4">
            <a:extLst>
              <a:ext uri="{FF2B5EF4-FFF2-40B4-BE49-F238E27FC236}">
                <a16:creationId xmlns:a16="http://schemas.microsoft.com/office/drawing/2014/main" id="{C5FF83A4-E30D-4318-8A2E-66BFCB056D46}"/>
              </a:ext>
            </a:extLst>
          </p:cNvPr>
          <p:cNvSpPr>
            <a:spLocks noRot="1" noChangeArrowheads="1"/>
          </p:cNvSpPr>
          <p:nvPr/>
        </p:nvSpPr>
        <p:spPr bwMode="auto">
          <a:xfrm>
            <a:off x="888206" y="5636234"/>
            <a:ext cx="4535487" cy="1062037"/>
          </a:xfrm>
          <a:prstGeom prst="rect">
            <a:avLst/>
          </a:prstGeom>
          <a:solidFill>
            <a:srgbClr val="FFCC00">
              <a:alpha val="23137"/>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None/>
              <a:tabLst/>
              <a:defRPr/>
            </a:pPr>
            <a:r>
              <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rPr>
              <a:t>在认证过程中，形成凭证：</a:t>
            </a:r>
          </a:p>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1"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rPr>
              <a:t>Ticke</a:t>
            </a:r>
            <a:r>
              <a:rPr kumimoji="0" lang="en-US" altLang="zh-CN"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rPr>
              <a:t>t</a:t>
            </a:r>
            <a:r>
              <a:rPr kumimoji="0" lang="en-US" altLang="zh-CN" sz="1800" b="0" i="0" u="none" strike="noStrike" kern="0" cap="none" spc="0" normalizeH="0" baseline="-25000" noProof="0">
                <a:ln>
                  <a:noFill/>
                </a:ln>
                <a:solidFill>
                  <a:srgbClr val="000000"/>
                </a:solidFill>
                <a:effectLst/>
                <a:uLnTx/>
                <a:uFillTx/>
                <a:latin typeface="Arial" panose="020B0604020202020204" pitchFamily="34" charset="0"/>
                <a:ea typeface="宋体" panose="02010600030101010101" pitchFamily="2" charset="-122"/>
              </a:rPr>
              <a:t>S </a:t>
            </a:r>
            <a:r>
              <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rPr>
              <a:t>：服务器入场券。</a:t>
            </a:r>
            <a:endParaRPr kumimoji="0" lang="en-US" altLang="zh-CN"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1"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rPr>
              <a:t>Ticke</a:t>
            </a:r>
            <a:r>
              <a:rPr kumimoji="0" lang="en-US" altLang="zh-CN"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rPr>
              <a:t>t</a:t>
            </a:r>
            <a:r>
              <a:rPr kumimoji="0" lang="en-US" altLang="zh-CN" sz="1800" b="0" i="0" u="none" strike="noStrike" kern="0" cap="none" spc="0" normalizeH="0" baseline="-25000" noProof="0">
                <a:ln>
                  <a:noFill/>
                </a:ln>
                <a:solidFill>
                  <a:srgbClr val="000000"/>
                </a:solidFill>
                <a:effectLst/>
                <a:uLnTx/>
                <a:uFillTx/>
                <a:latin typeface="Arial" panose="020B0604020202020204" pitchFamily="34" charset="0"/>
                <a:ea typeface="宋体" panose="02010600030101010101" pitchFamily="2" charset="-122"/>
              </a:rPr>
              <a:t>TGS</a:t>
            </a:r>
            <a:r>
              <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rPr>
              <a:t>：</a:t>
            </a:r>
            <a:r>
              <a:rPr kumimoji="0" lang="en-US" altLang="zh-CN"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rPr>
              <a:t>TGS</a:t>
            </a:r>
            <a:r>
              <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rPr>
              <a:t>的入场券</a:t>
            </a:r>
            <a:endParaRPr kumimoji="0" lang="en-US" altLang="zh-CN"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a:p>
            <a:pPr marL="342900" marR="0" lvl="0" indent="-342900" defTabSz="914400" eaLnBrk="1" fontAlgn="base" latinLnBrk="0" hangingPunct="1">
              <a:lnSpc>
                <a:spcPct val="80000"/>
              </a:lnSpc>
              <a:spcBef>
                <a:spcPct val="20000"/>
              </a:spcBef>
              <a:spcAft>
                <a:spcPct val="0"/>
              </a:spcAft>
              <a:buClr>
                <a:srgbClr val="FF6600"/>
              </a:buClr>
              <a:buSzTx/>
              <a:buFont typeface="Wingdings" panose="05000000000000000000" pitchFamily="2" charset="2"/>
              <a:buChar char="§"/>
              <a:tabLst/>
              <a:defRPr/>
            </a:pPr>
            <a:r>
              <a:rPr kumimoji="0" lang="en-US" altLang="zh-CN" sz="1800" b="0" i="1"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rPr>
              <a:t>Authenticator</a:t>
            </a:r>
            <a:r>
              <a:rPr kumimoji="0" lang="en-US" altLang="zh-CN" sz="1800" b="0" i="0" u="none" strike="noStrike" kern="0" cap="none" spc="0" normalizeH="0" baseline="-25000" noProof="0">
                <a:ln>
                  <a:noFill/>
                </a:ln>
                <a:solidFill>
                  <a:srgbClr val="000000"/>
                </a:solidFill>
                <a:effectLst/>
                <a:uLnTx/>
                <a:uFillTx/>
                <a:latin typeface="Arial" panose="020B0604020202020204" pitchFamily="34" charset="0"/>
                <a:ea typeface="宋体" panose="02010600030101010101" pitchFamily="2" charset="-122"/>
              </a:rPr>
              <a:t>V</a:t>
            </a:r>
            <a:r>
              <a:rPr kumimoji="0" lang="zh-CN" altLang="en-US" sz="1800" b="0"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rPr>
              <a:t>：服务器鉴别码</a:t>
            </a:r>
          </a:p>
        </p:txBody>
      </p:sp>
      <p:sp>
        <p:nvSpPr>
          <p:cNvPr id="4" name="矩形 3">
            <a:extLst>
              <a:ext uri="{FF2B5EF4-FFF2-40B4-BE49-F238E27FC236}">
                <a16:creationId xmlns:a16="http://schemas.microsoft.com/office/drawing/2014/main" id="{139FEAE4-EF06-4501-837C-0689554CC940}"/>
              </a:ext>
            </a:extLst>
          </p:cNvPr>
          <p:cNvSpPr/>
          <p:nvPr/>
        </p:nvSpPr>
        <p:spPr>
          <a:xfrm>
            <a:off x="888206" y="1328499"/>
            <a:ext cx="3594254" cy="369332"/>
          </a:xfrm>
          <a:prstGeom prst="rect">
            <a:avLst/>
          </a:prstGeom>
        </p:spPr>
        <p:txBody>
          <a:bodyPr wrap="none">
            <a:spAutoFit/>
          </a:bodyPr>
          <a:lstStyle/>
          <a:p>
            <a:r>
              <a:rPr lang="en-US" altLang="zh-CN" dirty="0"/>
              <a:t>2</a:t>
            </a:r>
            <a:r>
              <a:rPr lang="zh-CN" altLang="en-US" dirty="0"/>
              <a:t>、</a:t>
            </a:r>
            <a:r>
              <a:rPr lang="en-US" altLang="zh-CN" dirty="0"/>
              <a:t>Kerberos</a:t>
            </a:r>
            <a:r>
              <a:rPr lang="zh-CN" altLang="en-US" dirty="0"/>
              <a:t>系统认证需要的信息</a:t>
            </a:r>
          </a:p>
        </p:txBody>
      </p:sp>
      <p:sp>
        <p:nvSpPr>
          <p:cNvPr id="17" name="文本框 16">
            <a:extLst>
              <a:ext uri="{FF2B5EF4-FFF2-40B4-BE49-F238E27FC236}">
                <a16:creationId xmlns:a16="http://schemas.microsoft.com/office/drawing/2014/main" id="{2DB1386C-BCD2-42B5-B132-E74EFB97C4A0}"/>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272012589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0211A702-F038-4DDF-BA27-6DE61C052896}"/>
              </a:ext>
            </a:extLst>
          </p:cNvPr>
          <p:cNvSpPr/>
          <p:nvPr/>
        </p:nvSpPr>
        <p:spPr>
          <a:xfrm>
            <a:off x="946879" y="1436965"/>
            <a:ext cx="2965877" cy="369332"/>
          </a:xfrm>
          <a:prstGeom prst="rect">
            <a:avLst/>
          </a:prstGeom>
        </p:spPr>
        <p:txBody>
          <a:bodyPr wrap="none">
            <a:spAutoFit/>
          </a:bodyPr>
          <a:lstStyle/>
          <a:p>
            <a:r>
              <a:rPr lang="en-US" altLang="zh-CN" dirty="0"/>
              <a:t>3</a:t>
            </a:r>
            <a:r>
              <a:rPr lang="zh-CN" altLang="en-US" dirty="0"/>
              <a:t>、</a:t>
            </a:r>
            <a:r>
              <a:rPr lang="en-US" altLang="zh-CN" dirty="0"/>
              <a:t>Kerberos</a:t>
            </a:r>
            <a:r>
              <a:rPr lang="zh-CN" altLang="en-US" dirty="0"/>
              <a:t>系统 工作过程</a:t>
            </a:r>
          </a:p>
        </p:txBody>
      </p:sp>
      <p:grpSp>
        <p:nvGrpSpPr>
          <p:cNvPr id="10" name="Group 3">
            <a:extLst>
              <a:ext uri="{FF2B5EF4-FFF2-40B4-BE49-F238E27FC236}">
                <a16:creationId xmlns:a16="http://schemas.microsoft.com/office/drawing/2014/main" id="{24C11D7E-A647-4DC8-ACE3-1EB43DB54B87}"/>
              </a:ext>
            </a:extLst>
          </p:cNvPr>
          <p:cNvGrpSpPr>
            <a:grpSpLocks/>
          </p:cNvGrpSpPr>
          <p:nvPr/>
        </p:nvGrpSpPr>
        <p:grpSpPr bwMode="auto">
          <a:xfrm>
            <a:off x="1097757" y="2133600"/>
            <a:ext cx="6624637" cy="1584325"/>
            <a:chOff x="2235" y="4998"/>
            <a:chExt cx="7485" cy="1677"/>
          </a:xfrm>
        </p:grpSpPr>
        <p:sp>
          <p:nvSpPr>
            <p:cNvPr id="11" name="computr3">
              <a:extLst>
                <a:ext uri="{FF2B5EF4-FFF2-40B4-BE49-F238E27FC236}">
                  <a16:creationId xmlns:a16="http://schemas.microsoft.com/office/drawing/2014/main" id="{DA5185AB-1A05-4693-B3EF-4F87B55F785C}"/>
                </a:ext>
              </a:extLst>
            </p:cNvPr>
            <p:cNvSpPr>
              <a:spLocks noEditPoints="1" noChangeArrowheads="1"/>
            </p:cNvSpPr>
            <p:nvPr/>
          </p:nvSpPr>
          <p:spPr bwMode="auto">
            <a:xfrm>
              <a:off x="2340" y="5496"/>
              <a:ext cx="720" cy="624"/>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7800 w 21600"/>
                <a:gd name="T13" fmla="*/ 2596 h 21600"/>
                <a:gd name="T14" fmla="*/ 16350 w 21600"/>
                <a:gd name="T15" fmla="*/ 11769 h 21600"/>
              </a:gdLst>
              <a:ahLst/>
              <a:cxnLst>
                <a:cxn ang="T8">
                  <a:pos x="T0" y="T1"/>
                </a:cxn>
                <a:cxn ang="T9">
                  <a:pos x="T2" y="T3"/>
                </a:cxn>
                <a:cxn ang="T10">
                  <a:pos x="T4" y="T5"/>
                </a:cxn>
                <a:cxn ang="T11">
                  <a:pos x="T6" y="T7"/>
                </a:cxn>
              </a:cxnLst>
              <a:rect l="T12" t="T13" r="T14" b="T15"/>
              <a:pathLst>
                <a:path w="21600" h="21600" extrusionOk="0">
                  <a:moveTo>
                    <a:pt x="18250" y="17743"/>
                  </a:moveTo>
                  <a:lnTo>
                    <a:pt x="17557" y="16971"/>
                  </a:lnTo>
                  <a:lnTo>
                    <a:pt x="5429" y="16971"/>
                  </a:lnTo>
                  <a:lnTo>
                    <a:pt x="4736" y="17743"/>
                  </a:lnTo>
                  <a:lnTo>
                    <a:pt x="18250" y="17743"/>
                  </a:lnTo>
                  <a:close/>
                </a:path>
                <a:path w="21600" h="21600" extrusionOk="0">
                  <a:moveTo>
                    <a:pt x="18250" y="17743"/>
                  </a:moveTo>
                  <a:moveTo>
                    <a:pt x="19405" y="19131"/>
                  </a:moveTo>
                  <a:lnTo>
                    <a:pt x="18712" y="18360"/>
                  </a:lnTo>
                  <a:lnTo>
                    <a:pt x="4274" y="18360"/>
                  </a:lnTo>
                  <a:lnTo>
                    <a:pt x="3581" y="19131"/>
                  </a:lnTo>
                  <a:lnTo>
                    <a:pt x="19405" y="19131"/>
                  </a:lnTo>
                  <a:close/>
                </a:path>
                <a:path w="21600" h="21600" extrusionOk="0">
                  <a:moveTo>
                    <a:pt x="19405" y="19131"/>
                  </a:moveTo>
                  <a:moveTo>
                    <a:pt x="20560" y="20520"/>
                  </a:moveTo>
                  <a:lnTo>
                    <a:pt x="19867" y="19749"/>
                  </a:lnTo>
                  <a:lnTo>
                    <a:pt x="3119" y="19749"/>
                  </a:lnTo>
                  <a:lnTo>
                    <a:pt x="2426" y="20520"/>
                  </a:lnTo>
                  <a:lnTo>
                    <a:pt x="20560" y="20520"/>
                  </a:lnTo>
                  <a:close/>
                </a:path>
                <a:path w="21600" h="21600" extrusionOk="0">
                  <a:moveTo>
                    <a:pt x="20560" y="20520"/>
                  </a:moveTo>
                  <a:moveTo>
                    <a:pt x="4620" y="16971"/>
                  </a:moveTo>
                  <a:lnTo>
                    <a:pt x="5313" y="16200"/>
                  </a:lnTo>
                  <a:lnTo>
                    <a:pt x="7624" y="16200"/>
                  </a:lnTo>
                  <a:lnTo>
                    <a:pt x="7624" y="14194"/>
                  </a:lnTo>
                  <a:lnTo>
                    <a:pt x="5891" y="14194"/>
                  </a:lnTo>
                  <a:lnTo>
                    <a:pt x="5891" y="0"/>
                  </a:lnTo>
                  <a:lnTo>
                    <a:pt x="12013" y="0"/>
                  </a:lnTo>
                  <a:lnTo>
                    <a:pt x="18135" y="0"/>
                  </a:lnTo>
                  <a:lnTo>
                    <a:pt x="18135" y="10800"/>
                  </a:lnTo>
                  <a:lnTo>
                    <a:pt x="18135" y="14194"/>
                  </a:lnTo>
                  <a:lnTo>
                    <a:pt x="16402" y="14194"/>
                  </a:lnTo>
                  <a:lnTo>
                    <a:pt x="16402" y="16200"/>
                  </a:lnTo>
                  <a:lnTo>
                    <a:pt x="17788" y="16200"/>
                  </a:lnTo>
                  <a:lnTo>
                    <a:pt x="19059" y="17743"/>
                  </a:lnTo>
                  <a:lnTo>
                    <a:pt x="21022" y="19903"/>
                  </a:lnTo>
                  <a:lnTo>
                    <a:pt x="21253" y="20057"/>
                  </a:lnTo>
                  <a:lnTo>
                    <a:pt x="21369" y="20366"/>
                  </a:lnTo>
                  <a:lnTo>
                    <a:pt x="21600" y="20674"/>
                  </a:lnTo>
                  <a:lnTo>
                    <a:pt x="21600" y="20829"/>
                  </a:lnTo>
                  <a:lnTo>
                    <a:pt x="21600" y="20983"/>
                  </a:lnTo>
                  <a:lnTo>
                    <a:pt x="21600" y="21137"/>
                  </a:lnTo>
                  <a:lnTo>
                    <a:pt x="21600" y="21291"/>
                  </a:lnTo>
                  <a:lnTo>
                    <a:pt x="21484" y="21446"/>
                  </a:lnTo>
                  <a:lnTo>
                    <a:pt x="21369" y="21446"/>
                  </a:lnTo>
                  <a:lnTo>
                    <a:pt x="21138" y="21600"/>
                  </a:lnTo>
                  <a:lnTo>
                    <a:pt x="21022" y="21600"/>
                  </a:lnTo>
                  <a:lnTo>
                    <a:pt x="10973" y="21600"/>
                  </a:lnTo>
                  <a:lnTo>
                    <a:pt x="2079" y="21600"/>
                  </a:lnTo>
                  <a:lnTo>
                    <a:pt x="1848" y="21600"/>
                  </a:lnTo>
                  <a:lnTo>
                    <a:pt x="1733" y="21446"/>
                  </a:lnTo>
                  <a:lnTo>
                    <a:pt x="1617" y="21446"/>
                  </a:lnTo>
                  <a:lnTo>
                    <a:pt x="1502" y="21291"/>
                  </a:lnTo>
                  <a:lnTo>
                    <a:pt x="1386" y="21291"/>
                  </a:lnTo>
                  <a:lnTo>
                    <a:pt x="1386" y="21137"/>
                  </a:lnTo>
                  <a:lnTo>
                    <a:pt x="1386" y="20983"/>
                  </a:lnTo>
                  <a:lnTo>
                    <a:pt x="1386" y="20829"/>
                  </a:lnTo>
                  <a:lnTo>
                    <a:pt x="1502" y="20674"/>
                  </a:lnTo>
                  <a:lnTo>
                    <a:pt x="1617" y="20366"/>
                  </a:lnTo>
                  <a:lnTo>
                    <a:pt x="1733" y="20057"/>
                  </a:lnTo>
                  <a:lnTo>
                    <a:pt x="1964" y="19903"/>
                  </a:lnTo>
                  <a:lnTo>
                    <a:pt x="0" y="19903"/>
                  </a:lnTo>
                  <a:lnTo>
                    <a:pt x="0" y="10800"/>
                  </a:lnTo>
                  <a:lnTo>
                    <a:pt x="0" y="2777"/>
                  </a:lnTo>
                  <a:lnTo>
                    <a:pt x="4620" y="2777"/>
                  </a:lnTo>
                  <a:lnTo>
                    <a:pt x="4620" y="16971"/>
                  </a:lnTo>
                  <a:moveTo>
                    <a:pt x="4620" y="16971"/>
                  </a:moveTo>
                  <a:moveTo>
                    <a:pt x="4620" y="16971"/>
                  </a:moveTo>
                  <a:lnTo>
                    <a:pt x="4158" y="17434"/>
                  </a:lnTo>
                  <a:lnTo>
                    <a:pt x="2541" y="19286"/>
                  </a:lnTo>
                  <a:lnTo>
                    <a:pt x="1964" y="19903"/>
                  </a:lnTo>
                  <a:lnTo>
                    <a:pt x="4620" y="16971"/>
                  </a:lnTo>
                  <a:close/>
                </a:path>
                <a:path w="21600" h="21600" extrusionOk="0">
                  <a:moveTo>
                    <a:pt x="7624" y="2314"/>
                  </a:moveTo>
                  <a:moveTo>
                    <a:pt x="16402" y="2314"/>
                  </a:moveTo>
                  <a:lnTo>
                    <a:pt x="16402" y="11880"/>
                  </a:lnTo>
                  <a:lnTo>
                    <a:pt x="7624" y="11880"/>
                  </a:lnTo>
                  <a:lnTo>
                    <a:pt x="7624" y="2314"/>
                  </a:lnTo>
                  <a:lnTo>
                    <a:pt x="16402" y="2314"/>
                  </a:lnTo>
                  <a:close/>
                </a:path>
                <a:path w="21600" h="21600" extrusionOk="0">
                  <a:moveTo>
                    <a:pt x="578" y="4011"/>
                  </a:moveTo>
                  <a:moveTo>
                    <a:pt x="4043" y="4011"/>
                  </a:moveTo>
                  <a:lnTo>
                    <a:pt x="4043" y="4320"/>
                  </a:lnTo>
                  <a:lnTo>
                    <a:pt x="578" y="4320"/>
                  </a:lnTo>
                  <a:lnTo>
                    <a:pt x="578" y="4011"/>
                  </a:lnTo>
                  <a:lnTo>
                    <a:pt x="4043" y="4011"/>
                  </a:lnTo>
                  <a:close/>
                  <a:moveTo>
                    <a:pt x="7624" y="14194"/>
                  </a:moveTo>
                  <a:lnTo>
                    <a:pt x="16402" y="14194"/>
                  </a:lnTo>
                  <a:lnTo>
                    <a:pt x="16402" y="16200"/>
                  </a:lnTo>
                  <a:lnTo>
                    <a:pt x="7624" y="16200"/>
                  </a:lnTo>
                </a:path>
              </a:pathLst>
            </a:custGeom>
            <a:solidFill>
              <a:srgbClr val="FFFFCC"/>
            </a:solidFill>
            <a:ln w="9525">
              <a:solidFill>
                <a:srgbClr val="000000"/>
              </a:solidFill>
              <a:miter lim="800000"/>
              <a:headEnd/>
              <a:tailEnd/>
            </a:ln>
          </p:spPr>
          <p:txBody>
            <a:bodyPr/>
            <a:lstStyle/>
            <a:p>
              <a:endParaRPr lang="zh-CN" altLang="en-US"/>
            </a:p>
          </p:txBody>
        </p:sp>
        <p:sp>
          <p:nvSpPr>
            <p:cNvPr id="12" name="computr1">
              <a:extLst>
                <a:ext uri="{FF2B5EF4-FFF2-40B4-BE49-F238E27FC236}">
                  <a16:creationId xmlns:a16="http://schemas.microsoft.com/office/drawing/2014/main" id="{D6C6F443-3E55-4555-B258-7F9A86D4C254}"/>
                </a:ext>
              </a:extLst>
            </p:cNvPr>
            <p:cNvSpPr>
              <a:spLocks noEditPoints="1" noChangeArrowheads="1"/>
            </p:cNvSpPr>
            <p:nvPr/>
          </p:nvSpPr>
          <p:spPr bwMode="auto">
            <a:xfrm>
              <a:off x="4560" y="5496"/>
              <a:ext cx="510" cy="618"/>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4913 w 21600"/>
                <a:gd name="T43" fmla="*/ 2551 h 21600"/>
                <a:gd name="T44" fmla="*/ 16772 w 21600"/>
                <a:gd name="T45" fmla="*/ 11150 h 2160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1600" h="21600" extrusionOk="0">
                  <a:moveTo>
                    <a:pt x="16994" y="15388"/>
                  </a:moveTo>
                  <a:lnTo>
                    <a:pt x="16994" y="13553"/>
                  </a:lnTo>
                  <a:lnTo>
                    <a:pt x="19535" y="13553"/>
                  </a:lnTo>
                  <a:lnTo>
                    <a:pt x="19535" y="10729"/>
                  </a:lnTo>
                  <a:lnTo>
                    <a:pt x="19535" y="6776"/>
                  </a:lnTo>
                  <a:lnTo>
                    <a:pt x="19535" y="0"/>
                  </a:lnTo>
                  <a:lnTo>
                    <a:pt x="10800" y="0"/>
                  </a:lnTo>
                  <a:lnTo>
                    <a:pt x="2065" y="0"/>
                  </a:lnTo>
                  <a:lnTo>
                    <a:pt x="2065" y="6776"/>
                  </a:lnTo>
                  <a:lnTo>
                    <a:pt x="2065" y="10729"/>
                  </a:lnTo>
                  <a:lnTo>
                    <a:pt x="2065" y="13553"/>
                  </a:lnTo>
                  <a:lnTo>
                    <a:pt x="4606" y="13553"/>
                  </a:lnTo>
                  <a:lnTo>
                    <a:pt x="4606" y="15388"/>
                  </a:lnTo>
                  <a:lnTo>
                    <a:pt x="0" y="15388"/>
                  </a:lnTo>
                  <a:lnTo>
                    <a:pt x="0" y="21600"/>
                  </a:lnTo>
                  <a:lnTo>
                    <a:pt x="10800" y="21600"/>
                  </a:lnTo>
                  <a:lnTo>
                    <a:pt x="21600" y="21600"/>
                  </a:lnTo>
                  <a:lnTo>
                    <a:pt x="21600" y="15388"/>
                  </a:lnTo>
                  <a:lnTo>
                    <a:pt x="16994" y="15388"/>
                  </a:lnTo>
                  <a:close/>
                </a:path>
                <a:path w="21600" h="21600" extrusionOk="0">
                  <a:moveTo>
                    <a:pt x="4606" y="15388"/>
                  </a:moveTo>
                  <a:lnTo>
                    <a:pt x="4606" y="13553"/>
                  </a:lnTo>
                  <a:lnTo>
                    <a:pt x="16994" y="13553"/>
                  </a:lnTo>
                  <a:lnTo>
                    <a:pt x="16994" y="15388"/>
                  </a:lnTo>
                  <a:lnTo>
                    <a:pt x="4606" y="15388"/>
                  </a:lnTo>
                </a:path>
                <a:path w="21600" h="21600" extrusionOk="0">
                  <a:moveTo>
                    <a:pt x="4606" y="11294"/>
                  </a:moveTo>
                  <a:lnTo>
                    <a:pt x="4606" y="2259"/>
                  </a:lnTo>
                  <a:lnTo>
                    <a:pt x="16994" y="2259"/>
                  </a:lnTo>
                  <a:lnTo>
                    <a:pt x="16994" y="11294"/>
                  </a:lnTo>
                  <a:lnTo>
                    <a:pt x="4606" y="11294"/>
                  </a:lnTo>
                  <a:moveTo>
                    <a:pt x="13976" y="17082"/>
                  </a:moveTo>
                  <a:lnTo>
                    <a:pt x="13976" y="16376"/>
                  </a:lnTo>
                  <a:lnTo>
                    <a:pt x="20171" y="16376"/>
                  </a:lnTo>
                  <a:lnTo>
                    <a:pt x="20171" y="17082"/>
                  </a:lnTo>
                  <a:lnTo>
                    <a:pt x="13976" y="17082"/>
                  </a:lnTo>
                </a:path>
              </a:pathLst>
            </a:custGeom>
            <a:solidFill>
              <a:srgbClr val="FFFFCC"/>
            </a:solidFill>
            <a:ln w="9525">
              <a:solidFill>
                <a:srgbClr val="000000"/>
              </a:solidFill>
              <a:miter lim="800000"/>
              <a:headEnd/>
              <a:tailEnd/>
            </a:ln>
            <a:effectLst/>
            <a:extLst>
              <a:ext uri="{AF507438-7753-43E0-B8FC-AC1667EBCBE1}">
                <a14:hiddenEffects xmlns:a14="http://schemas.microsoft.com/office/drawing/2010/main">
                  <a:effectLst>
                    <a:outerShdw dist="107763" dir="13500000" algn="ctr" rotWithShape="0">
                      <a:srgbClr val="808080"/>
                    </a:outerShdw>
                  </a:effectLst>
                </a14:hiddenEffects>
              </a:ext>
            </a:extLst>
          </p:spPr>
          <p:txBody>
            <a:bodyPr/>
            <a:lstStyle/>
            <a:p>
              <a:endParaRPr lang="zh-CN" altLang="en-US"/>
            </a:p>
          </p:txBody>
        </p:sp>
        <p:grpSp>
          <p:nvGrpSpPr>
            <p:cNvPr id="13" name="Group 6">
              <a:extLst>
                <a:ext uri="{FF2B5EF4-FFF2-40B4-BE49-F238E27FC236}">
                  <a16:creationId xmlns:a16="http://schemas.microsoft.com/office/drawing/2014/main" id="{09BC2D5E-D233-4A80-8451-884713F8A7A5}"/>
                </a:ext>
              </a:extLst>
            </p:cNvPr>
            <p:cNvGrpSpPr>
              <a:grpSpLocks/>
            </p:cNvGrpSpPr>
            <p:nvPr/>
          </p:nvGrpSpPr>
          <p:grpSpPr bwMode="auto">
            <a:xfrm>
              <a:off x="6840" y="5028"/>
              <a:ext cx="2880" cy="1560"/>
              <a:chOff x="6840" y="5028"/>
              <a:chExt cx="2880" cy="1560"/>
            </a:xfrm>
          </p:grpSpPr>
          <p:sp>
            <p:nvSpPr>
              <p:cNvPr id="28" name="Text Box 7">
                <a:extLst>
                  <a:ext uri="{FF2B5EF4-FFF2-40B4-BE49-F238E27FC236}">
                    <a16:creationId xmlns:a16="http://schemas.microsoft.com/office/drawing/2014/main" id="{AF343BA7-098A-4D3B-A63F-DAE854D5B2F8}"/>
                  </a:ext>
                </a:extLst>
              </p:cNvPr>
              <p:cNvSpPr txBox="1">
                <a:spLocks noChangeArrowheads="1"/>
              </p:cNvSpPr>
              <p:nvPr/>
            </p:nvSpPr>
            <p:spPr bwMode="auto">
              <a:xfrm>
                <a:off x="7020" y="5184"/>
                <a:ext cx="900" cy="468"/>
              </a:xfrm>
              <a:prstGeom prst="rect">
                <a:avLst/>
              </a:prstGeom>
              <a:solidFill>
                <a:srgbClr val="CCFFFF"/>
              </a:solidFill>
              <a:ln w="9525">
                <a:solidFill>
                  <a:srgbClr val="000000"/>
                </a:solidFill>
                <a:miter lim="800000"/>
                <a:headEnd/>
                <a:tailEnd/>
              </a:ln>
            </p:spPr>
            <p:txBody>
              <a:bodyPr lIns="0" tIns="0" r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1400">
                    <a:latin typeface="Times New Roman" panose="02020603050405020304" pitchFamily="18" charset="0"/>
                  </a:rPr>
                  <a:t>AS</a:t>
                </a:r>
                <a:endParaRPr lang="en-US" altLang="zh-CN" sz="1400"/>
              </a:p>
            </p:txBody>
          </p:sp>
          <p:sp>
            <p:nvSpPr>
              <p:cNvPr id="29" name="Text Box 8">
                <a:extLst>
                  <a:ext uri="{FF2B5EF4-FFF2-40B4-BE49-F238E27FC236}">
                    <a16:creationId xmlns:a16="http://schemas.microsoft.com/office/drawing/2014/main" id="{80263911-6B91-434C-8CFB-137C638AD437}"/>
                  </a:ext>
                </a:extLst>
              </p:cNvPr>
              <p:cNvSpPr txBox="1">
                <a:spLocks noChangeArrowheads="1"/>
              </p:cNvSpPr>
              <p:nvPr/>
            </p:nvSpPr>
            <p:spPr bwMode="auto">
              <a:xfrm>
                <a:off x="7020" y="5964"/>
                <a:ext cx="900" cy="468"/>
              </a:xfrm>
              <a:prstGeom prst="rect">
                <a:avLst/>
              </a:prstGeom>
              <a:solidFill>
                <a:srgbClr val="CCFFFF"/>
              </a:solidFill>
              <a:ln w="9525">
                <a:solidFill>
                  <a:srgbClr val="000000"/>
                </a:solidFill>
                <a:miter lim="800000"/>
                <a:headEnd/>
                <a:tailEnd/>
              </a:ln>
            </p:spPr>
            <p:txBody>
              <a:bodyPr lIns="0" tIns="0" r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1400">
                    <a:latin typeface="Times New Roman" panose="02020603050405020304" pitchFamily="18" charset="0"/>
                  </a:rPr>
                  <a:t>TGS</a:t>
                </a:r>
                <a:endParaRPr lang="en-US" altLang="zh-CN" sz="1400"/>
              </a:p>
            </p:txBody>
          </p:sp>
          <p:grpSp>
            <p:nvGrpSpPr>
              <p:cNvPr id="30" name="Group 9">
                <a:extLst>
                  <a:ext uri="{FF2B5EF4-FFF2-40B4-BE49-F238E27FC236}">
                    <a16:creationId xmlns:a16="http://schemas.microsoft.com/office/drawing/2014/main" id="{77FCF2F4-E231-4B16-8602-79F67268A2B4}"/>
                  </a:ext>
                </a:extLst>
              </p:cNvPr>
              <p:cNvGrpSpPr>
                <a:grpSpLocks/>
              </p:cNvGrpSpPr>
              <p:nvPr/>
            </p:nvGrpSpPr>
            <p:grpSpPr bwMode="auto">
              <a:xfrm>
                <a:off x="8460" y="5496"/>
                <a:ext cx="1128" cy="780"/>
                <a:chOff x="9132" y="5808"/>
                <a:chExt cx="1356" cy="780"/>
              </a:xfrm>
            </p:grpSpPr>
            <p:sp>
              <p:nvSpPr>
                <p:cNvPr id="33" name="AutoShape 10">
                  <a:extLst>
                    <a:ext uri="{FF2B5EF4-FFF2-40B4-BE49-F238E27FC236}">
                      <a16:creationId xmlns:a16="http://schemas.microsoft.com/office/drawing/2014/main" id="{2ED4BB8F-3C21-4EF2-98BC-8DD10E1D2F46}"/>
                    </a:ext>
                  </a:extLst>
                </p:cNvPr>
                <p:cNvSpPr>
                  <a:spLocks noChangeArrowheads="1"/>
                </p:cNvSpPr>
                <p:nvPr/>
              </p:nvSpPr>
              <p:spPr bwMode="auto">
                <a:xfrm>
                  <a:off x="9132" y="5808"/>
                  <a:ext cx="1356" cy="780"/>
                </a:xfrm>
                <a:prstGeom prst="can">
                  <a:avLst>
                    <a:gd name="adj" fmla="val 25000"/>
                  </a:avLst>
                </a:prstGeom>
                <a:gradFill rotWithShape="1">
                  <a:gsLst>
                    <a:gs pos="0">
                      <a:srgbClr val="767676"/>
                    </a:gs>
                    <a:gs pos="50000">
                      <a:srgbClr val="FFFFFF"/>
                    </a:gs>
                    <a:gs pos="100000">
                      <a:srgbClr val="767676"/>
                    </a:gs>
                  </a:gsLst>
                  <a:lin ang="0" scaled="1"/>
                </a:gradFill>
                <a:ln w="9525">
                  <a:solidFill>
                    <a:srgbClr val="000000"/>
                  </a:solidFill>
                  <a:round/>
                  <a:headEnd/>
                  <a:tailEnd/>
                </a:ln>
              </p:spPr>
              <p:txBody>
                <a:bodyPr/>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4" name="Text Box 11">
                  <a:extLst>
                    <a:ext uri="{FF2B5EF4-FFF2-40B4-BE49-F238E27FC236}">
                      <a16:creationId xmlns:a16="http://schemas.microsoft.com/office/drawing/2014/main" id="{90EE1A32-AFED-4C75-AC51-3DFA5C6A5871}"/>
                    </a:ext>
                  </a:extLst>
                </p:cNvPr>
                <p:cNvSpPr txBox="1">
                  <a:spLocks noChangeArrowheads="1"/>
                </p:cNvSpPr>
                <p:nvPr/>
              </p:nvSpPr>
              <p:spPr bwMode="auto">
                <a:xfrm>
                  <a:off x="9232" y="5979"/>
                  <a:ext cx="1208" cy="468"/>
                </a:xfrm>
                <a:prstGeom prst="rect">
                  <a:avLst/>
                </a:prstGeom>
                <a:gradFill rotWithShape="1">
                  <a:gsLst>
                    <a:gs pos="0">
                      <a:srgbClr val="767676"/>
                    </a:gs>
                    <a:gs pos="50000">
                      <a:srgbClr val="FFFFFF"/>
                    </a:gs>
                    <a:gs pos="100000">
                      <a:srgbClr val="76767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400">
                      <a:latin typeface="Times New Roman" panose="02020603050405020304" pitchFamily="18" charset="0"/>
                    </a:rPr>
                    <a:t>中心数据库</a:t>
                  </a:r>
                  <a:endParaRPr lang="zh-CN" altLang="en-US" sz="1400"/>
                </a:p>
              </p:txBody>
            </p:sp>
          </p:grpSp>
          <p:sp>
            <p:nvSpPr>
              <p:cNvPr id="31" name="Text Box 12">
                <a:extLst>
                  <a:ext uri="{FF2B5EF4-FFF2-40B4-BE49-F238E27FC236}">
                    <a16:creationId xmlns:a16="http://schemas.microsoft.com/office/drawing/2014/main" id="{C67982E0-6E49-4E87-A422-77009EA26E01}"/>
                  </a:ext>
                </a:extLst>
              </p:cNvPr>
              <p:cNvSpPr txBox="1">
                <a:spLocks noChangeArrowheads="1"/>
              </p:cNvSpPr>
              <p:nvPr/>
            </p:nvSpPr>
            <p:spPr bwMode="auto">
              <a:xfrm>
                <a:off x="6840" y="5028"/>
                <a:ext cx="2880" cy="156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t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1400">
                    <a:latin typeface="Times New Roman" panose="02020603050405020304" pitchFamily="18" charset="0"/>
                  </a:rPr>
                  <a:t>        Kerberos</a:t>
                </a:r>
                <a:r>
                  <a:rPr lang="zh-CN" altLang="en-US" sz="1400">
                    <a:latin typeface="Times New Roman" panose="02020603050405020304" pitchFamily="18" charset="0"/>
                  </a:rPr>
                  <a:t>系统</a:t>
                </a:r>
                <a:endParaRPr lang="zh-CN" altLang="en-US" sz="1400"/>
              </a:p>
            </p:txBody>
          </p:sp>
          <p:sp>
            <p:nvSpPr>
              <p:cNvPr id="32" name="Line 13">
                <a:extLst>
                  <a:ext uri="{FF2B5EF4-FFF2-40B4-BE49-F238E27FC236}">
                    <a16:creationId xmlns:a16="http://schemas.microsoft.com/office/drawing/2014/main" id="{9607B458-5ACD-4FC0-91CF-1367B3FCD610}"/>
                  </a:ext>
                </a:extLst>
              </p:cNvPr>
              <p:cNvSpPr>
                <a:spLocks noChangeShapeType="1"/>
              </p:cNvSpPr>
              <p:nvPr/>
            </p:nvSpPr>
            <p:spPr bwMode="auto">
              <a:xfrm>
                <a:off x="7920" y="5499"/>
                <a:ext cx="540" cy="309"/>
              </a:xfrm>
              <a:prstGeom prst="line">
                <a:avLst/>
              </a:prstGeom>
              <a:noFill/>
              <a:ln w="9525">
                <a:solidFill>
                  <a:srgbClr val="000000"/>
                </a:solidFill>
                <a:round/>
                <a:headEnd type="triangle" w="sm" len="med"/>
                <a:tailEnd type="triangle" w="sm" len="med"/>
              </a:ln>
              <a:extLst>
                <a:ext uri="{909E8E84-426E-40DD-AFC4-6F175D3DCCD1}">
                  <a14:hiddenFill xmlns:a14="http://schemas.microsoft.com/office/drawing/2010/main">
                    <a:noFill/>
                  </a14:hiddenFill>
                </a:ext>
              </a:extLst>
            </p:spPr>
            <p:txBody>
              <a:bodyPr/>
              <a:lstStyle/>
              <a:p>
                <a:endParaRPr lang="zh-CN" altLang="en-US"/>
              </a:p>
            </p:txBody>
          </p:sp>
        </p:grpSp>
        <p:sp>
          <p:nvSpPr>
            <p:cNvPr id="14" name="Line 14">
              <a:extLst>
                <a:ext uri="{FF2B5EF4-FFF2-40B4-BE49-F238E27FC236}">
                  <a16:creationId xmlns:a16="http://schemas.microsoft.com/office/drawing/2014/main" id="{CB7C0956-33BB-4F9B-8DD2-E13AE8EDEA7E}"/>
                </a:ext>
              </a:extLst>
            </p:cNvPr>
            <p:cNvSpPr>
              <a:spLocks noChangeShapeType="1"/>
            </p:cNvSpPr>
            <p:nvPr/>
          </p:nvSpPr>
          <p:spPr bwMode="auto">
            <a:xfrm>
              <a:off x="2877" y="5652"/>
              <a:ext cx="1746" cy="0"/>
            </a:xfrm>
            <a:prstGeom prst="line">
              <a:avLst/>
            </a:prstGeom>
            <a:noFill/>
            <a:ln w="3175">
              <a:solidFill>
                <a:srgbClr val="000000"/>
              </a:solidFill>
              <a:round/>
              <a:headE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15" name="Line 15">
              <a:extLst>
                <a:ext uri="{FF2B5EF4-FFF2-40B4-BE49-F238E27FC236}">
                  <a16:creationId xmlns:a16="http://schemas.microsoft.com/office/drawing/2014/main" id="{512DF548-84AB-4981-9643-7B92220DCF6F}"/>
                </a:ext>
              </a:extLst>
            </p:cNvPr>
            <p:cNvSpPr>
              <a:spLocks noChangeShapeType="1"/>
            </p:cNvSpPr>
            <p:nvPr/>
          </p:nvSpPr>
          <p:spPr bwMode="auto">
            <a:xfrm flipH="1" flipV="1">
              <a:off x="2910" y="5964"/>
              <a:ext cx="1620" cy="0"/>
            </a:xfrm>
            <a:prstGeom prst="line">
              <a:avLst/>
            </a:prstGeom>
            <a:noFill/>
            <a:ln w="3175">
              <a:solidFill>
                <a:srgbClr val="000000"/>
              </a:solidFill>
              <a:round/>
              <a:headE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16" name="Text Box 16">
              <a:extLst>
                <a:ext uri="{FF2B5EF4-FFF2-40B4-BE49-F238E27FC236}">
                  <a16:creationId xmlns:a16="http://schemas.microsoft.com/office/drawing/2014/main" id="{8901D2E6-9E5C-4DB1-85A8-0BE1361C53B0}"/>
                </a:ext>
              </a:extLst>
            </p:cNvPr>
            <p:cNvSpPr txBox="1">
              <a:spLocks noChangeArrowheads="1"/>
            </p:cNvSpPr>
            <p:nvPr/>
          </p:nvSpPr>
          <p:spPr bwMode="auto">
            <a:xfrm>
              <a:off x="3600" y="5295"/>
              <a:ext cx="480" cy="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1400">
                  <a:latin typeface="Times New Roman" panose="02020603050405020304" pitchFamily="18" charset="0"/>
                </a:rPr>
                <a:t>⑤</a:t>
              </a:r>
            </a:p>
            <a:p>
              <a:pPr eaLnBrk="1" hangingPunct="1"/>
              <a:endParaRPr lang="en-US" altLang="zh-CN" sz="1400"/>
            </a:p>
          </p:txBody>
        </p:sp>
        <p:sp>
          <p:nvSpPr>
            <p:cNvPr id="17" name="Text Box 17">
              <a:extLst>
                <a:ext uri="{FF2B5EF4-FFF2-40B4-BE49-F238E27FC236}">
                  <a16:creationId xmlns:a16="http://schemas.microsoft.com/office/drawing/2014/main" id="{34E01D6F-8522-4602-825C-08B5EDA655E7}"/>
                </a:ext>
              </a:extLst>
            </p:cNvPr>
            <p:cNvSpPr txBox="1">
              <a:spLocks noChangeArrowheads="1"/>
            </p:cNvSpPr>
            <p:nvPr/>
          </p:nvSpPr>
          <p:spPr bwMode="auto">
            <a:xfrm>
              <a:off x="5685" y="4998"/>
              <a:ext cx="480" cy="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1400">
                  <a:latin typeface="Times New Roman" panose="02020603050405020304" pitchFamily="18" charset="0"/>
                </a:rPr>
                <a:t>①</a:t>
              </a:r>
            </a:p>
            <a:p>
              <a:pPr eaLnBrk="1" hangingPunct="1"/>
              <a:endParaRPr lang="en-US" altLang="zh-CN" sz="1400"/>
            </a:p>
          </p:txBody>
        </p:sp>
        <p:sp>
          <p:nvSpPr>
            <p:cNvPr id="18" name="Text Box 18">
              <a:extLst>
                <a:ext uri="{FF2B5EF4-FFF2-40B4-BE49-F238E27FC236}">
                  <a16:creationId xmlns:a16="http://schemas.microsoft.com/office/drawing/2014/main" id="{3A50CA51-005C-4B39-BC44-6142DE2C1493}"/>
                </a:ext>
              </a:extLst>
            </p:cNvPr>
            <p:cNvSpPr txBox="1">
              <a:spLocks noChangeArrowheads="1"/>
            </p:cNvSpPr>
            <p:nvPr/>
          </p:nvSpPr>
          <p:spPr bwMode="auto">
            <a:xfrm>
              <a:off x="5940" y="5496"/>
              <a:ext cx="480" cy="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just" eaLnBrk="1" hangingPunct="1"/>
              <a:r>
                <a:rPr lang="en-US" altLang="zh-CN" sz="1400">
                  <a:latin typeface="Batang" panose="02030600000101010101" pitchFamily="18" charset="-127"/>
                  <a:ea typeface="Batang" panose="02030600000101010101" pitchFamily="18" charset="-127"/>
                </a:rPr>
                <a:t>②</a:t>
              </a:r>
              <a:endParaRPr lang="en-US" altLang="zh-CN" sz="1400"/>
            </a:p>
          </p:txBody>
        </p:sp>
        <p:sp>
          <p:nvSpPr>
            <p:cNvPr id="19" name="Text Box 19">
              <a:extLst>
                <a:ext uri="{FF2B5EF4-FFF2-40B4-BE49-F238E27FC236}">
                  <a16:creationId xmlns:a16="http://schemas.microsoft.com/office/drawing/2014/main" id="{6C79F2B1-A448-4055-A5D1-C000EDF01CBE}"/>
                </a:ext>
              </a:extLst>
            </p:cNvPr>
            <p:cNvSpPr txBox="1">
              <a:spLocks noChangeArrowheads="1"/>
            </p:cNvSpPr>
            <p:nvPr/>
          </p:nvSpPr>
          <p:spPr bwMode="auto">
            <a:xfrm>
              <a:off x="5985" y="5943"/>
              <a:ext cx="480" cy="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just" eaLnBrk="1" hangingPunct="1"/>
              <a:r>
                <a:rPr lang="en-US" altLang="zh-CN" sz="1400">
                  <a:latin typeface="Batang" panose="02030600000101010101" pitchFamily="18" charset="-127"/>
                  <a:ea typeface="Batang" panose="02030600000101010101" pitchFamily="18" charset="-127"/>
                </a:rPr>
                <a:t>③</a:t>
              </a:r>
              <a:endParaRPr lang="en-US" altLang="zh-CN" sz="1400"/>
            </a:p>
          </p:txBody>
        </p:sp>
        <p:sp>
          <p:nvSpPr>
            <p:cNvPr id="20" name="Text Box 20">
              <a:extLst>
                <a:ext uri="{FF2B5EF4-FFF2-40B4-BE49-F238E27FC236}">
                  <a16:creationId xmlns:a16="http://schemas.microsoft.com/office/drawing/2014/main" id="{A1A776CB-AD6F-4C05-8EDD-FD5A85EC5DDD}"/>
                </a:ext>
              </a:extLst>
            </p:cNvPr>
            <p:cNvSpPr txBox="1">
              <a:spLocks noChangeArrowheads="1"/>
            </p:cNvSpPr>
            <p:nvPr/>
          </p:nvSpPr>
          <p:spPr bwMode="auto">
            <a:xfrm>
              <a:off x="5865" y="6285"/>
              <a:ext cx="480" cy="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just" eaLnBrk="1" hangingPunct="1"/>
              <a:r>
                <a:rPr lang="en-US" altLang="zh-CN" sz="1400">
                  <a:latin typeface="Batang" panose="02030600000101010101" pitchFamily="18" charset="-127"/>
                  <a:ea typeface="Batang" panose="02030600000101010101" pitchFamily="18" charset="-127"/>
                </a:rPr>
                <a:t>④</a:t>
              </a:r>
              <a:endParaRPr lang="en-US" altLang="zh-CN" sz="1400"/>
            </a:p>
          </p:txBody>
        </p:sp>
        <p:sp>
          <p:nvSpPr>
            <p:cNvPr id="21" name="Text Box 21">
              <a:extLst>
                <a:ext uri="{FF2B5EF4-FFF2-40B4-BE49-F238E27FC236}">
                  <a16:creationId xmlns:a16="http://schemas.microsoft.com/office/drawing/2014/main" id="{0CA1122A-5811-4B26-BCA5-5A8F2DEA2FDE}"/>
                </a:ext>
              </a:extLst>
            </p:cNvPr>
            <p:cNvSpPr txBox="1">
              <a:spLocks noChangeArrowheads="1"/>
            </p:cNvSpPr>
            <p:nvPr/>
          </p:nvSpPr>
          <p:spPr bwMode="auto">
            <a:xfrm>
              <a:off x="3585" y="5859"/>
              <a:ext cx="480" cy="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1400">
                  <a:latin typeface="Times New Roman" panose="02020603050405020304" pitchFamily="18" charset="0"/>
                </a:rPr>
                <a:t>⑥</a:t>
              </a:r>
              <a:endParaRPr lang="en-US" altLang="zh-CN" sz="1400"/>
            </a:p>
          </p:txBody>
        </p:sp>
        <p:sp>
          <p:nvSpPr>
            <p:cNvPr id="22" name="Freeform 22">
              <a:extLst>
                <a:ext uri="{FF2B5EF4-FFF2-40B4-BE49-F238E27FC236}">
                  <a16:creationId xmlns:a16="http://schemas.microsoft.com/office/drawing/2014/main" id="{58F3E7F5-B748-4722-8A0B-B16F8D605B7B}"/>
                </a:ext>
              </a:extLst>
            </p:cNvPr>
            <p:cNvSpPr>
              <a:spLocks/>
            </p:cNvSpPr>
            <p:nvPr/>
          </p:nvSpPr>
          <p:spPr bwMode="auto">
            <a:xfrm>
              <a:off x="5040" y="5340"/>
              <a:ext cx="1980" cy="312"/>
            </a:xfrm>
            <a:custGeom>
              <a:avLst/>
              <a:gdLst>
                <a:gd name="T0" fmla="*/ 0 w 1980"/>
                <a:gd name="T1" fmla="*/ 58 h 546"/>
                <a:gd name="T2" fmla="*/ 900 w 1980"/>
                <a:gd name="T3" fmla="*/ 9 h 546"/>
                <a:gd name="T4" fmla="*/ 1980 w 1980"/>
                <a:gd name="T5" fmla="*/ 9 h 546"/>
                <a:gd name="T6" fmla="*/ 0 60000 65536"/>
                <a:gd name="T7" fmla="*/ 0 60000 65536"/>
                <a:gd name="T8" fmla="*/ 0 60000 65536"/>
              </a:gdLst>
              <a:ahLst/>
              <a:cxnLst>
                <a:cxn ang="T6">
                  <a:pos x="T0" y="T1"/>
                </a:cxn>
                <a:cxn ang="T7">
                  <a:pos x="T2" y="T3"/>
                </a:cxn>
                <a:cxn ang="T8">
                  <a:pos x="T4" y="T5"/>
                </a:cxn>
              </a:cxnLst>
              <a:rect l="0" t="0" r="r" b="b"/>
              <a:pathLst>
                <a:path w="1980" h="546">
                  <a:moveTo>
                    <a:pt x="0" y="546"/>
                  </a:moveTo>
                  <a:cubicBezTo>
                    <a:pt x="285" y="351"/>
                    <a:pt x="570" y="156"/>
                    <a:pt x="900" y="78"/>
                  </a:cubicBezTo>
                  <a:cubicBezTo>
                    <a:pt x="1230" y="0"/>
                    <a:pt x="1605" y="39"/>
                    <a:pt x="1980" y="78"/>
                  </a:cubicBezTo>
                </a:path>
              </a:pathLst>
            </a:custGeom>
            <a:noFill/>
            <a:ln w="3175">
              <a:solidFill>
                <a:srgbClr val="000000"/>
              </a:solidFill>
              <a:round/>
              <a:headEnd/>
              <a:tailEnd type="triangle" w="sm"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 name="Freeform 23">
              <a:extLst>
                <a:ext uri="{FF2B5EF4-FFF2-40B4-BE49-F238E27FC236}">
                  <a16:creationId xmlns:a16="http://schemas.microsoft.com/office/drawing/2014/main" id="{ED877CED-230A-4297-AEE8-35851BD49FC0}"/>
                </a:ext>
              </a:extLst>
            </p:cNvPr>
            <p:cNvSpPr>
              <a:spLocks/>
            </p:cNvSpPr>
            <p:nvPr/>
          </p:nvSpPr>
          <p:spPr bwMode="auto">
            <a:xfrm>
              <a:off x="5040" y="5529"/>
              <a:ext cx="1980" cy="279"/>
            </a:xfrm>
            <a:custGeom>
              <a:avLst/>
              <a:gdLst>
                <a:gd name="T0" fmla="*/ 1980 w 1980"/>
                <a:gd name="T1" fmla="*/ 0 h 364"/>
                <a:gd name="T2" fmla="*/ 1080 w 1980"/>
                <a:gd name="T3" fmla="*/ 107 h 364"/>
                <a:gd name="T4" fmla="*/ 0 w 1980"/>
                <a:gd name="T5" fmla="*/ 107 h 364"/>
                <a:gd name="T6" fmla="*/ 0 60000 65536"/>
                <a:gd name="T7" fmla="*/ 0 60000 65536"/>
                <a:gd name="T8" fmla="*/ 0 60000 65536"/>
              </a:gdLst>
              <a:ahLst/>
              <a:cxnLst>
                <a:cxn ang="T6">
                  <a:pos x="T0" y="T1"/>
                </a:cxn>
                <a:cxn ang="T7">
                  <a:pos x="T2" y="T3"/>
                </a:cxn>
                <a:cxn ang="T8">
                  <a:pos x="T4" y="T5"/>
                </a:cxn>
              </a:cxnLst>
              <a:rect l="0" t="0" r="r" b="b"/>
              <a:pathLst>
                <a:path w="1980" h="364">
                  <a:moveTo>
                    <a:pt x="1980" y="0"/>
                  </a:moveTo>
                  <a:cubicBezTo>
                    <a:pt x="1695" y="130"/>
                    <a:pt x="1410" y="260"/>
                    <a:pt x="1080" y="312"/>
                  </a:cubicBezTo>
                  <a:cubicBezTo>
                    <a:pt x="750" y="364"/>
                    <a:pt x="375" y="338"/>
                    <a:pt x="0" y="312"/>
                  </a:cubicBezTo>
                </a:path>
              </a:pathLst>
            </a:custGeom>
            <a:noFill/>
            <a:ln w="9525">
              <a:solidFill>
                <a:srgbClr val="000000"/>
              </a:solidFill>
              <a:round/>
              <a:headEnd/>
              <a:tailEnd type="triangle" w="sm"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4" name="Freeform 24">
              <a:extLst>
                <a:ext uri="{FF2B5EF4-FFF2-40B4-BE49-F238E27FC236}">
                  <a16:creationId xmlns:a16="http://schemas.microsoft.com/office/drawing/2014/main" id="{06B7D948-0E40-4CA6-8A57-4F4987234385}"/>
                </a:ext>
              </a:extLst>
            </p:cNvPr>
            <p:cNvSpPr>
              <a:spLocks/>
            </p:cNvSpPr>
            <p:nvPr/>
          </p:nvSpPr>
          <p:spPr bwMode="auto">
            <a:xfrm>
              <a:off x="5040" y="5883"/>
              <a:ext cx="1980" cy="276"/>
            </a:xfrm>
            <a:custGeom>
              <a:avLst/>
              <a:gdLst>
                <a:gd name="T0" fmla="*/ 0 w 1440"/>
                <a:gd name="T1" fmla="*/ 135 h 182"/>
                <a:gd name="T2" fmla="*/ 2573 w 1440"/>
                <a:gd name="T3" fmla="*/ 135 h 182"/>
                <a:gd name="T4" fmla="*/ 5148 w 1440"/>
                <a:gd name="T5" fmla="*/ 963 h 182"/>
                <a:gd name="T6" fmla="*/ 0 60000 65536"/>
                <a:gd name="T7" fmla="*/ 0 60000 65536"/>
                <a:gd name="T8" fmla="*/ 0 60000 65536"/>
              </a:gdLst>
              <a:ahLst/>
              <a:cxnLst>
                <a:cxn ang="T6">
                  <a:pos x="T0" y="T1"/>
                </a:cxn>
                <a:cxn ang="T7">
                  <a:pos x="T2" y="T3"/>
                </a:cxn>
                <a:cxn ang="T8">
                  <a:pos x="T4" y="T5"/>
                </a:cxn>
              </a:cxnLst>
              <a:rect l="0" t="0" r="r" b="b"/>
              <a:pathLst>
                <a:path w="1440" h="182">
                  <a:moveTo>
                    <a:pt x="0" y="26"/>
                  </a:moveTo>
                  <a:cubicBezTo>
                    <a:pt x="240" y="13"/>
                    <a:pt x="480" y="0"/>
                    <a:pt x="720" y="26"/>
                  </a:cubicBezTo>
                  <a:cubicBezTo>
                    <a:pt x="960" y="52"/>
                    <a:pt x="1200" y="117"/>
                    <a:pt x="1440" y="182"/>
                  </a:cubicBezTo>
                </a:path>
              </a:pathLst>
            </a:custGeom>
            <a:noFill/>
            <a:ln w="9525">
              <a:solidFill>
                <a:srgbClr val="000000"/>
              </a:solidFill>
              <a:round/>
              <a:headEnd/>
              <a:tailEnd type="triangle" w="sm"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5" name="Freeform 25">
              <a:extLst>
                <a:ext uri="{FF2B5EF4-FFF2-40B4-BE49-F238E27FC236}">
                  <a16:creationId xmlns:a16="http://schemas.microsoft.com/office/drawing/2014/main" id="{330FE5B1-C1F2-475F-B157-9EDB4AE1AF4E}"/>
                </a:ext>
              </a:extLst>
            </p:cNvPr>
            <p:cNvSpPr>
              <a:spLocks/>
            </p:cNvSpPr>
            <p:nvPr/>
          </p:nvSpPr>
          <p:spPr bwMode="auto">
            <a:xfrm>
              <a:off x="5040" y="6024"/>
              <a:ext cx="1980" cy="338"/>
            </a:xfrm>
            <a:custGeom>
              <a:avLst/>
              <a:gdLst>
                <a:gd name="T0" fmla="*/ 2636 w 1800"/>
                <a:gd name="T1" fmla="*/ 1859 h 182"/>
                <a:gd name="T2" fmla="*/ 1054 w 1800"/>
                <a:gd name="T3" fmla="*/ 1859 h 182"/>
                <a:gd name="T4" fmla="*/ 0 w 1800"/>
                <a:gd name="T5" fmla="*/ 0 h 182"/>
                <a:gd name="T6" fmla="*/ 0 60000 65536"/>
                <a:gd name="T7" fmla="*/ 0 60000 65536"/>
                <a:gd name="T8" fmla="*/ 0 60000 65536"/>
              </a:gdLst>
              <a:ahLst/>
              <a:cxnLst>
                <a:cxn ang="T6">
                  <a:pos x="T0" y="T1"/>
                </a:cxn>
                <a:cxn ang="T7">
                  <a:pos x="T2" y="T3"/>
                </a:cxn>
                <a:cxn ang="T8">
                  <a:pos x="T4" y="T5"/>
                </a:cxn>
              </a:cxnLst>
              <a:rect l="0" t="0" r="r" b="b"/>
              <a:pathLst>
                <a:path w="1800" h="182">
                  <a:moveTo>
                    <a:pt x="1800" y="156"/>
                  </a:moveTo>
                  <a:cubicBezTo>
                    <a:pt x="1410" y="169"/>
                    <a:pt x="1020" y="182"/>
                    <a:pt x="720" y="156"/>
                  </a:cubicBezTo>
                  <a:cubicBezTo>
                    <a:pt x="420" y="130"/>
                    <a:pt x="210" y="65"/>
                    <a:pt x="0" y="0"/>
                  </a:cubicBezTo>
                </a:path>
              </a:pathLst>
            </a:custGeom>
            <a:noFill/>
            <a:ln w="9525">
              <a:solidFill>
                <a:srgbClr val="000000"/>
              </a:solidFill>
              <a:round/>
              <a:headEnd/>
              <a:tailEnd type="triangle" w="sm"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6" name="Text Box 26">
              <a:extLst>
                <a:ext uri="{FF2B5EF4-FFF2-40B4-BE49-F238E27FC236}">
                  <a16:creationId xmlns:a16="http://schemas.microsoft.com/office/drawing/2014/main" id="{D1180E8A-BAE7-441F-961B-C9B28C334D9E}"/>
                </a:ext>
              </a:extLst>
            </p:cNvPr>
            <p:cNvSpPr txBox="1">
              <a:spLocks noChangeArrowheads="1"/>
            </p:cNvSpPr>
            <p:nvPr/>
          </p:nvSpPr>
          <p:spPr bwMode="auto">
            <a:xfrm>
              <a:off x="2235" y="6111"/>
              <a:ext cx="900" cy="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400">
                  <a:latin typeface="Times New Roman" panose="02020603050405020304" pitchFamily="18" charset="0"/>
                </a:rPr>
                <a:t>服务器</a:t>
              </a:r>
              <a:r>
                <a:rPr lang="en-US" altLang="zh-CN" sz="1400">
                  <a:latin typeface="Times New Roman" panose="02020603050405020304" pitchFamily="18" charset="0"/>
                </a:rPr>
                <a:t>V</a:t>
              </a:r>
              <a:endParaRPr lang="en-US" altLang="zh-CN" sz="1400"/>
            </a:p>
          </p:txBody>
        </p:sp>
        <p:sp>
          <p:nvSpPr>
            <p:cNvPr id="27" name="Text Box 27">
              <a:extLst>
                <a:ext uri="{FF2B5EF4-FFF2-40B4-BE49-F238E27FC236}">
                  <a16:creationId xmlns:a16="http://schemas.microsoft.com/office/drawing/2014/main" id="{6CFB2277-F9BE-4784-A7DD-981F64779432}"/>
                </a:ext>
              </a:extLst>
            </p:cNvPr>
            <p:cNvSpPr txBox="1">
              <a:spLocks noChangeArrowheads="1"/>
            </p:cNvSpPr>
            <p:nvPr/>
          </p:nvSpPr>
          <p:spPr bwMode="auto">
            <a:xfrm>
              <a:off x="4380" y="6045"/>
              <a:ext cx="900" cy="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panose="020B0604020202020204" pitchFamily="34" charset="0"/>
                  <a:ea typeface="宋体" panose="02010600030101010101" pitchFamily="2" charset="-122"/>
                </a:defRPr>
              </a:lvl1pPr>
              <a:lvl2pPr marL="742950" indent="-285750" eaLnBrk="0" hangingPunct="0">
                <a:defRPr sz="2400">
                  <a:solidFill>
                    <a:schemeClr val="tx1"/>
                  </a:solidFill>
                  <a:latin typeface="Arial" panose="020B0604020202020204" pitchFamily="34" charset="0"/>
                  <a:ea typeface="宋体" panose="02010600030101010101" pitchFamily="2" charset="-122"/>
                </a:defRPr>
              </a:lvl2pPr>
              <a:lvl3pPr marL="1143000" indent="-228600" eaLnBrk="0" hangingPunct="0">
                <a:defRPr sz="2400">
                  <a:solidFill>
                    <a:schemeClr val="tx1"/>
                  </a:solidFill>
                  <a:latin typeface="Arial" panose="020B0604020202020204" pitchFamily="34" charset="0"/>
                  <a:ea typeface="宋体" panose="02010600030101010101" pitchFamily="2" charset="-122"/>
                </a:defRPr>
              </a:lvl3pPr>
              <a:lvl4pPr marL="1600200" indent="-228600" eaLnBrk="0" hangingPunct="0">
                <a:defRPr sz="2400">
                  <a:solidFill>
                    <a:schemeClr val="tx1"/>
                  </a:solidFill>
                  <a:latin typeface="Arial" panose="020B0604020202020204" pitchFamily="34" charset="0"/>
                  <a:ea typeface="宋体" panose="02010600030101010101" pitchFamily="2" charset="-122"/>
                </a:defRPr>
              </a:lvl4pPr>
              <a:lvl5pPr marL="2057400" indent="-228600" eaLnBrk="0" hangingPunct="0">
                <a:defRPr sz="24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400">
                  <a:latin typeface="Times New Roman" panose="02020603050405020304" pitchFamily="18" charset="0"/>
                </a:rPr>
                <a:t>用户</a:t>
              </a:r>
              <a:r>
                <a:rPr lang="en-US" altLang="zh-CN" sz="1400">
                  <a:latin typeface="Times New Roman" panose="02020603050405020304" pitchFamily="18" charset="0"/>
                </a:rPr>
                <a:t>C</a:t>
              </a:r>
              <a:endParaRPr lang="en-US" altLang="zh-CN" sz="1400"/>
            </a:p>
          </p:txBody>
        </p:sp>
      </p:grpSp>
      <p:sp>
        <p:nvSpPr>
          <p:cNvPr id="35" name="Rectangle 30">
            <a:extLst>
              <a:ext uri="{FF2B5EF4-FFF2-40B4-BE49-F238E27FC236}">
                <a16:creationId xmlns:a16="http://schemas.microsoft.com/office/drawing/2014/main" id="{6A1B5CC8-872E-4D04-998A-6A01DD1A651A}"/>
              </a:ext>
            </a:extLst>
          </p:cNvPr>
          <p:cNvSpPr txBox="1">
            <a:spLocks noRot="1" noChangeArrowheads="1"/>
          </p:cNvSpPr>
          <p:nvPr/>
        </p:nvSpPr>
        <p:spPr bwMode="auto">
          <a:xfrm>
            <a:off x="1331913" y="4508500"/>
            <a:ext cx="3147218" cy="8564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folHlink"/>
              </a:buClr>
              <a:buFont typeface="Wingdings" panose="05000000000000000000" pitchFamily="2" charset="2"/>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Char char="•"/>
              <a:defRPr sz="2800">
                <a:solidFill>
                  <a:srgbClr val="996633"/>
                </a:solidFill>
                <a:latin typeface="+mn-lt"/>
                <a:ea typeface="+mn-ea"/>
              </a:defRPr>
            </a:lvl2pPr>
            <a:lvl3pPr marL="1143000" indent="-228600" algn="l" rtl="0" eaLnBrk="0" fontAlgn="base" hangingPunct="0">
              <a:spcBef>
                <a:spcPct val="20000"/>
              </a:spcBef>
              <a:spcAft>
                <a:spcPct val="0"/>
              </a:spcAft>
              <a:buClr>
                <a:schemeClr val="folHlink"/>
              </a:buClr>
              <a:buFont typeface="Wingdings" panose="05000000000000000000" pitchFamily="2" charset="2"/>
              <a:buChar char="§"/>
              <a:defRPr sz="2400">
                <a:solidFill>
                  <a:schemeClr val="tx2"/>
                </a:solidFill>
                <a:latin typeface="+mn-lt"/>
                <a:ea typeface="+mn-ea"/>
              </a:defRPr>
            </a:lvl3pPr>
            <a:lvl4pPr marL="1600200" indent="-228600" algn="l" rtl="0" eaLnBrk="0" fontAlgn="base" hangingPunct="0">
              <a:spcBef>
                <a:spcPct val="20000"/>
              </a:spcBef>
              <a:spcAft>
                <a:spcPct val="0"/>
              </a:spcAft>
              <a:buClr>
                <a:schemeClr val="hlink"/>
              </a:buClr>
              <a:buSzPct val="115000"/>
              <a:buChar char="•"/>
              <a:defRPr sz="2000">
                <a:solidFill>
                  <a:schemeClr val="bg2"/>
                </a:solidFill>
                <a:latin typeface="+mn-lt"/>
                <a:ea typeface="+mn-ea"/>
              </a:defRPr>
            </a:lvl4pPr>
            <a:lvl5pPr marL="2057400" indent="-228600" algn="l" rtl="0" eaLnBrk="0" fontAlgn="base" hangingPunct="0">
              <a:spcBef>
                <a:spcPct val="20000"/>
              </a:spcBef>
              <a:spcAft>
                <a:spcPct val="0"/>
              </a:spcAft>
              <a:buClr>
                <a:schemeClr val="folHlink"/>
              </a:buClr>
              <a:buFont typeface="Wingdings" panose="05000000000000000000" pitchFamily="2" charset="2"/>
              <a:buChar char="§"/>
              <a:defRPr sz="2000">
                <a:solidFill>
                  <a:schemeClr val="accent2"/>
                </a:solidFill>
                <a:latin typeface="+mn-lt"/>
                <a:ea typeface="+mn-ea"/>
              </a:defRPr>
            </a:lvl5pPr>
            <a:lvl6pPr marL="25146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6pPr>
            <a:lvl7pPr marL="29718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7pPr>
            <a:lvl8pPr marL="34290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8pPr>
            <a:lvl9pPr marL="38862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9pPr>
          </a:lstStyle>
          <a:p>
            <a:pPr marL="342900" marR="0" lvl="0" indent="-342900" algn="l" defTabSz="914400" rtl="0" eaLnBrk="1" fontAlgn="base" latinLnBrk="0" hangingPunct="1">
              <a:lnSpc>
                <a:spcPct val="100000"/>
              </a:lnSpc>
              <a:spcBef>
                <a:spcPct val="20000"/>
              </a:spcBef>
              <a:spcAft>
                <a:spcPct val="0"/>
              </a:spcAft>
              <a:buClr>
                <a:srgbClr val="FF6600"/>
              </a:buClr>
              <a:buSzTx/>
              <a:buFont typeface="Wingdings" panose="05000000000000000000" pitchFamily="2" charset="2"/>
              <a:buChar char="§"/>
              <a:tabLst/>
              <a:defRPr/>
            </a:pPr>
            <a:r>
              <a:rPr kumimoji="0" lang="en-US" altLang="zh-CN" sz="3200" b="0" i="0" u="none" strike="noStrike" kern="0" cap="none" spc="0" normalizeH="0" baseline="0" noProof="0">
                <a:ln>
                  <a:noFill/>
                </a:ln>
                <a:solidFill>
                  <a:srgbClr val="000000"/>
                </a:solidFill>
                <a:effectLst/>
                <a:uLnTx/>
                <a:uFillTx/>
                <a:latin typeface="Arial"/>
                <a:ea typeface="宋体"/>
                <a:cs typeface="+mn-cs"/>
              </a:rPr>
              <a:t>3</a:t>
            </a:r>
            <a:r>
              <a:rPr kumimoji="0" lang="zh-CN" altLang="en-US" sz="3200" b="0" i="0" u="none" strike="noStrike" kern="0" cap="none" spc="0" normalizeH="0" baseline="0" noProof="0">
                <a:ln>
                  <a:noFill/>
                </a:ln>
                <a:solidFill>
                  <a:srgbClr val="000000"/>
                </a:solidFill>
                <a:effectLst/>
                <a:uLnTx/>
                <a:uFillTx/>
                <a:latin typeface="Arial"/>
                <a:ea typeface="宋体"/>
                <a:cs typeface="+mn-cs"/>
              </a:rPr>
              <a:t>阶段</a:t>
            </a:r>
            <a:r>
              <a:rPr kumimoji="0" lang="en-US" altLang="zh-CN" sz="3200" b="0" i="0" u="none" strike="noStrike" kern="0" cap="none" spc="0" normalizeH="0" baseline="0" noProof="0">
                <a:ln>
                  <a:noFill/>
                </a:ln>
                <a:solidFill>
                  <a:srgbClr val="000000"/>
                </a:solidFill>
                <a:effectLst/>
                <a:uLnTx/>
                <a:uFillTx/>
                <a:latin typeface="Arial"/>
                <a:ea typeface="宋体"/>
                <a:cs typeface="+mn-cs"/>
              </a:rPr>
              <a:t>6</a:t>
            </a:r>
            <a:r>
              <a:rPr kumimoji="0" lang="zh-CN" altLang="en-US" sz="3200" b="0" i="0" u="none" strike="noStrike" kern="0" cap="none" spc="0" normalizeH="0" baseline="0" noProof="0">
                <a:ln>
                  <a:noFill/>
                </a:ln>
                <a:solidFill>
                  <a:srgbClr val="000000"/>
                </a:solidFill>
                <a:effectLst/>
                <a:uLnTx/>
                <a:uFillTx/>
                <a:latin typeface="Arial"/>
                <a:ea typeface="宋体"/>
                <a:cs typeface="+mn-cs"/>
              </a:rPr>
              <a:t>步 </a:t>
            </a:r>
            <a:endParaRPr kumimoji="0" lang="zh-CN" altLang="en-US" sz="3200" b="0" i="0" u="none" strike="noStrike" kern="0" cap="none" spc="0" normalizeH="0" baseline="0" noProof="0" dirty="0">
              <a:ln>
                <a:noFill/>
              </a:ln>
              <a:solidFill>
                <a:srgbClr val="000000"/>
              </a:solidFill>
              <a:effectLst/>
              <a:uLnTx/>
              <a:uFillTx/>
              <a:latin typeface="Arial"/>
              <a:ea typeface="宋体"/>
              <a:cs typeface="+mn-cs"/>
            </a:endParaRPr>
          </a:p>
        </p:txBody>
      </p:sp>
      <p:sp>
        <p:nvSpPr>
          <p:cNvPr id="36" name="文本框 35">
            <a:extLst>
              <a:ext uri="{FF2B5EF4-FFF2-40B4-BE49-F238E27FC236}">
                <a16:creationId xmlns:a16="http://schemas.microsoft.com/office/drawing/2014/main" id="{CF164585-0E93-49DB-AEA6-5772ED55E520}"/>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87769891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a:extLst>
              <a:ext uri="{FF2B5EF4-FFF2-40B4-BE49-F238E27FC236}">
                <a16:creationId xmlns:a16="http://schemas.microsoft.com/office/drawing/2014/main" id="{B5588F90-DD50-445E-BC47-E4299C6A2973}"/>
              </a:ext>
            </a:extLst>
          </p:cNvPr>
          <p:cNvSpPr txBox="1">
            <a:spLocks noRot="1" noChangeArrowheads="1"/>
          </p:cNvSpPr>
          <p:nvPr/>
        </p:nvSpPr>
        <p:spPr bwMode="auto">
          <a:xfrm>
            <a:off x="411163" y="1889125"/>
            <a:ext cx="8424862" cy="3600450"/>
          </a:xfrm>
          <a:prstGeom prst="rect">
            <a:avLst/>
          </a:prstGeom>
          <a:solidFill>
            <a:srgbClr val="FFFF00">
              <a:alpha val="2196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folHlink"/>
              </a:buClr>
              <a:buFont typeface="Wingdings" panose="05000000000000000000" pitchFamily="2" charset="2"/>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Char char="•"/>
              <a:defRPr sz="2800">
                <a:solidFill>
                  <a:srgbClr val="996633"/>
                </a:solidFill>
                <a:latin typeface="+mn-lt"/>
                <a:ea typeface="+mn-ea"/>
              </a:defRPr>
            </a:lvl2pPr>
            <a:lvl3pPr marL="1143000" indent="-228600" algn="l" rtl="0" eaLnBrk="0" fontAlgn="base" hangingPunct="0">
              <a:spcBef>
                <a:spcPct val="20000"/>
              </a:spcBef>
              <a:spcAft>
                <a:spcPct val="0"/>
              </a:spcAft>
              <a:buClr>
                <a:schemeClr val="folHlink"/>
              </a:buClr>
              <a:buFont typeface="Wingdings" panose="05000000000000000000" pitchFamily="2" charset="2"/>
              <a:buChar char="§"/>
              <a:defRPr sz="2400">
                <a:solidFill>
                  <a:schemeClr val="tx2"/>
                </a:solidFill>
                <a:latin typeface="+mn-lt"/>
                <a:ea typeface="+mn-ea"/>
              </a:defRPr>
            </a:lvl3pPr>
            <a:lvl4pPr marL="1600200" indent="-228600" algn="l" rtl="0" eaLnBrk="0" fontAlgn="base" hangingPunct="0">
              <a:spcBef>
                <a:spcPct val="20000"/>
              </a:spcBef>
              <a:spcAft>
                <a:spcPct val="0"/>
              </a:spcAft>
              <a:buClr>
                <a:schemeClr val="hlink"/>
              </a:buClr>
              <a:buSzPct val="115000"/>
              <a:buChar char="•"/>
              <a:defRPr sz="2000">
                <a:solidFill>
                  <a:schemeClr val="bg2"/>
                </a:solidFill>
                <a:latin typeface="+mn-lt"/>
                <a:ea typeface="+mn-ea"/>
              </a:defRPr>
            </a:lvl4pPr>
            <a:lvl5pPr marL="2057400" indent="-228600" algn="l" rtl="0" eaLnBrk="0" fontAlgn="base" hangingPunct="0">
              <a:spcBef>
                <a:spcPct val="20000"/>
              </a:spcBef>
              <a:spcAft>
                <a:spcPct val="0"/>
              </a:spcAft>
              <a:buClr>
                <a:schemeClr val="folHlink"/>
              </a:buClr>
              <a:buFont typeface="Wingdings" panose="05000000000000000000" pitchFamily="2" charset="2"/>
              <a:buChar char="§"/>
              <a:defRPr sz="2000">
                <a:solidFill>
                  <a:schemeClr val="accent2"/>
                </a:solidFill>
                <a:latin typeface="+mn-lt"/>
                <a:ea typeface="+mn-ea"/>
              </a:defRPr>
            </a:lvl5pPr>
            <a:lvl6pPr marL="25146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6pPr>
            <a:lvl7pPr marL="29718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7pPr>
            <a:lvl8pPr marL="34290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8pPr>
            <a:lvl9pPr marL="38862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9pPr>
          </a:lstStyle>
          <a:p>
            <a:pPr marL="342900" marR="0" lvl="0" indent="-342900" algn="l" defTabSz="914400" rtl="0" eaLnBrk="1" fontAlgn="base" latinLnBrk="0" hangingPunct="1">
              <a:lnSpc>
                <a:spcPct val="100000"/>
              </a:lnSpc>
              <a:spcBef>
                <a:spcPct val="50000"/>
              </a:spcBef>
              <a:spcAft>
                <a:spcPct val="0"/>
              </a:spcAft>
              <a:buClr>
                <a:srgbClr val="FF6600"/>
              </a:buClr>
              <a:buSzTx/>
              <a:buFont typeface="Wingdings" panose="05000000000000000000" pitchFamily="2" charset="2"/>
              <a:buNone/>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0" u="none" strike="noStrike" kern="0" cap="none" spc="0" normalizeH="0" baseline="0" noProof="0">
                <a:ln>
                  <a:noFill/>
                </a:ln>
                <a:solidFill>
                  <a:srgbClr val="000000"/>
                </a:solidFill>
                <a:effectLst/>
                <a:uLnTx/>
                <a:uFillTx/>
                <a:latin typeface="Arial"/>
                <a:ea typeface="宋体"/>
                <a:cs typeface="+mn-cs"/>
              </a:rPr>
              <a:t>1</a:t>
            </a:r>
            <a:r>
              <a:rPr kumimoji="0" lang="zh-CN" altLang="en-US" sz="2000" b="0" i="0" u="none" strike="noStrike" kern="0" cap="none" spc="0" normalizeH="0" baseline="0" noProof="0">
                <a:ln>
                  <a:noFill/>
                </a:ln>
                <a:solidFill>
                  <a:srgbClr val="000000"/>
                </a:solidFill>
                <a:effectLst/>
                <a:uLnTx/>
                <a:uFillTx/>
                <a:latin typeface="Arial"/>
                <a:ea typeface="宋体"/>
                <a:cs typeface="+mn-cs"/>
              </a:rPr>
              <a:t>）认证服务交换，用户从</a:t>
            </a:r>
            <a:r>
              <a:rPr kumimoji="0" lang="en-US" altLang="zh-CN" sz="2000" b="0" i="0" u="none" strike="noStrike" kern="0" cap="none" spc="0" normalizeH="0" baseline="0" noProof="0">
                <a:ln>
                  <a:noFill/>
                </a:ln>
                <a:solidFill>
                  <a:srgbClr val="000000"/>
                </a:solidFill>
                <a:effectLst/>
                <a:uLnTx/>
                <a:uFillTx/>
                <a:latin typeface="Arial"/>
                <a:ea typeface="宋体"/>
                <a:cs typeface="+mn-cs"/>
              </a:rPr>
              <a:t>AS</a:t>
            </a:r>
            <a:r>
              <a:rPr kumimoji="0" lang="zh-CN" altLang="en-US" sz="2000" b="0" i="0" u="none" strike="noStrike" kern="0" cap="none" spc="0" normalizeH="0" baseline="0" noProof="0">
                <a:ln>
                  <a:noFill/>
                </a:ln>
                <a:solidFill>
                  <a:srgbClr val="000000"/>
                </a:solidFill>
                <a:effectLst/>
                <a:uLnTx/>
                <a:uFillTx/>
                <a:latin typeface="Arial"/>
                <a:ea typeface="宋体"/>
                <a:cs typeface="+mn-cs"/>
              </a:rPr>
              <a:t>取得入场劵</a:t>
            </a:r>
          </a:p>
          <a:p>
            <a:pPr marL="342900" marR="0" lvl="0" indent="-342900" algn="l" defTabSz="914400" rtl="0" eaLnBrk="1" fontAlgn="base" latinLnBrk="0" hangingPunct="1">
              <a:lnSpc>
                <a:spcPct val="100000"/>
              </a:lnSpc>
              <a:spcBef>
                <a:spcPct val="50000"/>
              </a:spcBef>
              <a:spcAft>
                <a:spcPct val="0"/>
              </a:spcAft>
              <a:buClr>
                <a:srgbClr val="FF6600"/>
              </a:buClr>
              <a:buSzTx/>
              <a:buFont typeface="Wingdings" panose="05000000000000000000" pitchFamily="2" charset="2"/>
              <a:buChar char="§"/>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① 客户向</a:t>
            </a:r>
            <a:r>
              <a:rPr kumimoji="0" lang="en-US" altLang="zh-CN" sz="2000" b="0" i="0" u="none" strike="noStrike" kern="0" cap="none" spc="0" normalizeH="0" baseline="0" noProof="0">
                <a:ln>
                  <a:noFill/>
                </a:ln>
                <a:solidFill>
                  <a:srgbClr val="000000"/>
                </a:solidFill>
                <a:effectLst/>
                <a:uLnTx/>
                <a:uFillTx/>
                <a:latin typeface="Arial"/>
                <a:ea typeface="宋体"/>
                <a:cs typeface="+mn-cs"/>
              </a:rPr>
              <a:t>AS</a:t>
            </a:r>
            <a:r>
              <a:rPr kumimoji="0" lang="zh-CN" altLang="en-US" sz="2000" b="0" i="0" u="none" strike="noStrike" kern="0" cap="none" spc="0" normalizeH="0" baseline="0" noProof="0">
                <a:ln>
                  <a:noFill/>
                </a:ln>
                <a:solidFill>
                  <a:srgbClr val="000000"/>
                </a:solidFill>
                <a:effectLst/>
                <a:uLnTx/>
                <a:uFillTx/>
                <a:latin typeface="Arial"/>
                <a:ea typeface="宋体"/>
                <a:cs typeface="+mn-cs"/>
              </a:rPr>
              <a:t>发出访问</a:t>
            </a:r>
            <a:r>
              <a:rPr kumimoji="0" lang="en-US" altLang="zh-CN" sz="2000" b="0" i="0" u="none" strike="noStrike" kern="0" cap="none" spc="0" normalizeH="0" baseline="0" noProof="0">
                <a:ln>
                  <a:noFill/>
                </a:ln>
                <a:solidFill>
                  <a:srgbClr val="000000"/>
                </a:solidFill>
                <a:effectLst/>
                <a:uLnTx/>
                <a:uFillTx/>
                <a:latin typeface="Arial"/>
                <a:ea typeface="宋体"/>
                <a:cs typeface="+mn-cs"/>
              </a:rPr>
              <a:t>TGS</a:t>
            </a:r>
            <a:r>
              <a:rPr kumimoji="0" lang="zh-CN" altLang="en-US" sz="2000" b="0" i="0" u="none" strike="noStrike" kern="0" cap="none" spc="0" normalizeH="0" baseline="0" noProof="0">
                <a:ln>
                  <a:noFill/>
                </a:ln>
                <a:solidFill>
                  <a:srgbClr val="000000"/>
                </a:solidFill>
                <a:effectLst/>
                <a:uLnTx/>
                <a:uFillTx/>
                <a:latin typeface="Arial"/>
                <a:ea typeface="宋体"/>
                <a:cs typeface="+mn-cs"/>
              </a:rPr>
              <a:t>请求（用</a:t>
            </a:r>
            <a:r>
              <a:rPr kumimoji="0" lang="en-US" altLang="zh-CN" sz="2000" b="0" i="0" u="none" strike="noStrike" kern="0" cap="none" spc="0" normalizeH="0" baseline="0" noProof="0">
                <a:ln>
                  <a:noFill/>
                </a:ln>
                <a:solidFill>
                  <a:srgbClr val="000000"/>
                </a:solidFill>
                <a:effectLst/>
                <a:uLnTx/>
                <a:uFillTx/>
                <a:latin typeface="Arial"/>
                <a:ea typeface="宋体"/>
                <a:cs typeface="+mn-cs"/>
              </a:rPr>
              <a:t>TS1</a:t>
            </a:r>
            <a:r>
              <a:rPr kumimoji="0" lang="zh-CN" altLang="en-US" sz="2000" b="0" i="0" u="none" strike="noStrike" kern="0" cap="none" spc="0" normalizeH="0" baseline="0" noProof="0">
                <a:ln>
                  <a:noFill/>
                </a:ln>
                <a:solidFill>
                  <a:srgbClr val="000000"/>
                </a:solidFill>
                <a:effectLst/>
                <a:uLnTx/>
                <a:uFillTx/>
                <a:latin typeface="Arial"/>
                <a:ea typeface="宋体"/>
                <a:cs typeface="+mn-cs"/>
              </a:rPr>
              <a:t>表示是新请求）：</a:t>
            </a:r>
          </a:p>
          <a:p>
            <a:pPr marL="342900" marR="0" lvl="0" indent="-342900" algn="l" defTabSz="914400" rtl="0" eaLnBrk="1" fontAlgn="base" latinLnBrk="0" hangingPunct="1">
              <a:lnSpc>
                <a:spcPct val="100000"/>
              </a:lnSpc>
              <a:spcBef>
                <a:spcPct val="50000"/>
              </a:spcBef>
              <a:spcAft>
                <a:spcPct val="0"/>
              </a:spcAft>
              <a:buClr>
                <a:srgbClr val="FF6600"/>
              </a:buClr>
              <a:buSzTx/>
              <a:buFont typeface="Wingdings" panose="05000000000000000000" pitchFamily="2" charset="2"/>
              <a:buNone/>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          </a:t>
            </a:r>
            <a:r>
              <a:rPr kumimoji="0" lang="en-US" altLang="zh-CN" sz="2000" b="0" i="0" u="none" strike="noStrike" kern="0" cap="none" spc="0" normalizeH="0" baseline="0" noProof="0">
                <a:ln>
                  <a:noFill/>
                </a:ln>
                <a:solidFill>
                  <a:srgbClr val="000000"/>
                </a:solidFill>
                <a:effectLst/>
                <a:uLnTx/>
                <a:uFillTx/>
                <a:latin typeface="Arial"/>
                <a:ea typeface="宋体"/>
                <a:cs typeface="+mn-cs"/>
              </a:rPr>
              <a:t>C→AS</a:t>
            </a:r>
            <a:r>
              <a:rPr kumimoji="0" lang="zh-CN" altLang="en-US"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KC</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TGS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TS</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1</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zh-CN" altLang="en-US" sz="2000" b="0" i="0" u="none" strike="noStrike" kern="0" cap="none" spc="0" normalizeH="0" baseline="0" noProof="0">
                <a:ln>
                  <a:noFill/>
                </a:ln>
                <a:solidFill>
                  <a:srgbClr val="000000"/>
                </a:solidFill>
                <a:effectLst/>
                <a:uLnTx/>
                <a:uFillTx/>
                <a:latin typeface="Arial"/>
                <a:ea typeface="宋体"/>
                <a:cs typeface="+mn-cs"/>
              </a:rPr>
              <a:t>。</a:t>
            </a:r>
          </a:p>
          <a:p>
            <a:pPr marL="342900" marR="0" lvl="0" indent="-342900" algn="l" defTabSz="914400" rtl="0" eaLnBrk="1" fontAlgn="base" latinLnBrk="0" hangingPunct="1">
              <a:lnSpc>
                <a:spcPct val="100000"/>
              </a:lnSpc>
              <a:spcBef>
                <a:spcPct val="50000"/>
              </a:spcBef>
              <a:spcAft>
                <a:spcPct val="0"/>
              </a:spcAft>
              <a:buClr>
                <a:srgbClr val="FF6600"/>
              </a:buClr>
              <a:buSzTx/>
              <a:buFont typeface="Wingdings" panose="05000000000000000000" pitchFamily="2" charset="2"/>
              <a:buChar char="§"/>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② </a:t>
            </a:r>
            <a:r>
              <a:rPr kumimoji="0" lang="en-US" altLang="zh-CN" sz="2000" b="0" i="0" u="none" strike="noStrike" kern="0" cap="none" spc="0" normalizeH="0" baseline="0" noProof="0">
                <a:ln>
                  <a:noFill/>
                </a:ln>
                <a:solidFill>
                  <a:srgbClr val="000000"/>
                </a:solidFill>
                <a:effectLst/>
                <a:uLnTx/>
                <a:uFillTx/>
                <a:latin typeface="Arial"/>
                <a:ea typeface="宋体"/>
                <a:cs typeface="+mn-cs"/>
              </a:rPr>
              <a:t>AS</a:t>
            </a:r>
            <a:r>
              <a:rPr kumimoji="0" lang="zh-CN" altLang="en-US" sz="2000" b="0" i="0" u="none" strike="noStrike" kern="0" cap="none" spc="0" normalizeH="0" baseline="0" noProof="0">
                <a:ln>
                  <a:noFill/>
                </a:ln>
                <a:solidFill>
                  <a:srgbClr val="000000"/>
                </a:solidFill>
                <a:effectLst/>
                <a:uLnTx/>
                <a:uFillTx/>
                <a:latin typeface="Arial"/>
                <a:ea typeface="宋体"/>
                <a:cs typeface="+mn-cs"/>
              </a:rPr>
              <a:t>向</a:t>
            </a:r>
            <a:r>
              <a:rPr kumimoji="0" lang="en-US" altLang="zh-CN" sz="2000" b="0" i="0" u="none" strike="noStrike" kern="0" cap="none" spc="0" normalizeH="0" baseline="0" noProof="0">
                <a:ln>
                  <a:noFill/>
                </a:ln>
                <a:solidFill>
                  <a:srgbClr val="000000"/>
                </a:solidFill>
                <a:effectLst/>
                <a:uLnTx/>
                <a:uFillTx/>
                <a:latin typeface="Arial"/>
                <a:ea typeface="宋体"/>
                <a:cs typeface="+mn-cs"/>
              </a:rPr>
              <a:t>C</a:t>
            </a:r>
            <a:r>
              <a:rPr kumimoji="0" lang="zh-CN" altLang="en-US" sz="2000" b="0" i="0" u="none" strike="noStrike" kern="0" cap="none" spc="0" normalizeH="0" baseline="0" noProof="0">
                <a:ln>
                  <a:noFill/>
                </a:ln>
                <a:solidFill>
                  <a:srgbClr val="000000"/>
                </a:solidFill>
                <a:effectLst/>
                <a:uLnTx/>
                <a:uFillTx/>
                <a:latin typeface="Arial"/>
                <a:ea typeface="宋体"/>
                <a:cs typeface="+mn-cs"/>
              </a:rPr>
              <a:t>发出应答：</a:t>
            </a:r>
          </a:p>
          <a:p>
            <a:pPr marL="342900" marR="0" lvl="0" indent="-342900" algn="l" defTabSz="914400" rtl="0" eaLnBrk="1" fontAlgn="base" latinLnBrk="0" hangingPunct="1">
              <a:lnSpc>
                <a:spcPct val="100000"/>
              </a:lnSpc>
              <a:spcBef>
                <a:spcPct val="50000"/>
              </a:spcBef>
              <a:spcAft>
                <a:spcPct val="0"/>
              </a:spcAft>
              <a:buClr>
                <a:srgbClr val="FF6600"/>
              </a:buClr>
              <a:buSzTx/>
              <a:buFont typeface="Wingdings" panose="05000000000000000000" pitchFamily="2" charset="2"/>
              <a:buNone/>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         </a:t>
            </a:r>
            <a:r>
              <a:rPr kumimoji="0" lang="en-US" altLang="zh-CN" sz="2000" b="0" i="0" u="none" strike="noStrike" kern="0" cap="none" spc="0" normalizeH="0" baseline="0" noProof="0">
                <a:ln>
                  <a:noFill/>
                </a:ln>
                <a:solidFill>
                  <a:srgbClr val="000000"/>
                </a:solidFill>
                <a:effectLst/>
                <a:uLnTx/>
                <a:uFillTx/>
                <a:latin typeface="Arial"/>
                <a:ea typeface="宋体"/>
                <a:cs typeface="+mn-cs"/>
              </a:rPr>
              <a:t>AS→C</a:t>
            </a:r>
            <a:r>
              <a:rPr kumimoji="0" lang="zh-CN" altLang="en-US"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KC</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K</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C,TGS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TGS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TS</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2</a:t>
            </a:r>
            <a:r>
              <a:rPr kumimoji="0" lang="en-US" altLang="zh-CN" sz="2000" b="0" i="0" u="none" strike="noStrike" kern="0" cap="none" spc="0" normalizeH="0" baseline="0" noProof="0">
                <a:ln>
                  <a:noFill/>
                </a:ln>
                <a:solidFill>
                  <a:srgbClr val="000000"/>
                </a:solidFill>
                <a:effectLst/>
                <a:uLnTx/>
                <a:uFillTx/>
                <a:latin typeface="Arial"/>
                <a:ea typeface="宋体"/>
                <a:cs typeface="+mn-cs"/>
              </a:rPr>
              <a:t>||L</a:t>
            </a:r>
            <a:r>
              <a:rPr kumimoji="0" lang="en-US" altLang="zh-CN" sz="2000" b="0" i="1" u="none" strike="noStrike" kern="0" cap="none" spc="0" normalizeH="0" baseline="0" noProof="0">
                <a:ln>
                  <a:noFill/>
                </a:ln>
                <a:solidFill>
                  <a:srgbClr val="000000"/>
                </a:solidFill>
                <a:effectLst/>
                <a:uLnTx/>
                <a:uFillTx/>
                <a:latin typeface="Arial"/>
                <a:ea typeface="宋体"/>
                <a:cs typeface="+mn-cs"/>
              </a:rPr>
              <a:t>ifetime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2</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Ticke</a:t>
            </a:r>
            <a:r>
              <a:rPr kumimoji="0" lang="en-US" altLang="zh-CN" sz="2000" b="0" i="0" u="none" strike="noStrike" kern="0" cap="none" spc="0" normalizeH="0" baseline="0" noProof="0">
                <a:ln>
                  <a:noFill/>
                </a:ln>
                <a:solidFill>
                  <a:srgbClr val="000000"/>
                </a:solidFill>
                <a:effectLst/>
                <a:uLnTx/>
                <a:uFillTx/>
                <a:latin typeface="Arial"/>
                <a:ea typeface="宋体"/>
                <a:cs typeface="+mn-cs"/>
              </a:rPr>
              <a:t>t</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TGS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zh-CN" altLang="en-US" sz="2000" b="0" i="0" u="none" strike="noStrike" kern="0" cap="none" spc="0" normalizeH="0" baseline="0" noProof="0">
                <a:ln>
                  <a:noFill/>
                </a:ln>
                <a:solidFill>
                  <a:srgbClr val="000000"/>
                </a:solidFill>
                <a:effectLst/>
                <a:uLnTx/>
                <a:uFillTx/>
                <a:latin typeface="Arial"/>
                <a:ea typeface="宋体"/>
                <a:cs typeface="+mn-cs"/>
              </a:rPr>
              <a:t>。</a:t>
            </a:r>
          </a:p>
          <a:p>
            <a:pPr marL="342900" marR="0" lvl="0" indent="-342900" algn="l" defTabSz="914400" rtl="0" eaLnBrk="1" fontAlgn="base" latinLnBrk="0" hangingPunct="1">
              <a:lnSpc>
                <a:spcPct val="100000"/>
              </a:lnSpc>
              <a:spcBef>
                <a:spcPct val="50000"/>
              </a:spcBef>
              <a:spcAft>
                <a:spcPct val="0"/>
              </a:spcAft>
              <a:buClr>
                <a:srgbClr val="FF6600"/>
              </a:buClr>
              <a:buSzTx/>
              <a:buFont typeface="Wingdings" panose="05000000000000000000" pitchFamily="2" charset="2"/>
              <a:buNone/>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   其中</a:t>
            </a:r>
            <a:endParaRPr kumimoji="0" lang="zh-CN" altLang="en-US" sz="2000" b="0" i="1" u="none" strike="noStrike" kern="0" cap="none" spc="0" normalizeH="0" baseline="0" noProof="0">
              <a:ln>
                <a:noFill/>
              </a:ln>
              <a:solidFill>
                <a:srgbClr val="000000"/>
              </a:solidFill>
              <a:effectLst/>
              <a:uLnTx/>
              <a:uFillTx/>
              <a:latin typeface="Arial"/>
              <a:ea typeface="宋体"/>
              <a:cs typeface="+mn-cs"/>
            </a:endParaRPr>
          </a:p>
          <a:p>
            <a:pPr marL="342900" marR="0" lvl="0" indent="-342900" algn="l" defTabSz="914400" rtl="0" eaLnBrk="1" fontAlgn="base" latinLnBrk="0" hangingPunct="1">
              <a:lnSpc>
                <a:spcPct val="100000"/>
              </a:lnSpc>
              <a:spcBef>
                <a:spcPct val="50000"/>
              </a:spcBef>
              <a:spcAft>
                <a:spcPct val="0"/>
              </a:spcAft>
              <a:buClr>
                <a:srgbClr val="FF6600"/>
              </a:buClr>
              <a:buSzTx/>
              <a:buFont typeface="Wingdings" panose="05000000000000000000" pitchFamily="2" charset="2"/>
              <a:buNone/>
              <a:tabLst/>
              <a:defRPr/>
            </a:pPr>
            <a:r>
              <a:rPr kumimoji="0" lang="zh-CN" altLang="en-US" sz="2000" b="0" i="1" u="none" strike="noStrike" kern="0" cap="none" spc="0" normalizeH="0" baseline="0" noProof="0">
                <a:ln>
                  <a:noFill/>
                </a:ln>
                <a:solidFill>
                  <a:srgbClr val="000000"/>
                </a:solidFill>
                <a:effectLst/>
                <a:uLnTx/>
                <a:uFillTx/>
                <a:latin typeface="Arial"/>
                <a:ea typeface="宋体"/>
                <a:cs typeface="+mn-cs"/>
              </a:rPr>
              <a:t>         </a:t>
            </a:r>
            <a:r>
              <a:rPr kumimoji="0" lang="en-US" altLang="zh-CN" sz="2000" b="0" i="1" u="none" strike="noStrike" kern="0" cap="none" spc="0" normalizeH="0" baseline="0" noProof="0">
                <a:ln>
                  <a:noFill/>
                </a:ln>
                <a:solidFill>
                  <a:srgbClr val="000000"/>
                </a:solidFill>
                <a:effectLst/>
                <a:uLnTx/>
                <a:uFillTx/>
                <a:latin typeface="Arial"/>
                <a:ea typeface="宋体"/>
                <a:cs typeface="+mn-cs"/>
              </a:rPr>
              <a:t>Ticke</a:t>
            </a:r>
            <a:r>
              <a:rPr kumimoji="0" lang="en-US" altLang="zh-CN" sz="2000" b="0" i="0" u="none" strike="noStrike" kern="0" cap="none" spc="0" normalizeH="0" baseline="0" noProof="0">
                <a:ln>
                  <a:noFill/>
                </a:ln>
                <a:solidFill>
                  <a:srgbClr val="000000"/>
                </a:solidFill>
                <a:effectLst/>
                <a:uLnTx/>
                <a:uFillTx/>
                <a:latin typeface="Arial"/>
                <a:ea typeface="宋体"/>
                <a:cs typeface="+mn-cs"/>
              </a:rPr>
              <a:t>t</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TGS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 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KT</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K</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CT</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AD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000" b="0" i="0" u="none" strike="noStrike" kern="0" cap="none" spc="0" normalizeH="0" baseline="0" noProof="0">
                <a:ln>
                  <a:noFill/>
                </a:ln>
                <a:solidFill>
                  <a:srgbClr val="000000"/>
                </a:solidFill>
                <a:effectLst/>
                <a:uLnTx/>
                <a:uFillTx/>
                <a:latin typeface="Arial"/>
                <a:ea typeface="宋体"/>
                <a:cs typeface="+mn-cs"/>
              </a:rPr>
              <a:t> ||</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T</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TS</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2</a:t>
            </a:r>
            <a:r>
              <a:rPr kumimoji="0" lang="en-US" altLang="zh-CN" sz="2000" b="0" i="0" u="none" strike="noStrike" kern="0" cap="none" spc="0" normalizeH="0" baseline="0" noProof="0">
                <a:ln>
                  <a:noFill/>
                </a:ln>
                <a:solidFill>
                  <a:srgbClr val="000000"/>
                </a:solidFill>
                <a:effectLst/>
                <a:uLnTx/>
                <a:uFillTx/>
                <a:latin typeface="Arial"/>
                <a:ea typeface="宋体"/>
                <a:cs typeface="+mn-cs"/>
              </a:rPr>
              <a:t>||L</a:t>
            </a:r>
            <a:r>
              <a:rPr kumimoji="0" lang="en-US" altLang="zh-CN" sz="2000" b="0" i="1" u="none" strike="noStrike" kern="0" cap="none" spc="0" normalizeH="0" baseline="0" noProof="0">
                <a:ln>
                  <a:noFill/>
                </a:ln>
                <a:solidFill>
                  <a:srgbClr val="000000"/>
                </a:solidFill>
                <a:effectLst/>
                <a:uLnTx/>
                <a:uFillTx/>
                <a:latin typeface="Arial"/>
                <a:ea typeface="宋体"/>
                <a:cs typeface="+mn-cs"/>
              </a:rPr>
              <a:t>ifetime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2</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p>
        </p:txBody>
      </p:sp>
      <p:sp>
        <p:nvSpPr>
          <p:cNvPr id="9" name="文本框 8">
            <a:extLst>
              <a:ext uri="{FF2B5EF4-FFF2-40B4-BE49-F238E27FC236}">
                <a16:creationId xmlns:a16="http://schemas.microsoft.com/office/drawing/2014/main" id="{7E5B35DE-BFE9-4813-8AF5-C44204694D53}"/>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43379982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4A8647FB-AAF3-4E67-AA05-FD761AE9AE6F}"/>
              </a:ext>
            </a:extLst>
          </p:cNvPr>
          <p:cNvSpPr txBox="1">
            <a:spLocks noRot="1" noChangeArrowheads="1"/>
          </p:cNvSpPr>
          <p:nvPr/>
        </p:nvSpPr>
        <p:spPr bwMode="auto">
          <a:xfrm>
            <a:off x="583342" y="1521620"/>
            <a:ext cx="8496300" cy="4392612"/>
          </a:xfrm>
          <a:prstGeom prst="rect">
            <a:avLst/>
          </a:prstGeom>
          <a:solidFill>
            <a:srgbClr val="FFFF00">
              <a:alpha val="16078"/>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folHlink"/>
              </a:buClr>
              <a:buFont typeface="Wingdings" panose="05000000000000000000" pitchFamily="2" charset="2"/>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Char char="•"/>
              <a:defRPr sz="2800">
                <a:solidFill>
                  <a:srgbClr val="996633"/>
                </a:solidFill>
                <a:latin typeface="+mn-lt"/>
                <a:ea typeface="+mn-ea"/>
              </a:defRPr>
            </a:lvl2pPr>
            <a:lvl3pPr marL="1143000" indent="-228600" algn="l" rtl="0" eaLnBrk="0" fontAlgn="base" hangingPunct="0">
              <a:spcBef>
                <a:spcPct val="20000"/>
              </a:spcBef>
              <a:spcAft>
                <a:spcPct val="0"/>
              </a:spcAft>
              <a:buClr>
                <a:schemeClr val="folHlink"/>
              </a:buClr>
              <a:buFont typeface="Wingdings" panose="05000000000000000000" pitchFamily="2" charset="2"/>
              <a:buChar char="§"/>
              <a:defRPr sz="2400">
                <a:solidFill>
                  <a:schemeClr val="tx2"/>
                </a:solidFill>
                <a:latin typeface="+mn-lt"/>
                <a:ea typeface="+mn-ea"/>
              </a:defRPr>
            </a:lvl3pPr>
            <a:lvl4pPr marL="1600200" indent="-228600" algn="l" rtl="0" eaLnBrk="0" fontAlgn="base" hangingPunct="0">
              <a:spcBef>
                <a:spcPct val="20000"/>
              </a:spcBef>
              <a:spcAft>
                <a:spcPct val="0"/>
              </a:spcAft>
              <a:buClr>
                <a:schemeClr val="hlink"/>
              </a:buClr>
              <a:buSzPct val="115000"/>
              <a:buChar char="•"/>
              <a:defRPr sz="2000">
                <a:solidFill>
                  <a:schemeClr val="bg2"/>
                </a:solidFill>
                <a:latin typeface="+mn-lt"/>
                <a:ea typeface="+mn-ea"/>
              </a:defRPr>
            </a:lvl4pPr>
            <a:lvl5pPr marL="2057400" indent="-228600" algn="l" rtl="0" eaLnBrk="0" fontAlgn="base" hangingPunct="0">
              <a:spcBef>
                <a:spcPct val="20000"/>
              </a:spcBef>
              <a:spcAft>
                <a:spcPct val="0"/>
              </a:spcAft>
              <a:buClr>
                <a:schemeClr val="folHlink"/>
              </a:buClr>
              <a:buFont typeface="Wingdings" panose="05000000000000000000" pitchFamily="2" charset="2"/>
              <a:buChar char="§"/>
              <a:defRPr sz="2000">
                <a:solidFill>
                  <a:schemeClr val="accent2"/>
                </a:solidFill>
                <a:latin typeface="+mn-lt"/>
                <a:ea typeface="+mn-ea"/>
              </a:defRPr>
            </a:lvl5pPr>
            <a:lvl6pPr marL="25146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6pPr>
            <a:lvl7pPr marL="29718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7pPr>
            <a:lvl8pPr marL="34290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8pPr>
            <a:lvl9pPr marL="38862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9pPr>
          </a:lstStyle>
          <a:p>
            <a:pPr marL="342900" marR="0" lvl="0" indent="-342900" algn="l" defTabSz="914400" rtl="0" eaLnBrk="1" fontAlgn="base" latinLnBrk="0" hangingPunct="1">
              <a:lnSpc>
                <a:spcPct val="105000"/>
              </a:lnSpc>
              <a:spcBef>
                <a:spcPct val="30000"/>
              </a:spcBef>
              <a:spcAft>
                <a:spcPct val="0"/>
              </a:spcAft>
              <a:buClr>
                <a:srgbClr val="FF6600"/>
              </a:buClr>
              <a:buSzTx/>
              <a:buFont typeface="Wingdings" panose="05000000000000000000" pitchFamily="2" charset="2"/>
              <a:buNone/>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0" u="none" strike="noStrike" kern="0" cap="none" spc="0" normalizeH="0" baseline="0" noProof="0">
                <a:ln>
                  <a:noFill/>
                </a:ln>
                <a:solidFill>
                  <a:srgbClr val="000000"/>
                </a:solidFill>
                <a:effectLst/>
                <a:uLnTx/>
                <a:uFillTx/>
                <a:latin typeface="Arial"/>
                <a:ea typeface="宋体"/>
                <a:cs typeface="+mn-cs"/>
              </a:rPr>
              <a:t>2</a:t>
            </a:r>
            <a:r>
              <a:rPr kumimoji="0" lang="zh-CN" altLang="en-US" sz="2000" b="0" i="0" u="none" strike="noStrike" kern="0" cap="none" spc="0" normalizeH="0" baseline="0" noProof="0">
                <a:ln>
                  <a:noFill/>
                </a:ln>
                <a:solidFill>
                  <a:srgbClr val="000000"/>
                </a:solidFill>
                <a:effectLst/>
                <a:uLnTx/>
                <a:uFillTx/>
                <a:latin typeface="Arial"/>
                <a:ea typeface="宋体"/>
                <a:cs typeface="+mn-cs"/>
              </a:rPr>
              <a:t>）入场劵许可服务交换，用户从</a:t>
            </a:r>
            <a:r>
              <a:rPr kumimoji="0" lang="en-US" altLang="zh-CN" sz="2000" b="0" i="0" u="none" strike="noStrike" kern="0" cap="none" spc="0" normalizeH="0" baseline="0" noProof="0">
                <a:ln>
                  <a:noFill/>
                </a:ln>
                <a:solidFill>
                  <a:srgbClr val="000000"/>
                </a:solidFill>
                <a:effectLst/>
                <a:uLnTx/>
                <a:uFillTx/>
                <a:latin typeface="Arial"/>
                <a:ea typeface="宋体"/>
                <a:cs typeface="+mn-cs"/>
              </a:rPr>
              <a:t>TGS</a:t>
            </a:r>
            <a:r>
              <a:rPr kumimoji="0" lang="zh-CN" altLang="en-US" sz="2000" b="0" i="0" u="none" strike="noStrike" kern="0" cap="none" spc="0" normalizeH="0" baseline="0" noProof="0">
                <a:ln>
                  <a:noFill/>
                </a:ln>
                <a:solidFill>
                  <a:srgbClr val="000000"/>
                </a:solidFill>
                <a:effectLst/>
                <a:uLnTx/>
                <a:uFillTx/>
                <a:latin typeface="Arial"/>
                <a:ea typeface="宋体"/>
                <a:cs typeface="+mn-cs"/>
              </a:rPr>
              <a:t>获取服务许可凭证</a:t>
            </a:r>
          </a:p>
          <a:p>
            <a:pPr marL="342900" marR="0" lvl="0" indent="-342900" algn="l" defTabSz="914400" rtl="0" eaLnBrk="1" fontAlgn="base" latinLnBrk="0" hangingPunct="1">
              <a:lnSpc>
                <a:spcPct val="105000"/>
              </a:lnSpc>
              <a:spcBef>
                <a:spcPct val="30000"/>
              </a:spcBef>
              <a:spcAft>
                <a:spcPct val="0"/>
              </a:spcAft>
              <a:buClr>
                <a:srgbClr val="FF6600"/>
              </a:buClr>
              <a:buSzTx/>
              <a:buFont typeface="Wingdings" panose="05000000000000000000" pitchFamily="2" charset="2"/>
              <a:buChar char="§"/>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③ </a:t>
            </a:r>
            <a:r>
              <a:rPr kumimoji="0" lang="en-US" altLang="zh-CN" sz="2000" b="0" i="0" u="none" strike="noStrike" kern="0" cap="none" spc="0" normalizeH="0" baseline="0" noProof="0">
                <a:ln>
                  <a:noFill/>
                </a:ln>
                <a:solidFill>
                  <a:srgbClr val="000000"/>
                </a:solidFill>
                <a:effectLst/>
                <a:uLnTx/>
                <a:uFillTx/>
                <a:latin typeface="Arial"/>
                <a:ea typeface="宋体"/>
                <a:cs typeface="+mn-cs"/>
              </a:rPr>
              <a:t>C</a:t>
            </a:r>
            <a:r>
              <a:rPr kumimoji="0" lang="zh-CN" altLang="en-US" sz="2000" b="0" i="0" u="none" strike="noStrike" kern="0" cap="none" spc="0" normalizeH="0" baseline="0" noProof="0">
                <a:ln>
                  <a:noFill/>
                </a:ln>
                <a:solidFill>
                  <a:srgbClr val="000000"/>
                </a:solidFill>
                <a:effectLst/>
                <a:uLnTx/>
                <a:uFillTx/>
                <a:latin typeface="Arial"/>
                <a:ea typeface="宋体"/>
                <a:cs typeface="+mn-cs"/>
              </a:rPr>
              <a:t>向</a:t>
            </a:r>
            <a:r>
              <a:rPr kumimoji="0" lang="en-US" altLang="zh-CN" sz="2000" b="0" i="0" u="none" strike="noStrike" kern="0" cap="none" spc="0" normalizeH="0" baseline="0" noProof="0">
                <a:ln>
                  <a:noFill/>
                </a:ln>
                <a:solidFill>
                  <a:srgbClr val="000000"/>
                </a:solidFill>
                <a:effectLst/>
                <a:uLnTx/>
                <a:uFillTx/>
                <a:latin typeface="Arial"/>
                <a:ea typeface="宋体"/>
                <a:cs typeface="+mn-cs"/>
              </a:rPr>
              <a:t>TGS</a:t>
            </a:r>
            <a:r>
              <a:rPr kumimoji="0" lang="zh-CN" altLang="en-US" sz="2000" b="0" i="0" u="none" strike="noStrike" kern="0" cap="none" spc="0" normalizeH="0" baseline="0" noProof="0">
                <a:ln>
                  <a:noFill/>
                </a:ln>
                <a:solidFill>
                  <a:srgbClr val="000000"/>
                </a:solidFill>
                <a:effectLst/>
                <a:uLnTx/>
                <a:uFillTx/>
                <a:latin typeface="Arial"/>
                <a:ea typeface="宋体"/>
                <a:cs typeface="+mn-cs"/>
              </a:rPr>
              <a:t>发出请求，内容包括服务器识别码、入场劵和一个认证符：</a:t>
            </a:r>
          </a:p>
          <a:p>
            <a:pPr marL="342900" marR="0" lvl="0" indent="-342900" algn="l" defTabSz="914400" rtl="0" eaLnBrk="1" fontAlgn="base" latinLnBrk="0" hangingPunct="1">
              <a:lnSpc>
                <a:spcPct val="105000"/>
              </a:lnSpc>
              <a:spcBef>
                <a:spcPct val="30000"/>
              </a:spcBef>
              <a:spcAft>
                <a:spcPct val="0"/>
              </a:spcAft>
              <a:buClr>
                <a:srgbClr val="FF6600"/>
              </a:buClr>
              <a:buSzTx/>
              <a:buFont typeface="Wingdings" panose="05000000000000000000" pitchFamily="2" charset="2"/>
              <a:buNone/>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          </a:t>
            </a:r>
            <a:r>
              <a:rPr kumimoji="0" lang="en-US" altLang="zh-CN" sz="2000" b="0" i="0" u="none" strike="noStrike" kern="0" cap="none" spc="0" normalizeH="0" baseline="0" noProof="0">
                <a:ln>
                  <a:noFill/>
                </a:ln>
                <a:solidFill>
                  <a:srgbClr val="000000"/>
                </a:solidFill>
                <a:effectLst/>
                <a:uLnTx/>
                <a:uFillTx/>
                <a:latin typeface="Arial"/>
                <a:ea typeface="宋体"/>
                <a:cs typeface="+mn-cs"/>
              </a:rPr>
              <a:t>C→TGS</a:t>
            </a:r>
            <a:r>
              <a:rPr kumimoji="0" lang="zh-CN" altLang="en-US"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 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KCT</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Ticket</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TGS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Authenticator</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a:t>
            </a:r>
            <a:r>
              <a:rPr kumimoji="0" lang="en-US" altLang="zh-CN" sz="2000" b="0" i="0" u="none" strike="noStrike" kern="0" cap="none" spc="0" normalizeH="0" baseline="0" noProof="0">
                <a:ln>
                  <a:noFill/>
                </a:ln>
                <a:solidFill>
                  <a:srgbClr val="000000"/>
                </a:solidFill>
                <a:effectLst/>
                <a:uLnTx/>
                <a:uFillTx/>
                <a:latin typeface="Arial"/>
                <a:ea typeface="宋体"/>
                <a:cs typeface="+mn-cs"/>
              </a:rPr>
              <a:t> ] </a:t>
            </a:r>
            <a:r>
              <a:rPr kumimoji="0" lang="zh-CN" altLang="en-US" sz="2000" b="0" i="0" u="none" strike="noStrike" kern="0" cap="none" spc="0" normalizeH="0" baseline="0" noProof="0">
                <a:ln>
                  <a:noFill/>
                </a:ln>
                <a:solidFill>
                  <a:srgbClr val="000000"/>
                </a:solidFill>
                <a:effectLst/>
                <a:uLnTx/>
                <a:uFillTx/>
                <a:latin typeface="Arial"/>
                <a:ea typeface="宋体"/>
                <a:cs typeface="+mn-cs"/>
              </a:rPr>
              <a:t>。</a:t>
            </a:r>
          </a:p>
          <a:p>
            <a:pPr marL="342900" marR="0" lvl="0" indent="-342900" algn="l" defTabSz="914400" rtl="0" eaLnBrk="1" fontAlgn="base" latinLnBrk="0" hangingPunct="1">
              <a:lnSpc>
                <a:spcPct val="105000"/>
              </a:lnSpc>
              <a:spcBef>
                <a:spcPct val="30000"/>
              </a:spcBef>
              <a:spcAft>
                <a:spcPct val="0"/>
              </a:spcAft>
              <a:buClr>
                <a:srgbClr val="FF6600"/>
              </a:buClr>
              <a:buSzTx/>
              <a:buFont typeface="Wingdings" panose="05000000000000000000" pitchFamily="2" charset="2"/>
              <a:buNone/>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    其中</a:t>
            </a:r>
          </a:p>
          <a:p>
            <a:pPr marL="342900" marR="0" lvl="0" indent="-342900" algn="l" defTabSz="914400" rtl="0" eaLnBrk="1" fontAlgn="base" latinLnBrk="0" hangingPunct="1">
              <a:lnSpc>
                <a:spcPct val="105000"/>
              </a:lnSpc>
              <a:spcBef>
                <a:spcPct val="30000"/>
              </a:spcBef>
              <a:spcAft>
                <a:spcPct val="0"/>
              </a:spcAft>
              <a:buClr>
                <a:srgbClr val="FF6600"/>
              </a:buClr>
              <a:buSzTx/>
              <a:buFont typeface="Wingdings" panose="05000000000000000000" pitchFamily="2" charset="2"/>
              <a:buNone/>
              <a:tabLst/>
              <a:defRPr/>
            </a:pPr>
            <a:r>
              <a:rPr kumimoji="0" lang="zh-CN" altLang="en-US" sz="2000" b="0" i="1" u="none" strike="noStrike" kern="0" cap="none" spc="0" normalizeH="0" baseline="0" noProof="0">
                <a:ln>
                  <a:noFill/>
                </a:ln>
                <a:solidFill>
                  <a:srgbClr val="000000"/>
                </a:solidFill>
                <a:effectLst/>
                <a:uLnTx/>
                <a:uFillTx/>
                <a:latin typeface="Arial"/>
                <a:ea typeface="宋体"/>
                <a:cs typeface="+mn-cs"/>
              </a:rPr>
              <a:t>          </a:t>
            </a:r>
            <a:r>
              <a:rPr kumimoji="0" lang="en-US" altLang="zh-CN" sz="2000" b="0" i="1" u="none" strike="noStrike" kern="0" cap="none" spc="0" normalizeH="0" baseline="0" noProof="0">
                <a:ln>
                  <a:noFill/>
                </a:ln>
                <a:solidFill>
                  <a:srgbClr val="000000"/>
                </a:solidFill>
                <a:effectLst/>
                <a:uLnTx/>
                <a:uFillTx/>
                <a:latin typeface="Arial"/>
                <a:ea typeface="宋体"/>
                <a:cs typeface="+mn-cs"/>
              </a:rPr>
              <a:t>Ticke</a:t>
            </a:r>
            <a:r>
              <a:rPr kumimoji="0" lang="en-US" altLang="zh-CN" sz="2000" b="0" i="0" u="none" strike="noStrike" kern="0" cap="none" spc="0" normalizeH="0" baseline="0" noProof="0">
                <a:ln>
                  <a:noFill/>
                </a:ln>
                <a:solidFill>
                  <a:srgbClr val="000000"/>
                </a:solidFill>
                <a:effectLst/>
                <a:uLnTx/>
                <a:uFillTx/>
                <a:latin typeface="Arial"/>
                <a:ea typeface="宋体"/>
                <a:cs typeface="+mn-cs"/>
              </a:rPr>
              <a:t>t</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TGS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 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KT</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K</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CT</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AD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000" b="0" i="0" u="none" strike="noStrike" kern="0" cap="none" spc="0" normalizeH="0" baseline="0" noProof="0">
                <a:ln>
                  <a:noFill/>
                </a:ln>
                <a:solidFill>
                  <a:srgbClr val="000000"/>
                </a:solidFill>
                <a:effectLst/>
                <a:uLnTx/>
                <a:uFillTx/>
                <a:latin typeface="Arial"/>
                <a:ea typeface="宋体"/>
                <a:cs typeface="+mn-cs"/>
              </a:rPr>
              <a:t> ||</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T</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TS</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2</a:t>
            </a:r>
            <a:r>
              <a:rPr kumimoji="0" lang="en-US" altLang="zh-CN" sz="2000" b="0" i="0" u="none" strike="noStrike" kern="0" cap="none" spc="0" normalizeH="0" baseline="0" noProof="0">
                <a:ln>
                  <a:noFill/>
                </a:ln>
                <a:solidFill>
                  <a:srgbClr val="000000"/>
                </a:solidFill>
                <a:effectLst/>
                <a:uLnTx/>
                <a:uFillTx/>
                <a:latin typeface="Arial"/>
                <a:ea typeface="宋体"/>
                <a:cs typeface="+mn-cs"/>
              </a:rPr>
              <a:t>||L</a:t>
            </a:r>
            <a:r>
              <a:rPr kumimoji="0" lang="en-US" altLang="zh-CN" sz="2000" b="0" i="1" u="none" strike="noStrike" kern="0" cap="none" spc="0" normalizeH="0" baseline="0" noProof="0">
                <a:ln>
                  <a:noFill/>
                </a:ln>
                <a:solidFill>
                  <a:srgbClr val="000000"/>
                </a:solidFill>
                <a:effectLst/>
                <a:uLnTx/>
                <a:uFillTx/>
                <a:latin typeface="Arial"/>
                <a:ea typeface="宋体"/>
                <a:cs typeface="+mn-cs"/>
              </a:rPr>
              <a:t>ifetime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2</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endParaRPr kumimoji="0" lang="en-US" altLang="zh-CN" sz="2000" b="0" i="1" u="none" strike="noStrike" kern="0" cap="none" spc="0" normalizeH="0" baseline="0" noProof="0">
              <a:ln>
                <a:noFill/>
              </a:ln>
              <a:solidFill>
                <a:srgbClr val="000000"/>
              </a:solidFill>
              <a:effectLst/>
              <a:uLnTx/>
              <a:uFillTx/>
              <a:latin typeface="Arial"/>
              <a:ea typeface="宋体"/>
              <a:cs typeface="+mn-cs"/>
            </a:endParaRPr>
          </a:p>
          <a:p>
            <a:pPr marL="342900" marR="0" lvl="0" indent="-342900" algn="l" defTabSz="914400" rtl="0" eaLnBrk="1" fontAlgn="base" latinLnBrk="0" hangingPunct="1">
              <a:lnSpc>
                <a:spcPct val="105000"/>
              </a:lnSpc>
              <a:spcBef>
                <a:spcPct val="30000"/>
              </a:spcBef>
              <a:spcAft>
                <a:spcPct val="0"/>
              </a:spcAft>
              <a:buClr>
                <a:srgbClr val="FF6600"/>
              </a:buClr>
              <a:buSzTx/>
              <a:buFont typeface="Wingdings" panose="05000000000000000000" pitchFamily="2" charset="2"/>
              <a:buNone/>
              <a:tabLst/>
              <a:defRPr/>
            </a:pPr>
            <a:r>
              <a:rPr kumimoji="0" lang="en-US" altLang="zh-CN" sz="2000" b="0" i="1" u="none" strike="noStrike" kern="0" cap="none" spc="0" normalizeH="0" baseline="0" noProof="0">
                <a:ln>
                  <a:noFill/>
                </a:ln>
                <a:solidFill>
                  <a:srgbClr val="000000"/>
                </a:solidFill>
                <a:effectLst/>
                <a:uLnTx/>
                <a:uFillTx/>
                <a:latin typeface="Arial"/>
                <a:ea typeface="宋体"/>
                <a:cs typeface="+mn-cs"/>
              </a:rPr>
              <a:t>         Authenticator</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 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KCT</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AD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TS</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3</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p>
          <a:p>
            <a:pPr marL="342900" marR="0" lvl="0" indent="-342900" algn="l" defTabSz="914400" rtl="0" eaLnBrk="1" fontAlgn="base" latinLnBrk="0" hangingPunct="1">
              <a:lnSpc>
                <a:spcPct val="105000"/>
              </a:lnSpc>
              <a:spcBef>
                <a:spcPct val="30000"/>
              </a:spcBef>
              <a:spcAft>
                <a:spcPct val="0"/>
              </a:spcAft>
              <a:buClr>
                <a:srgbClr val="FF6600"/>
              </a:buClr>
              <a:buSzTx/>
              <a:buFont typeface="Wingdings" panose="05000000000000000000" pitchFamily="2" charset="2"/>
              <a:buChar char="§"/>
              <a:tabLst/>
              <a:defRPr/>
            </a:pPr>
            <a:r>
              <a:rPr kumimoji="0" lang="en-US" altLang="zh-CN" sz="2000" b="0" i="0" u="none" strike="noStrike" kern="0" cap="none" spc="0" normalizeH="0" baseline="0" noProof="0">
                <a:ln>
                  <a:noFill/>
                </a:ln>
                <a:solidFill>
                  <a:srgbClr val="000000"/>
                </a:solidFill>
                <a:effectLst/>
                <a:uLnTx/>
                <a:uFillTx/>
                <a:latin typeface="Arial"/>
                <a:ea typeface="宋体"/>
                <a:cs typeface="+mn-cs"/>
              </a:rPr>
              <a:t>④ TGS</a:t>
            </a:r>
            <a:r>
              <a:rPr kumimoji="0" lang="zh-CN" altLang="en-US" sz="2000" b="0" i="0" u="none" strike="noStrike" kern="0" cap="none" spc="0" normalizeH="0" baseline="0" noProof="0">
                <a:ln>
                  <a:noFill/>
                </a:ln>
                <a:solidFill>
                  <a:srgbClr val="000000"/>
                </a:solidFill>
                <a:effectLst/>
                <a:uLnTx/>
                <a:uFillTx/>
                <a:latin typeface="Arial"/>
                <a:ea typeface="宋体"/>
                <a:cs typeface="+mn-cs"/>
              </a:rPr>
              <a:t>经验证，向</a:t>
            </a:r>
            <a:r>
              <a:rPr kumimoji="0" lang="en-US" altLang="zh-CN" sz="2000" b="0" i="0" u="none" strike="noStrike" kern="0" cap="none" spc="0" normalizeH="0" baseline="0" noProof="0">
                <a:ln>
                  <a:noFill/>
                </a:ln>
                <a:solidFill>
                  <a:srgbClr val="000000"/>
                </a:solidFill>
                <a:effectLst/>
                <a:uLnTx/>
                <a:uFillTx/>
                <a:latin typeface="Arial"/>
                <a:ea typeface="宋体"/>
                <a:cs typeface="+mn-cs"/>
              </a:rPr>
              <a:t>C</a:t>
            </a:r>
            <a:r>
              <a:rPr kumimoji="0" lang="zh-CN" altLang="en-US" sz="2000" b="0" i="0" u="none" strike="noStrike" kern="0" cap="none" spc="0" normalizeH="0" baseline="0" noProof="0">
                <a:ln>
                  <a:noFill/>
                </a:ln>
                <a:solidFill>
                  <a:srgbClr val="000000"/>
                </a:solidFill>
                <a:effectLst/>
                <a:uLnTx/>
                <a:uFillTx/>
                <a:latin typeface="Arial"/>
                <a:ea typeface="宋体"/>
                <a:cs typeface="+mn-cs"/>
              </a:rPr>
              <a:t>发出服务许可凭证：</a:t>
            </a:r>
          </a:p>
          <a:p>
            <a:pPr marL="342900" marR="0" lvl="0" indent="-342900" algn="l" defTabSz="914400" rtl="0" eaLnBrk="1" fontAlgn="base" latinLnBrk="0" hangingPunct="1">
              <a:lnSpc>
                <a:spcPct val="105000"/>
              </a:lnSpc>
              <a:spcBef>
                <a:spcPct val="30000"/>
              </a:spcBef>
              <a:spcAft>
                <a:spcPct val="0"/>
              </a:spcAft>
              <a:buClr>
                <a:srgbClr val="FF6600"/>
              </a:buClr>
              <a:buSzTx/>
              <a:buFont typeface="Wingdings" panose="05000000000000000000" pitchFamily="2" charset="2"/>
              <a:buNone/>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         </a:t>
            </a:r>
            <a:r>
              <a:rPr kumimoji="0" lang="en-US" altLang="zh-CN" sz="2000" b="0" i="0" u="none" strike="noStrike" kern="0" cap="none" spc="0" normalizeH="0" baseline="0" noProof="0">
                <a:ln>
                  <a:noFill/>
                </a:ln>
                <a:solidFill>
                  <a:srgbClr val="000000"/>
                </a:solidFill>
                <a:effectLst/>
                <a:uLnTx/>
                <a:uFillTx/>
                <a:latin typeface="Arial"/>
                <a:ea typeface="宋体"/>
                <a:cs typeface="+mn-cs"/>
              </a:rPr>
              <a:t>TGS→C</a:t>
            </a:r>
            <a:r>
              <a:rPr kumimoji="0" lang="zh-CN" altLang="en-US"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KCT</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K</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CT</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AD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T</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TS</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2</a:t>
            </a:r>
            <a:r>
              <a:rPr kumimoji="0" lang="en-US" altLang="zh-CN" sz="2000" b="0" i="1" u="none" strike="noStrike" kern="0" cap="none" spc="0" normalizeH="0" baseline="0" noProof="0">
                <a:ln>
                  <a:noFill/>
                </a:ln>
                <a:solidFill>
                  <a:srgbClr val="000000"/>
                </a:solidFill>
                <a:effectLst/>
                <a:uLnTx/>
                <a:uFillTx/>
                <a:latin typeface="Arial"/>
                <a:ea typeface="宋体"/>
                <a:cs typeface="+mn-cs"/>
              </a:rPr>
              <a:t>||Lifetime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2</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zh-CN" altLang="en-US" sz="2000" b="0" i="0" u="none" strike="noStrike" kern="0" cap="none" spc="0" normalizeH="0" baseline="0" noProof="0">
                <a:ln>
                  <a:noFill/>
                </a:ln>
                <a:solidFill>
                  <a:srgbClr val="000000"/>
                </a:solidFill>
                <a:effectLst/>
                <a:uLnTx/>
                <a:uFillTx/>
                <a:latin typeface="Arial"/>
                <a:ea typeface="宋体"/>
                <a:cs typeface="+mn-cs"/>
              </a:rPr>
              <a:t>。</a:t>
            </a:r>
          </a:p>
          <a:p>
            <a:pPr marL="342900" marR="0" lvl="0" indent="-342900" algn="l" defTabSz="914400" rtl="0" eaLnBrk="1" fontAlgn="base" latinLnBrk="0" hangingPunct="1">
              <a:lnSpc>
                <a:spcPct val="105000"/>
              </a:lnSpc>
              <a:spcBef>
                <a:spcPct val="30000"/>
              </a:spcBef>
              <a:spcAft>
                <a:spcPct val="0"/>
              </a:spcAft>
              <a:buClr>
                <a:srgbClr val="FF6600"/>
              </a:buClr>
              <a:buSzTx/>
              <a:buFont typeface="Wingdings" panose="05000000000000000000" pitchFamily="2" charset="2"/>
              <a:buNone/>
              <a:tabLst/>
              <a:defRPr/>
            </a:pPr>
            <a:r>
              <a:rPr kumimoji="0" lang="zh-CN" altLang="en-US" sz="2000" b="0" i="0" u="none" strike="noStrike" kern="0" cap="none" spc="0" normalizeH="0" baseline="0" noProof="0">
                <a:ln>
                  <a:noFill/>
                </a:ln>
                <a:solidFill>
                  <a:srgbClr val="000000"/>
                </a:solidFill>
                <a:effectLst/>
                <a:uLnTx/>
                <a:uFillTx/>
                <a:latin typeface="Arial"/>
                <a:ea typeface="宋体"/>
                <a:cs typeface="+mn-cs"/>
              </a:rPr>
              <a:t>    其中</a:t>
            </a:r>
            <a:endParaRPr kumimoji="0" lang="zh-CN" altLang="en-US" sz="2000" b="0" i="1" u="none" strike="noStrike" kern="0" cap="none" spc="0" normalizeH="0" baseline="0" noProof="0">
              <a:ln>
                <a:noFill/>
              </a:ln>
              <a:solidFill>
                <a:srgbClr val="000000"/>
              </a:solidFill>
              <a:effectLst/>
              <a:uLnTx/>
              <a:uFillTx/>
              <a:latin typeface="Arial"/>
              <a:ea typeface="宋体"/>
              <a:cs typeface="+mn-cs"/>
            </a:endParaRPr>
          </a:p>
          <a:p>
            <a:pPr marL="342900" marR="0" lvl="0" indent="-342900" algn="l" defTabSz="914400" rtl="0" eaLnBrk="1" fontAlgn="base" latinLnBrk="0" hangingPunct="1">
              <a:lnSpc>
                <a:spcPct val="105000"/>
              </a:lnSpc>
              <a:spcBef>
                <a:spcPct val="30000"/>
              </a:spcBef>
              <a:spcAft>
                <a:spcPct val="0"/>
              </a:spcAft>
              <a:buClr>
                <a:srgbClr val="FF6600"/>
              </a:buClr>
              <a:buSzTx/>
              <a:buFont typeface="Wingdings" panose="05000000000000000000" pitchFamily="2" charset="2"/>
              <a:buNone/>
              <a:tabLst/>
              <a:defRPr/>
            </a:pPr>
            <a:r>
              <a:rPr kumimoji="0" lang="zh-CN" altLang="en-US" sz="2000" b="0" i="1" u="none" strike="noStrike" kern="0" cap="none" spc="0" normalizeH="0" baseline="0" noProof="0">
                <a:ln>
                  <a:noFill/>
                </a:ln>
                <a:solidFill>
                  <a:srgbClr val="000000"/>
                </a:solidFill>
                <a:effectLst/>
                <a:uLnTx/>
                <a:uFillTx/>
                <a:latin typeface="Arial"/>
                <a:ea typeface="宋体"/>
                <a:cs typeface="+mn-cs"/>
              </a:rPr>
              <a:t>          </a:t>
            </a:r>
            <a:r>
              <a:rPr kumimoji="0" lang="en-US" altLang="zh-CN" sz="2000" b="0" i="1" u="none" strike="noStrike" kern="0" cap="none" spc="0" normalizeH="0" baseline="0" noProof="0">
                <a:ln>
                  <a:noFill/>
                </a:ln>
                <a:solidFill>
                  <a:srgbClr val="000000"/>
                </a:solidFill>
                <a:effectLst/>
                <a:uLnTx/>
                <a:uFillTx/>
                <a:latin typeface="Arial"/>
                <a:ea typeface="宋体"/>
                <a:cs typeface="+mn-cs"/>
              </a:rPr>
              <a:t>Ticke</a:t>
            </a:r>
            <a:r>
              <a:rPr kumimoji="0" lang="en-US" altLang="zh-CN" sz="2000" b="0" i="0" u="none" strike="noStrike" kern="0" cap="none" spc="0" normalizeH="0" baseline="0" noProof="0">
                <a:ln>
                  <a:noFill/>
                </a:ln>
                <a:solidFill>
                  <a:srgbClr val="000000"/>
                </a:solidFill>
                <a:effectLst/>
                <a:uLnTx/>
                <a:uFillTx/>
                <a:latin typeface="Arial"/>
                <a:ea typeface="宋体"/>
                <a:cs typeface="+mn-cs"/>
              </a:rPr>
              <a:t>t</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 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KTS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K</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AD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000" b="0" i="0" u="none" strike="noStrike" kern="0" cap="none" spc="0" normalizeH="0" baseline="0" noProof="0">
                <a:ln>
                  <a:noFill/>
                </a:ln>
                <a:solidFill>
                  <a:srgbClr val="000000"/>
                </a:solidFill>
                <a:effectLst/>
                <a:uLnTx/>
                <a:uFillTx/>
                <a:latin typeface="Arial"/>
                <a:ea typeface="宋体"/>
                <a:cs typeface="+mn-cs"/>
              </a:rPr>
              <a:t> ||</a:t>
            </a:r>
            <a:r>
              <a:rPr kumimoji="0" lang="en-US" altLang="zh-CN" sz="20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1" u="none" strike="noStrike" kern="0" cap="none" spc="0" normalizeH="0" baseline="0" noProof="0">
                <a:ln>
                  <a:noFill/>
                </a:ln>
                <a:solidFill>
                  <a:srgbClr val="000000"/>
                </a:solidFill>
                <a:effectLst/>
                <a:uLnTx/>
                <a:uFillTx/>
                <a:latin typeface="Arial"/>
                <a:ea typeface="宋体"/>
                <a:cs typeface="+mn-cs"/>
              </a:rPr>
              <a:t>TS</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4</a:t>
            </a:r>
            <a:r>
              <a:rPr kumimoji="0" lang="en-US" altLang="zh-CN" sz="2000" b="0" i="0" u="none" strike="noStrike" kern="0" cap="none" spc="0" normalizeH="0" baseline="0" noProof="0">
                <a:ln>
                  <a:noFill/>
                </a:ln>
                <a:solidFill>
                  <a:srgbClr val="000000"/>
                </a:solidFill>
                <a:effectLst/>
                <a:uLnTx/>
                <a:uFillTx/>
                <a:latin typeface="Arial"/>
                <a:ea typeface="宋体"/>
                <a:cs typeface="+mn-cs"/>
              </a:rPr>
              <a:t>||L</a:t>
            </a:r>
            <a:r>
              <a:rPr kumimoji="0" lang="en-US" altLang="zh-CN" sz="2000" b="0" i="1" u="none" strike="noStrike" kern="0" cap="none" spc="0" normalizeH="0" baseline="0" noProof="0">
                <a:ln>
                  <a:noFill/>
                </a:ln>
                <a:solidFill>
                  <a:srgbClr val="000000"/>
                </a:solidFill>
                <a:effectLst/>
                <a:uLnTx/>
                <a:uFillTx/>
                <a:latin typeface="Arial"/>
                <a:ea typeface="宋体"/>
                <a:cs typeface="+mn-cs"/>
              </a:rPr>
              <a:t>ifetime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4</a:t>
            </a:r>
            <a:r>
              <a:rPr kumimoji="0" lang="en-US" altLang="zh-CN" sz="2000" b="0" i="0" u="none" strike="noStrike" kern="0" cap="none" spc="0" normalizeH="0" baseline="0" noProof="0">
                <a:ln>
                  <a:noFill/>
                </a:ln>
                <a:solidFill>
                  <a:srgbClr val="000000"/>
                </a:solidFill>
                <a:effectLst/>
                <a:uLnTx/>
                <a:uFillTx/>
                <a:latin typeface="Arial"/>
                <a:ea typeface="宋体"/>
                <a:cs typeface="+mn-cs"/>
              </a:rPr>
              <a:t>]</a:t>
            </a:r>
            <a:endParaRPr kumimoji="0" lang="en-US" altLang="zh-CN" sz="2000" b="0" i="0" u="none" strike="noStrike" kern="0" cap="none" spc="0" normalizeH="0" baseline="0" noProof="0" dirty="0">
              <a:ln>
                <a:noFill/>
              </a:ln>
              <a:solidFill>
                <a:srgbClr val="000000"/>
              </a:solidFill>
              <a:effectLst/>
              <a:uLnTx/>
              <a:uFillTx/>
              <a:latin typeface="Arial"/>
              <a:ea typeface="宋体"/>
              <a:cs typeface="+mn-cs"/>
            </a:endParaRPr>
          </a:p>
        </p:txBody>
      </p:sp>
      <p:sp>
        <p:nvSpPr>
          <p:cNvPr id="6" name="文本框 5">
            <a:extLst>
              <a:ext uri="{FF2B5EF4-FFF2-40B4-BE49-F238E27FC236}">
                <a16:creationId xmlns:a16="http://schemas.microsoft.com/office/drawing/2014/main" id="{82169901-8BD4-44E8-BDF7-39650E403AA2}"/>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153299171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22C57722-C499-4A59-ACF1-236543B13C0A}"/>
              </a:ext>
            </a:extLst>
          </p:cNvPr>
          <p:cNvSpPr txBox="1">
            <a:spLocks noRot="1" noChangeArrowheads="1"/>
          </p:cNvSpPr>
          <p:nvPr/>
        </p:nvSpPr>
        <p:spPr bwMode="auto">
          <a:xfrm>
            <a:off x="323850" y="1700213"/>
            <a:ext cx="8540750" cy="4270375"/>
          </a:xfrm>
          <a:prstGeom prst="rect">
            <a:avLst/>
          </a:prstGeom>
          <a:solidFill>
            <a:srgbClr val="FFFF00">
              <a:alpha val="16862"/>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folHlink"/>
              </a:buClr>
              <a:buFont typeface="Wingdings" panose="05000000000000000000" pitchFamily="2" charset="2"/>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Char char="•"/>
              <a:defRPr sz="2800">
                <a:solidFill>
                  <a:srgbClr val="996633"/>
                </a:solidFill>
                <a:latin typeface="+mn-lt"/>
                <a:ea typeface="+mn-ea"/>
              </a:defRPr>
            </a:lvl2pPr>
            <a:lvl3pPr marL="1143000" indent="-228600" algn="l" rtl="0" eaLnBrk="0" fontAlgn="base" hangingPunct="0">
              <a:spcBef>
                <a:spcPct val="20000"/>
              </a:spcBef>
              <a:spcAft>
                <a:spcPct val="0"/>
              </a:spcAft>
              <a:buClr>
                <a:schemeClr val="folHlink"/>
              </a:buClr>
              <a:buFont typeface="Wingdings" panose="05000000000000000000" pitchFamily="2" charset="2"/>
              <a:buChar char="§"/>
              <a:defRPr sz="2400">
                <a:solidFill>
                  <a:schemeClr val="tx2"/>
                </a:solidFill>
                <a:latin typeface="+mn-lt"/>
                <a:ea typeface="+mn-ea"/>
              </a:defRPr>
            </a:lvl3pPr>
            <a:lvl4pPr marL="1600200" indent="-228600" algn="l" rtl="0" eaLnBrk="0" fontAlgn="base" hangingPunct="0">
              <a:spcBef>
                <a:spcPct val="20000"/>
              </a:spcBef>
              <a:spcAft>
                <a:spcPct val="0"/>
              </a:spcAft>
              <a:buClr>
                <a:schemeClr val="hlink"/>
              </a:buClr>
              <a:buSzPct val="115000"/>
              <a:buChar char="•"/>
              <a:defRPr sz="2000">
                <a:solidFill>
                  <a:schemeClr val="bg2"/>
                </a:solidFill>
                <a:latin typeface="+mn-lt"/>
                <a:ea typeface="+mn-ea"/>
              </a:defRPr>
            </a:lvl4pPr>
            <a:lvl5pPr marL="2057400" indent="-228600" algn="l" rtl="0" eaLnBrk="0" fontAlgn="base" hangingPunct="0">
              <a:spcBef>
                <a:spcPct val="20000"/>
              </a:spcBef>
              <a:spcAft>
                <a:spcPct val="0"/>
              </a:spcAft>
              <a:buClr>
                <a:schemeClr val="folHlink"/>
              </a:buClr>
              <a:buFont typeface="Wingdings" panose="05000000000000000000" pitchFamily="2" charset="2"/>
              <a:buChar char="§"/>
              <a:defRPr sz="2000">
                <a:solidFill>
                  <a:schemeClr val="accent2"/>
                </a:solidFill>
                <a:latin typeface="+mn-lt"/>
                <a:ea typeface="+mn-ea"/>
              </a:defRPr>
            </a:lvl5pPr>
            <a:lvl6pPr marL="25146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6pPr>
            <a:lvl7pPr marL="29718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7pPr>
            <a:lvl8pPr marL="34290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8pPr>
            <a:lvl9pPr marL="3886200" indent="-228600" algn="l" rtl="0" fontAlgn="base">
              <a:spcBef>
                <a:spcPct val="20000"/>
              </a:spcBef>
              <a:spcAft>
                <a:spcPct val="0"/>
              </a:spcAft>
              <a:buClr>
                <a:schemeClr val="folHlink"/>
              </a:buClr>
              <a:buFont typeface="Wingdings" pitchFamily="2" charset="2"/>
              <a:buChar char="§"/>
              <a:defRPr sz="2000">
                <a:solidFill>
                  <a:schemeClr val="accent2"/>
                </a:solidFill>
                <a:latin typeface="+mn-lt"/>
                <a:ea typeface="+mn-ea"/>
              </a:defRPr>
            </a:lvl9pPr>
          </a:lstStyle>
          <a:p>
            <a:pPr marL="342900" marR="0" lvl="0" indent="-342900" algn="l" defTabSz="914400" rtl="0" eaLnBrk="1" fontAlgn="base" latinLnBrk="0" hangingPunct="1">
              <a:lnSpc>
                <a:spcPct val="90000"/>
              </a:lnSpc>
              <a:spcBef>
                <a:spcPct val="20000"/>
              </a:spcBef>
              <a:spcAft>
                <a:spcPct val="0"/>
              </a:spcAft>
              <a:buClr>
                <a:srgbClr val="FF6600"/>
              </a:buClr>
              <a:buSzTx/>
              <a:buFont typeface="Wingdings" panose="05000000000000000000" pitchFamily="2" charset="2"/>
              <a:buNone/>
              <a:tabLst/>
              <a:defRPr/>
            </a:pPr>
            <a:r>
              <a:rPr kumimoji="0" lang="zh-CN" altLang="en-US"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0" u="none" strike="noStrike" kern="0" cap="none" spc="0" normalizeH="0" baseline="0" noProof="0">
                <a:ln>
                  <a:noFill/>
                </a:ln>
                <a:solidFill>
                  <a:srgbClr val="000000"/>
                </a:solidFill>
                <a:effectLst/>
                <a:uLnTx/>
                <a:uFillTx/>
                <a:latin typeface="Arial"/>
                <a:ea typeface="宋体"/>
                <a:cs typeface="+mn-cs"/>
              </a:rPr>
              <a:t>3</a:t>
            </a:r>
            <a:r>
              <a:rPr kumimoji="0" lang="zh-CN" altLang="en-US" sz="2400" b="0" i="0" u="none" strike="noStrike" kern="0" cap="none" spc="0" normalizeH="0" baseline="0" noProof="0">
                <a:ln>
                  <a:noFill/>
                </a:ln>
                <a:solidFill>
                  <a:srgbClr val="000000"/>
                </a:solidFill>
                <a:effectLst/>
                <a:uLnTx/>
                <a:uFillTx/>
                <a:latin typeface="Arial"/>
                <a:ea typeface="宋体"/>
                <a:cs typeface="+mn-cs"/>
              </a:rPr>
              <a:t>）客户</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zh-CN" altLang="en-US" sz="2400" b="0" i="0" u="none" strike="noStrike" kern="0" cap="none" spc="0" normalizeH="0" baseline="0" noProof="0">
                <a:ln>
                  <a:noFill/>
                </a:ln>
                <a:solidFill>
                  <a:srgbClr val="000000"/>
                </a:solidFill>
                <a:effectLst/>
                <a:uLnTx/>
                <a:uFillTx/>
                <a:latin typeface="Arial"/>
                <a:ea typeface="宋体"/>
                <a:cs typeface="+mn-cs"/>
              </a:rPr>
              <a:t>服务器相互认证交换，用户从服务器获取服务</a:t>
            </a:r>
          </a:p>
          <a:p>
            <a:pPr marL="342900" marR="0" lvl="0" indent="-342900" algn="l" defTabSz="914400" rtl="0" eaLnBrk="1" fontAlgn="base" latinLnBrk="0" hangingPunct="1">
              <a:lnSpc>
                <a:spcPct val="90000"/>
              </a:lnSpc>
              <a:spcBef>
                <a:spcPct val="20000"/>
              </a:spcBef>
              <a:spcAft>
                <a:spcPct val="0"/>
              </a:spcAft>
              <a:buClr>
                <a:srgbClr val="FF6600"/>
              </a:buClr>
              <a:buSzTx/>
              <a:buFont typeface="Wingdings" panose="05000000000000000000" pitchFamily="2" charset="2"/>
              <a:buChar char="§"/>
              <a:tabLst/>
              <a:defRPr/>
            </a:pPr>
            <a:r>
              <a:rPr kumimoji="0" lang="zh-CN" altLang="en-US" sz="2400" b="0" i="0" u="none" strike="noStrike" kern="0" cap="none" spc="0" normalizeH="0" baseline="0" noProof="0">
                <a:ln>
                  <a:noFill/>
                </a:ln>
                <a:solidFill>
                  <a:srgbClr val="000000"/>
                </a:solidFill>
                <a:effectLst/>
                <a:uLnTx/>
                <a:uFillTx/>
                <a:latin typeface="Arial"/>
                <a:ea typeface="宋体"/>
                <a:cs typeface="+mn-cs"/>
              </a:rPr>
              <a:t>⑤ </a:t>
            </a:r>
            <a:r>
              <a:rPr kumimoji="0" lang="en-US" altLang="zh-CN" sz="2400" b="0" i="0" u="none" strike="noStrike" kern="0" cap="none" spc="0" normalizeH="0" baseline="0" noProof="0">
                <a:ln>
                  <a:noFill/>
                </a:ln>
                <a:solidFill>
                  <a:srgbClr val="000000"/>
                </a:solidFill>
                <a:effectLst/>
                <a:uLnTx/>
                <a:uFillTx/>
                <a:latin typeface="Arial"/>
                <a:ea typeface="宋体"/>
                <a:cs typeface="+mn-cs"/>
              </a:rPr>
              <a:t>C</a:t>
            </a:r>
            <a:r>
              <a:rPr kumimoji="0" lang="zh-CN" altLang="en-US" sz="2400" b="0" i="0" u="none" strike="noStrike" kern="0" cap="none" spc="0" normalizeH="0" baseline="0" noProof="0">
                <a:ln>
                  <a:noFill/>
                </a:ln>
                <a:solidFill>
                  <a:srgbClr val="000000"/>
                </a:solidFill>
                <a:effectLst/>
                <a:uLnTx/>
                <a:uFillTx/>
                <a:latin typeface="Arial"/>
                <a:ea typeface="宋体"/>
                <a:cs typeface="+mn-cs"/>
              </a:rPr>
              <a:t>向服务器证明自己身份（用</a:t>
            </a:r>
            <a:r>
              <a:rPr kumimoji="0" lang="en-US" altLang="zh-CN" sz="2400" b="0" i="1" u="none" strike="noStrike" kern="0" cap="none" spc="0" normalizeH="0" baseline="0" noProof="0">
                <a:ln>
                  <a:noFill/>
                </a:ln>
                <a:solidFill>
                  <a:srgbClr val="000000"/>
                </a:solidFill>
                <a:effectLst/>
                <a:uLnTx/>
                <a:uFillTx/>
                <a:latin typeface="Arial"/>
                <a:ea typeface="宋体"/>
                <a:cs typeface="+mn-cs"/>
              </a:rPr>
              <a:t>Ticket</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a:t>
            </a:r>
            <a:r>
              <a:rPr kumimoji="0" lang="zh-CN" altLang="en-US" sz="2400" b="0" i="0" u="none" strike="noStrike" kern="0" cap="none" spc="0" normalizeH="0" baseline="0" noProof="0">
                <a:ln>
                  <a:noFill/>
                </a:ln>
                <a:solidFill>
                  <a:srgbClr val="000000"/>
                </a:solidFill>
                <a:effectLst/>
                <a:uLnTx/>
                <a:uFillTx/>
                <a:latin typeface="Arial"/>
                <a:ea typeface="宋体"/>
                <a:cs typeface="+mn-cs"/>
              </a:rPr>
              <a:t>和</a:t>
            </a:r>
            <a:r>
              <a:rPr kumimoji="0" lang="en-US" altLang="zh-CN" sz="2400" b="0" i="1" u="none" strike="noStrike" kern="0" cap="none" spc="0" normalizeH="0" baseline="0" noProof="0">
                <a:ln>
                  <a:noFill/>
                </a:ln>
                <a:solidFill>
                  <a:srgbClr val="000000"/>
                </a:solidFill>
                <a:effectLst/>
                <a:uLnTx/>
                <a:uFillTx/>
                <a:latin typeface="Arial"/>
                <a:ea typeface="宋体"/>
                <a:cs typeface="+mn-cs"/>
              </a:rPr>
              <a:t>Authenticator</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a:t>
            </a:r>
            <a:r>
              <a:rPr kumimoji="0" lang="zh-CN" altLang="en-US" sz="2400" b="0" i="0" u="none" strike="noStrike" kern="0" cap="none" spc="0" normalizeH="0" baseline="0" noProof="0">
                <a:ln>
                  <a:noFill/>
                </a:ln>
                <a:solidFill>
                  <a:srgbClr val="000000"/>
                </a:solidFill>
                <a:effectLst/>
                <a:uLnTx/>
                <a:uFillTx/>
                <a:latin typeface="Arial"/>
                <a:ea typeface="宋体"/>
                <a:cs typeface="+mn-cs"/>
              </a:rPr>
              <a:t>）</a:t>
            </a:r>
          </a:p>
          <a:p>
            <a:pPr marL="342900" marR="0" lvl="0" indent="-342900" algn="l" defTabSz="914400" rtl="0" eaLnBrk="1" fontAlgn="base" latinLnBrk="0" hangingPunct="1">
              <a:lnSpc>
                <a:spcPct val="90000"/>
              </a:lnSpc>
              <a:spcBef>
                <a:spcPct val="20000"/>
              </a:spcBef>
              <a:spcAft>
                <a:spcPct val="0"/>
              </a:spcAft>
              <a:buClr>
                <a:srgbClr val="FF6600"/>
              </a:buClr>
              <a:buSzTx/>
              <a:buFont typeface="Wingdings" panose="05000000000000000000" pitchFamily="2" charset="2"/>
              <a:buNone/>
              <a:tabLst/>
              <a:defRPr/>
            </a:pPr>
            <a:r>
              <a:rPr kumimoji="0" lang="zh-CN" altLang="en-US" sz="2400" b="0" i="0" u="none" strike="noStrike" kern="0" cap="none" spc="0" normalizeH="0" baseline="0" noProof="0">
                <a:ln>
                  <a:noFill/>
                </a:ln>
                <a:solidFill>
                  <a:srgbClr val="000000"/>
                </a:solidFill>
                <a:effectLst/>
                <a:uLnTx/>
                <a:uFillTx/>
                <a:latin typeface="Arial"/>
                <a:ea typeface="宋体"/>
                <a:cs typeface="+mn-cs"/>
              </a:rPr>
              <a:t>         </a:t>
            </a:r>
            <a:r>
              <a:rPr kumimoji="0" lang="en-US" altLang="zh-CN" sz="2400" b="0" i="0" u="none" strike="noStrike" kern="0" cap="none" spc="0" normalizeH="0" baseline="0" noProof="0">
                <a:ln>
                  <a:noFill/>
                </a:ln>
                <a:solidFill>
                  <a:srgbClr val="000000"/>
                </a:solidFill>
                <a:effectLst/>
                <a:uLnTx/>
                <a:uFillTx/>
                <a:latin typeface="Arial"/>
                <a:ea typeface="宋体"/>
                <a:cs typeface="+mn-cs"/>
              </a:rPr>
              <a:t>C→S</a:t>
            </a:r>
            <a:r>
              <a:rPr kumimoji="0" lang="zh-CN" altLang="en-US"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KCS</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Ticket</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Authenticator</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 </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 </a:t>
            </a:r>
            <a:r>
              <a:rPr kumimoji="0" lang="zh-CN" altLang="en-US" sz="2400" b="0" i="0" u="none" strike="noStrike" kern="0" cap="none" spc="0" normalizeH="0" baseline="0" noProof="0">
                <a:ln>
                  <a:noFill/>
                </a:ln>
                <a:solidFill>
                  <a:srgbClr val="000000"/>
                </a:solidFill>
                <a:effectLst/>
                <a:uLnTx/>
                <a:uFillTx/>
                <a:latin typeface="Arial"/>
                <a:ea typeface="宋体"/>
                <a:cs typeface="+mn-cs"/>
              </a:rPr>
              <a:t>。</a:t>
            </a:r>
          </a:p>
          <a:p>
            <a:pPr marL="342900" marR="0" lvl="0" indent="-342900" algn="l" defTabSz="914400" rtl="0" eaLnBrk="1" fontAlgn="base" latinLnBrk="0" hangingPunct="1">
              <a:lnSpc>
                <a:spcPct val="90000"/>
              </a:lnSpc>
              <a:spcBef>
                <a:spcPct val="20000"/>
              </a:spcBef>
              <a:spcAft>
                <a:spcPct val="0"/>
              </a:spcAft>
              <a:buClr>
                <a:srgbClr val="FF6600"/>
              </a:buClr>
              <a:buSzTx/>
              <a:buFont typeface="Wingdings" panose="05000000000000000000" pitchFamily="2" charset="2"/>
              <a:buNone/>
              <a:tabLst/>
              <a:defRPr/>
            </a:pPr>
            <a:r>
              <a:rPr kumimoji="0" lang="zh-CN" altLang="en-US" sz="2400" b="0" i="0" u="none" strike="noStrike" kern="0" cap="none" spc="0" normalizeH="0" baseline="0" noProof="0">
                <a:ln>
                  <a:noFill/>
                </a:ln>
                <a:solidFill>
                  <a:srgbClr val="000000"/>
                </a:solidFill>
                <a:effectLst/>
                <a:uLnTx/>
                <a:uFillTx/>
                <a:latin typeface="Arial"/>
                <a:ea typeface="宋体"/>
                <a:cs typeface="+mn-cs"/>
              </a:rPr>
              <a:t>    其中</a:t>
            </a:r>
            <a:endParaRPr kumimoji="0" lang="zh-CN" altLang="en-US" sz="2400" b="0" i="1" u="none" strike="noStrike" kern="0" cap="none" spc="0" normalizeH="0" baseline="0" noProof="0">
              <a:ln>
                <a:noFill/>
              </a:ln>
              <a:solidFill>
                <a:srgbClr val="000000"/>
              </a:solidFill>
              <a:effectLst/>
              <a:uLnTx/>
              <a:uFillTx/>
              <a:latin typeface="Arial"/>
              <a:ea typeface="宋体"/>
              <a:cs typeface="+mn-cs"/>
            </a:endParaRPr>
          </a:p>
          <a:p>
            <a:pPr marL="342900" marR="0" lvl="0" indent="-342900" algn="l" defTabSz="914400" rtl="0" eaLnBrk="1" fontAlgn="base" latinLnBrk="0" hangingPunct="1">
              <a:lnSpc>
                <a:spcPct val="90000"/>
              </a:lnSpc>
              <a:spcBef>
                <a:spcPct val="20000"/>
              </a:spcBef>
              <a:spcAft>
                <a:spcPct val="0"/>
              </a:spcAft>
              <a:buClr>
                <a:srgbClr val="FF6600"/>
              </a:buClr>
              <a:buSzTx/>
              <a:buFont typeface="Wingdings" panose="05000000000000000000" pitchFamily="2" charset="2"/>
              <a:buNone/>
              <a:tabLst/>
              <a:defRPr/>
            </a:pPr>
            <a:r>
              <a:rPr kumimoji="0" lang="zh-CN" altLang="en-US" sz="2400" b="0" i="1" u="none" strike="noStrike" kern="0" cap="none" spc="0" normalizeH="0" baseline="0" noProof="0">
                <a:ln>
                  <a:noFill/>
                </a:ln>
                <a:solidFill>
                  <a:srgbClr val="000000"/>
                </a:solidFill>
                <a:effectLst/>
                <a:uLnTx/>
                <a:uFillTx/>
                <a:latin typeface="Arial"/>
                <a:ea typeface="宋体"/>
                <a:cs typeface="+mn-cs"/>
              </a:rPr>
              <a:t>         </a:t>
            </a:r>
            <a:r>
              <a:rPr kumimoji="0" lang="en-US" altLang="zh-CN" sz="2400" b="0" i="1" u="none" strike="noStrike" kern="0" cap="none" spc="0" normalizeH="0" baseline="0" noProof="0">
                <a:ln>
                  <a:noFill/>
                </a:ln>
                <a:solidFill>
                  <a:srgbClr val="000000"/>
                </a:solidFill>
                <a:effectLst/>
                <a:uLnTx/>
                <a:uFillTx/>
                <a:latin typeface="Arial"/>
                <a:ea typeface="宋体"/>
                <a:cs typeface="+mn-cs"/>
              </a:rPr>
              <a:t>Ticke</a:t>
            </a:r>
            <a:r>
              <a:rPr kumimoji="0" lang="en-US" altLang="zh-CN" sz="2400" b="0" i="0" u="none" strike="noStrike" kern="0" cap="none" spc="0" normalizeH="0" baseline="0" noProof="0">
                <a:ln>
                  <a:noFill/>
                </a:ln>
                <a:solidFill>
                  <a:srgbClr val="000000"/>
                </a:solidFill>
                <a:effectLst/>
                <a:uLnTx/>
                <a:uFillTx/>
                <a:latin typeface="Arial"/>
                <a:ea typeface="宋体"/>
                <a:cs typeface="+mn-cs"/>
              </a:rPr>
              <a:t>t</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 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KTS</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K</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CS</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AD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400" b="0" i="0" u="none" strike="noStrike" kern="0" cap="none" spc="0" normalizeH="0" baseline="0" noProof="0">
                <a:ln>
                  <a:noFill/>
                </a:ln>
                <a:solidFill>
                  <a:srgbClr val="000000"/>
                </a:solidFill>
                <a:effectLst/>
                <a:uLnTx/>
                <a:uFillTx/>
                <a:latin typeface="Arial"/>
                <a:ea typeface="宋体"/>
                <a:cs typeface="+mn-cs"/>
              </a:rPr>
              <a:t> ||</a:t>
            </a:r>
            <a:r>
              <a:rPr kumimoji="0" lang="en-US" altLang="zh-CN" sz="24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TS</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4</a:t>
            </a:r>
            <a:r>
              <a:rPr kumimoji="0" lang="en-US" altLang="zh-CN" sz="2400" b="0" i="0" u="none" strike="noStrike" kern="0" cap="none" spc="0" normalizeH="0" baseline="0" noProof="0">
                <a:ln>
                  <a:noFill/>
                </a:ln>
                <a:solidFill>
                  <a:srgbClr val="000000"/>
                </a:solidFill>
                <a:effectLst/>
                <a:uLnTx/>
                <a:uFillTx/>
                <a:latin typeface="Arial"/>
                <a:ea typeface="宋体"/>
                <a:cs typeface="+mn-cs"/>
              </a:rPr>
              <a:t>||L</a:t>
            </a:r>
            <a:r>
              <a:rPr kumimoji="0" lang="en-US" altLang="zh-CN" sz="2400" b="0" i="1" u="none" strike="noStrike" kern="0" cap="none" spc="0" normalizeH="0" baseline="0" noProof="0">
                <a:ln>
                  <a:noFill/>
                </a:ln>
                <a:solidFill>
                  <a:srgbClr val="000000"/>
                </a:solidFill>
                <a:effectLst/>
                <a:uLnTx/>
                <a:uFillTx/>
                <a:latin typeface="Arial"/>
                <a:ea typeface="宋体"/>
                <a:cs typeface="+mn-cs"/>
              </a:rPr>
              <a:t>ifetime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4</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endParaRPr kumimoji="0" lang="en-US" altLang="zh-CN" sz="2400" b="0" i="1" u="none" strike="noStrike" kern="0" cap="none" spc="0" normalizeH="0" baseline="0" noProof="0">
              <a:ln>
                <a:noFill/>
              </a:ln>
              <a:solidFill>
                <a:srgbClr val="000000"/>
              </a:solidFill>
              <a:effectLst/>
              <a:uLnTx/>
              <a:uFillTx/>
              <a:latin typeface="Arial"/>
              <a:ea typeface="宋体"/>
              <a:cs typeface="+mn-cs"/>
            </a:endParaRPr>
          </a:p>
          <a:p>
            <a:pPr marL="342900" marR="0" lvl="0" indent="-342900" algn="l" defTabSz="914400" rtl="0" eaLnBrk="1" fontAlgn="base" latinLnBrk="0" hangingPunct="1">
              <a:lnSpc>
                <a:spcPct val="90000"/>
              </a:lnSpc>
              <a:spcBef>
                <a:spcPct val="20000"/>
              </a:spcBef>
              <a:spcAft>
                <a:spcPct val="0"/>
              </a:spcAft>
              <a:buClr>
                <a:srgbClr val="FF6600"/>
              </a:buClr>
              <a:buSzTx/>
              <a:buFont typeface="Wingdings" panose="05000000000000000000" pitchFamily="2" charset="2"/>
              <a:buNone/>
              <a:tabLst/>
              <a:defRPr/>
            </a:pPr>
            <a:r>
              <a:rPr kumimoji="0" lang="en-US" altLang="zh-CN" sz="2400" b="0" i="1" u="none" strike="noStrike" kern="0" cap="none" spc="0" normalizeH="0" baseline="0" noProof="0">
                <a:ln>
                  <a:noFill/>
                </a:ln>
                <a:solidFill>
                  <a:srgbClr val="000000"/>
                </a:solidFill>
                <a:effectLst/>
                <a:uLnTx/>
                <a:uFillTx/>
                <a:latin typeface="Arial"/>
                <a:ea typeface="宋体"/>
                <a:cs typeface="+mn-cs"/>
              </a:rPr>
              <a:t>         Authenticator</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S</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 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KCS</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ID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AD</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C</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TS</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5</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p>
          <a:p>
            <a:pPr marL="342900" marR="0" lvl="0" indent="-342900" algn="l" defTabSz="914400" rtl="0" eaLnBrk="1" fontAlgn="base" latinLnBrk="0" hangingPunct="1">
              <a:lnSpc>
                <a:spcPct val="90000"/>
              </a:lnSpc>
              <a:spcBef>
                <a:spcPct val="20000"/>
              </a:spcBef>
              <a:spcAft>
                <a:spcPct val="0"/>
              </a:spcAft>
              <a:buClr>
                <a:srgbClr val="FF6600"/>
              </a:buClr>
              <a:buSzTx/>
              <a:buFont typeface="Wingdings" panose="05000000000000000000" pitchFamily="2" charset="2"/>
              <a:buChar char="§"/>
              <a:tabLst/>
              <a:defRPr/>
            </a:pPr>
            <a:r>
              <a:rPr kumimoji="0" lang="en-US" altLang="zh-CN" sz="2400" b="0" i="0" u="none" strike="noStrike" kern="0" cap="none" spc="0" normalizeH="0" baseline="0" noProof="0">
                <a:ln>
                  <a:noFill/>
                </a:ln>
                <a:solidFill>
                  <a:srgbClr val="000000"/>
                </a:solidFill>
                <a:effectLst/>
                <a:uLnTx/>
                <a:uFillTx/>
                <a:latin typeface="Arial"/>
                <a:ea typeface="宋体"/>
                <a:cs typeface="+mn-cs"/>
              </a:rPr>
              <a:t>⑥ </a:t>
            </a:r>
            <a:r>
              <a:rPr kumimoji="0" lang="zh-CN" altLang="en-US" sz="2400" b="0" i="0" u="none" strike="noStrike" kern="0" cap="none" spc="0" normalizeH="0" baseline="0" noProof="0">
                <a:ln>
                  <a:noFill/>
                </a:ln>
                <a:solidFill>
                  <a:srgbClr val="000000"/>
                </a:solidFill>
                <a:effectLst/>
                <a:uLnTx/>
                <a:uFillTx/>
                <a:latin typeface="Arial"/>
                <a:ea typeface="宋体"/>
                <a:cs typeface="+mn-cs"/>
              </a:rPr>
              <a:t>服务器向客户证明自己身份</a:t>
            </a:r>
          </a:p>
          <a:p>
            <a:pPr marL="342900" marR="0" lvl="0" indent="-342900" algn="l" defTabSz="914400" rtl="0" eaLnBrk="1" fontAlgn="base" latinLnBrk="0" hangingPunct="1">
              <a:lnSpc>
                <a:spcPct val="90000"/>
              </a:lnSpc>
              <a:spcBef>
                <a:spcPct val="20000"/>
              </a:spcBef>
              <a:spcAft>
                <a:spcPct val="0"/>
              </a:spcAft>
              <a:buClr>
                <a:srgbClr val="FF6600"/>
              </a:buClr>
              <a:buSzTx/>
              <a:buFont typeface="Wingdings" panose="05000000000000000000" pitchFamily="2" charset="2"/>
              <a:buNone/>
              <a:tabLst/>
              <a:defRPr/>
            </a:pPr>
            <a:r>
              <a:rPr kumimoji="0" lang="zh-CN" altLang="en-US" sz="2400" b="0" i="0" u="none" strike="noStrike" kern="0" cap="none" spc="0" normalizeH="0" baseline="0" noProof="0">
                <a:ln>
                  <a:noFill/>
                </a:ln>
                <a:solidFill>
                  <a:srgbClr val="000000"/>
                </a:solidFill>
                <a:effectLst/>
                <a:uLnTx/>
                <a:uFillTx/>
                <a:latin typeface="Arial"/>
                <a:ea typeface="宋体"/>
                <a:cs typeface="+mn-cs"/>
              </a:rPr>
              <a:t>          </a:t>
            </a:r>
            <a:r>
              <a:rPr kumimoji="0" lang="en-US" altLang="zh-CN" sz="2400" b="0" i="0" u="none" strike="noStrike" kern="0" cap="none" spc="0" normalizeH="0" baseline="0" noProof="0">
                <a:ln>
                  <a:noFill/>
                </a:ln>
                <a:solidFill>
                  <a:srgbClr val="000000"/>
                </a:solidFill>
                <a:effectLst/>
                <a:uLnTx/>
                <a:uFillTx/>
                <a:latin typeface="Arial"/>
                <a:ea typeface="宋体"/>
                <a:cs typeface="+mn-cs"/>
              </a:rPr>
              <a:t>S→C</a:t>
            </a:r>
            <a:r>
              <a:rPr kumimoji="0" lang="zh-CN" altLang="en-US"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E</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KCS</a:t>
            </a:r>
            <a:r>
              <a:rPr kumimoji="0" lang="en-US" altLang="zh-CN" sz="2400" b="0" i="0" u="none" strike="noStrike" kern="0" cap="none" spc="0" normalizeH="0" baseline="0" noProof="0">
                <a:ln>
                  <a:noFill/>
                </a:ln>
                <a:solidFill>
                  <a:srgbClr val="000000"/>
                </a:solidFill>
                <a:effectLst/>
                <a:uLnTx/>
                <a:uFillTx/>
                <a:latin typeface="Arial"/>
                <a:ea typeface="宋体"/>
                <a:cs typeface="+mn-cs"/>
              </a:rPr>
              <a:t>[</a:t>
            </a:r>
            <a:r>
              <a:rPr kumimoji="0" lang="en-US" altLang="zh-CN" sz="2400" b="0" i="1" u="none" strike="noStrike" kern="0" cap="none" spc="0" normalizeH="0" baseline="0" noProof="0">
                <a:ln>
                  <a:noFill/>
                </a:ln>
                <a:solidFill>
                  <a:srgbClr val="000000"/>
                </a:solidFill>
                <a:effectLst/>
                <a:uLnTx/>
                <a:uFillTx/>
                <a:latin typeface="Arial"/>
                <a:ea typeface="宋体"/>
                <a:cs typeface="+mn-cs"/>
              </a:rPr>
              <a:t>TS</a:t>
            </a:r>
            <a:r>
              <a:rPr kumimoji="0" lang="en-US" altLang="zh-CN" sz="2000" b="0" i="0" u="none" strike="noStrike" kern="0" cap="none" spc="0" normalizeH="0" baseline="-25000" noProof="0">
                <a:ln>
                  <a:noFill/>
                </a:ln>
                <a:solidFill>
                  <a:srgbClr val="000000"/>
                </a:solidFill>
                <a:effectLst/>
                <a:uLnTx/>
                <a:uFillTx/>
                <a:latin typeface="Arial"/>
                <a:ea typeface="宋体"/>
                <a:cs typeface="+mn-cs"/>
              </a:rPr>
              <a:t>5</a:t>
            </a:r>
            <a:r>
              <a:rPr kumimoji="0" lang="en-US" altLang="zh-CN" sz="2400" b="0" i="0" u="none" strike="noStrike" kern="0" cap="none" spc="0" normalizeH="0" baseline="0" noProof="0">
                <a:ln>
                  <a:noFill/>
                </a:ln>
                <a:solidFill>
                  <a:srgbClr val="000000"/>
                </a:solidFill>
                <a:effectLst/>
                <a:uLnTx/>
                <a:uFillTx/>
                <a:latin typeface="Arial"/>
                <a:ea typeface="宋体"/>
                <a:cs typeface="+mn-cs"/>
              </a:rPr>
              <a:t>+1]</a:t>
            </a:r>
            <a:r>
              <a:rPr kumimoji="0" lang="zh-CN" altLang="en-US" sz="2400" b="0" i="0" u="none" strike="noStrike" kern="0" cap="none" spc="0" normalizeH="0" baseline="0" noProof="0">
                <a:ln>
                  <a:noFill/>
                </a:ln>
                <a:solidFill>
                  <a:srgbClr val="000000"/>
                </a:solidFill>
                <a:effectLst/>
                <a:uLnTx/>
                <a:uFillTx/>
                <a:latin typeface="Arial"/>
                <a:ea typeface="宋体"/>
                <a:cs typeface="+mn-cs"/>
              </a:rPr>
              <a:t>。</a:t>
            </a:r>
          </a:p>
          <a:p>
            <a:pPr marL="342900" marR="0" lvl="0" indent="-342900" algn="l" defTabSz="914400" rtl="0" eaLnBrk="1" fontAlgn="base" latinLnBrk="0" hangingPunct="1">
              <a:lnSpc>
                <a:spcPct val="90000"/>
              </a:lnSpc>
              <a:spcBef>
                <a:spcPct val="20000"/>
              </a:spcBef>
              <a:spcAft>
                <a:spcPct val="0"/>
              </a:spcAft>
              <a:buClr>
                <a:srgbClr val="FF6600"/>
              </a:buClr>
              <a:buSzTx/>
              <a:buFont typeface="Wingdings" panose="05000000000000000000" pitchFamily="2" charset="2"/>
              <a:buChar char="§"/>
              <a:tabLst/>
              <a:defRPr/>
            </a:pPr>
            <a:r>
              <a:rPr kumimoji="0" lang="zh-CN" altLang="en-US" sz="2400" b="0" i="0" u="none" strike="noStrike" kern="0" cap="none" spc="0" normalizeH="0" baseline="0" noProof="0">
                <a:ln>
                  <a:noFill/>
                </a:ln>
                <a:solidFill>
                  <a:srgbClr val="000000"/>
                </a:solidFill>
                <a:effectLst/>
                <a:uLnTx/>
                <a:uFillTx/>
                <a:latin typeface="Arial"/>
                <a:ea typeface="宋体"/>
                <a:cs typeface="+mn-cs"/>
              </a:rPr>
              <a:t>这个过程结束，客户</a:t>
            </a:r>
            <a:r>
              <a:rPr kumimoji="0" lang="en-US" altLang="zh-CN" sz="2400" b="0" i="0" u="none" strike="noStrike" kern="0" cap="none" spc="0" normalizeH="0" baseline="0" noProof="0">
                <a:ln>
                  <a:noFill/>
                </a:ln>
                <a:solidFill>
                  <a:srgbClr val="000000"/>
                </a:solidFill>
                <a:effectLst/>
                <a:uLnTx/>
                <a:uFillTx/>
                <a:latin typeface="Arial"/>
                <a:ea typeface="宋体"/>
                <a:cs typeface="+mn-cs"/>
              </a:rPr>
              <a:t>C</a:t>
            </a:r>
            <a:r>
              <a:rPr kumimoji="0" lang="zh-CN" altLang="en-US" sz="2400" b="0" i="0" u="none" strike="noStrike" kern="0" cap="none" spc="0" normalizeH="0" baseline="0" noProof="0">
                <a:ln>
                  <a:noFill/>
                </a:ln>
                <a:solidFill>
                  <a:srgbClr val="000000"/>
                </a:solidFill>
                <a:effectLst/>
                <a:uLnTx/>
                <a:uFillTx/>
                <a:latin typeface="Arial"/>
                <a:ea typeface="宋体"/>
                <a:cs typeface="+mn-cs"/>
              </a:rPr>
              <a:t>与服务器</a:t>
            </a:r>
            <a:r>
              <a:rPr kumimoji="0" lang="en-US" altLang="zh-CN" sz="2400" b="0" i="0" u="none" strike="noStrike" kern="0" cap="none" spc="0" normalizeH="0" baseline="0" noProof="0">
                <a:ln>
                  <a:noFill/>
                </a:ln>
                <a:solidFill>
                  <a:srgbClr val="000000"/>
                </a:solidFill>
                <a:effectLst/>
                <a:uLnTx/>
                <a:uFillTx/>
                <a:latin typeface="Arial"/>
                <a:ea typeface="宋体"/>
                <a:cs typeface="+mn-cs"/>
              </a:rPr>
              <a:t>S</a:t>
            </a:r>
            <a:r>
              <a:rPr kumimoji="0" lang="zh-CN" altLang="en-US" sz="2400" b="0" i="0" u="none" strike="noStrike" kern="0" cap="none" spc="0" normalizeH="0" baseline="0" noProof="0">
                <a:ln>
                  <a:noFill/>
                </a:ln>
                <a:solidFill>
                  <a:srgbClr val="000000"/>
                </a:solidFill>
                <a:effectLst/>
                <a:uLnTx/>
                <a:uFillTx/>
                <a:latin typeface="Arial"/>
                <a:ea typeface="宋体"/>
                <a:cs typeface="+mn-cs"/>
              </a:rPr>
              <a:t>之间就建立起了共享会话密钥，以便以后进行加密通信或交换新密钥。</a:t>
            </a:r>
          </a:p>
        </p:txBody>
      </p:sp>
      <p:sp>
        <p:nvSpPr>
          <p:cNvPr id="9" name="文本框 8">
            <a:extLst>
              <a:ext uri="{FF2B5EF4-FFF2-40B4-BE49-F238E27FC236}">
                <a16:creationId xmlns:a16="http://schemas.microsoft.com/office/drawing/2014/main" id="{82CEF7AE-5A01-4B41-A41F-3A9CEB47A9D3}"/>
              </a:ext>
            </a:extLst>
          </p:cNvPr>
          <p:cNvSpPr txBox="1"/>
          <p:nvPr/>
        </p:nvSpPr>
        <p:spPr>
          <a:xfrm>
            <a:off x="2894538" y="279447"/>
            <a:ext cx="3873908" cy="523220"/>
          </a:xfrm>
          <a:prstGeom prst="rect">
            <a:avLst/>
          </a:prstGeom>
          <a:noFill/>
        </p:spPr>
        <p:txBody>
          <a:bodyPr wrap="square" rtlCol="0">
            <a:spAutoFit/>
          </a:bodyPr>
          <a:lstStyle/>
          <a:p>
            <a:r>
              <a:rPr lang="en-US" altLang="zh-CN" sz="2800" dirty="0">
                <a:latin typeface="+mn-ea"/>
              </a:rPr>
              <a:t>4.4 </a:t>
            </a:r>
            <a:r>
              <a:rPr lang="zh-CN" altLang="en-US" sz="2400" dirty="0">
                <a:solidFill>
                  <a:prstClr val="black"/>
                </a:solidFill>
              </a:rPr>
              <a:t>身份</a:t>
            </a:r>
            <a:r>
              <a:rPr lang="zh-CN" altLang="en-US" sz="2800" dirty="0">
                <a:latin typeface="+mn-ea"/>
              </a:rPr>
              <a:t>认证方法</a:t>
            </a:r>
          </a:p>
        </p:txBody>
      </p:sp>
    </p:spTree>
    <p:extLst>
      <p:ext uri="{BB962C8B-B14F-4D97-AF65-F5344CB8AC3E}">
        <p14:creationId xmlns:p14="http://schemas.microsoft.com/office/powerpoint/2010/main" val="111561788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hlinkClick r:id="" action="ppaction://hlinkshowjump?jump=endshow"/>
          </p:cNvPr>
          <p:cNvSpPr/>
          <p:nvPr/>
        </p:nvSpPr>
        <p:spPr>
          <a:xfrm>
            <a:off x="0" y="0"/>
            <a:ext cx="9144000"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 name="文本框 3">
            <a:hlinkClick r:id="" action="ppaction://hlinkshowjump?jump=endshow"/>
          </p:cNvPr>
          <p:cNvSpPr txBox="1"/>
          <p:nvPr/>
        </p:nvSpPr>
        <p:spPr>
          <a:xfrm>
            <a:off x="1629564" y="2826120"/>
            <a:ext cx="6221690" cy="1569660"/>
          </a:xfrm>
          <a:prstGeom prst="rect">
            <a:avLst/>
          </a:prstGeom>
          <a:solidFill>
            <a:schemeClr val="accent5">
              <a:lumMod val="60000"/>
              <a:lumOff val="4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spAutoFit/>
          </a:bodyPr>
          <a:lstStyle/>
          <a:p>
            <a:pPr algn="ctr" eaLnBrk="1" fontAlgn="auto" hangingPunct="1">
              <a:spcBef>
                <a:spcPts val="0"/>
              </a:spcBef>
              <a:spcAft>
                <a:spcPts val="0"/>
              </a:spcAft>
              <a:defRPr/>
            </a:pPr>
            <a:r>
              <a:rPr lang="zh-CN" altLang="en-US" sz="4800" dirty="0">
                <a:solidFill>
                  <a:srgbClr val="0070C0"/>
                </a:solidFill>
                <a:latin typeface="+mj-ea"/>
                <a:ea typeface="+mj-ea"/>
              </a:rPr>
              <a:t>第四章结束</a:t>
            </a:r>
            <a:endParaRPr lang="en-US" altLang="zh-CN" sz="4800" dirty="0">
              <a:solidFill>
                <a:srgbClr val="0070C0"/>
              </a:solidFill>
              <a:latin typeface="+mj-ea"/>
              <a:ea typeface="+mj-ea"/>
            </a:endParaRPr>
          </a:p>
          <a:p>
            <a:pPr algn="ctr" eaLnBrk="1" fontAlgn="auto" hangingPunct="1">
              <a:spcBef>
                <a:spcPts val="0"/>
              </a:spcBef>
              <a:spcAft>
                <a:spcPts val="0"/>
              </a:spcAft>
              <a:defRPr/>
            </a:pPr>
            <a:r>
              <a:rPr lang="zh-CN" altLang="en-US" sz="4800" dirty="0">
                <a:solidFill>
                  <a:srgbClr val="0070C0"/>
                </a:solidFill>
                <a:latin typeface="+mj-ea"/>
                <a:ea typeface="+mj-ea"/>
              </a:rPr>
              <a:t>谢谢！</a:t>
            </a:r>
          </a:p>
        </p:txBody>
      </p:sp>
    </p:spTree>
    <p:extLst>
      <p:ext uri="{BB962C8B-B14F-4D97-AF65-F5344CB8AC3E}">
        <p14:creationId xmlns:p14="http://schemas.microsoft.com/office/powerpoint/2010/main" val="3983573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81187" y="227807"/>
            <a:ext cx="5280025" cy="522288"/>
          </a:xfrm>
          <a:prstGeom prst="rect">
            <a:avLst/>
          </a:prstGeom>
          <a:noFill/>
        </p:spPr>
        <p:txBody>
          <a:bodyPr>
            <a:spAutoFit/>
          </a:bodyPr>
          <a:lstStyle/>
          <a:p>
            <a:pPr lvl="1" algn="ctr" eaLnBrk="1" fontAlgn="auto" hangingPunct="1">
              <a:spcBef>
                <a:spcPts val="0"/>
              </a:spcBef>
              <a:spcAft>
                <a:spcPts val="0"/>
              </a:spcAft>
              <a:defRPr/>
            </a:pPr>
            <a:r>
              <a:rPr lang="zh-CN" altLang="en-US" sz="2800" dirty="0">
                <a:latin typeface="+mj-ea"/>
                <a:ea typeface="+mj-ea"/>
              </a:rPr>
              <a:t>第</a:t>
            </a:r>
            <a:r>
              <a:rPr lang="en-US" altLang="zh-CN" sz="2800" dirty="0">
                <a:latin typeface="+mj-ea"/>
                <a:ea typeface="+mj-ea"/>
              </a:rPr>
              <a:t>4</a:t>
            </a:r>
            <a:r>
              <a:rPr lang="zh-CN" altLang="en-US" sz="2800" dirty="0">
                <a:latin typeface="+mj-ea"/>
                <a:ea typeface="+mj-ea"/>
              </a:rPr>
              <a:t>章 认证技术基础</a:t>
            </a:r>
            <a:endParaRPr lang="en-US" altLang="zh-CN" sz="2800" dirty="0">
              <a:latin typeface="+mj-ea"/>
              <a:ea typeface="+mj-ea"/>
            </a:endParaRPr>
          </a:p>
        </p:txBody>
      </p:sp>
      <p:sp>
        <p:nvSpPr>
          <p:cNvPr id="3" name="文本框 2"/>
          <p:cNvSpPr txBox="1">
            <a:spLocks noChangeArrowheads="1"/>
          </p:cNvSpPr>
          <p:nvPr/>
        </p:nvSpPr>
        <p:spPr bwMode="auto">
          <a:xfrm>
            <a:off x="3466307" y="2484161"/>
            <a:ext cx="275589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a:spcBef>
                <a:spcPct val="0"/>
              </a:spcBef>
              <a:buClrTx/>
              <a:buNone/>
            </a:pPr>
            <a:r>
              <a:rPr lang="en-US" altLang="zh-CN" sz="2400" dirty="0">
                <a:solidFill>
                  <a:schemeClr val="tx1"/>
                </a:solidFill>
              </a:rPr>
              <a:t>4.2 </a:t>
            </a:r>
            <a:r>
              <a:rPr lang="zh-CN" altLang="en-US" sz="2400" dirty="0">
                <a:solidFill>
                  <a:schemeClr val="tx1"/>
                </a:solidFill>
              </a:rPr>
              <a:t>消息认证技术</a:t>
            </a:r>
          </a:p>
        </p:txBody>
      </p:sp>
      <p:sp>
        <p:nvSpPr>
          <p:cNvPr id="21508" name="文本框 3"/>
          <p:cNvSpPr txBox="1">
            <a:spLocks noChangeArrowheads="1"/>
          </p:cNvSpPr>
          <p:nvPr/>
        </p:nvSpPr>
        <p:spPr bwMode="auto">
          <a:xfrm>
            <a:off x="3466307" y="1733935"/>
            <a:ext cx="275589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a:spcBef>
                <a:spcPct val="0"/>
              </a:spcBef>
              <a:buClrTx/>
              <a:buNone/>
            </a:pPr>
            <a:r>
              <a:rPr lang="en-US" altLang="zh-CN" sz="2400" dirty="0">
                <a:solidFill>
                  <a:schemeClr val="tx1"/>
                </a:solidFill>
              </a:rPr>
              <a:t>4.1 </a:t>
            </a:r>
            <a:r>
              <a:rPr lang="zh-CN" altLang="en-US" sz="2400" dirty="0">
                <a:solidFill>
                  <a:schemeClr val="tx1"/>
                </a:solidFill>
              </a:rPr>
              <a:t>概述</a:t>
            </a:r>
          </a:p>
        </p:txBody>
      </p:sp>
      <p:sp>
        <p:nvSpPr>
          <p:cNvPr id="10" name="文本框 9">
            <a:extLst>
              <a:ext uri="{FF2B5EF4-FFF2-40B4-BE49-F238E27FC236}">
                <a16:creationId xmlns:a16="http://schemas.microsoft.com/office/drawing/2014/main" id="{6EA18493-A0F6-4D58-B5CF-141D0D09D065}"/>
              </a:ext>
            </a:extLst>
          </p:cNvPr>
          <p:cNvSpPr txBox="1">
            <a:spLocks noChangeArrowheads="1"/>
          </p:cNvSpPr>
          <p:nvPr/>
        </p:nvSpPr>
        <p:spPr bwMode="auto">
          <a:xfrm>
            <a:off x="3466306" y="3984613"/>
            <a:ext cx="2755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eaLnBrk="1" hangingPunct="1">
              <a:spcBef>
                <a:spcPct val="0"/>
              </a:spcBef>
              <a:buClrTx/>
              <a:buFontTx/>
              <a:buNone/>
            </a:pPr>
            <a:r>
              <a:rPr lang="en-US" altLang="zh-CN" sz="2400" dirty="0">
                <a:solidFill>
                  <a:schemeClr val="tx1"/>
                </a:solidFill>
              </a:rPr>
              <a:t>4.4 </a:t>
            </a:r>
            <a:r>
              <a:rPr lang="zh-CN" altLang="en-US" sz="2400" dirty="0">
                <a:solidFill>
                  <a:schemeClr val="tx1"/>
                </a:solidFill>
              </a:rPr>
              <a:t>身份认证技术</a:t>
            </a:r>
          </a:p>
        </p:txBody>
      </p:sp>
      <p:sp>
        <p:nvSpPr>
          <p:cNvPr id="12" name="文本框 11">
            <a:extLst>
              <a:ext uri="{FF2B5EF4-FFF2-40B4-BE49-F238E27FC236}">
                <a16:creationId xmlns:a16="http://schemas.microsoft.com/office/drawing/2014/main" id="{D26EFD5C-6529-4089-9FF4-FF21EDC877BE}"/>
              </a:ext>
            </a:extLst>
          </p:cNvPr>
          <p:cNvSpPr txBox="1">
            <a:spLocks noChangeArrowheads="1"/>
          </p:cNvSpPr>
          <p:nvPr/>
        </p:nvSpPr>
        <p:spPr bwMode="auto">
          <a:xfrm>
            <a:off x="3466306" y="3234387"/>
            <a:ext cx="2755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defTabSz="4572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eaLnBrk="1" hangingPunct="1">
              <a:spcBef>
                <a:spcPct val="0"/>
              </a:spcBef>
              <a:buClrTx/>
              <a:buFontTx/>
              <a:buNone/>
            </a:pPr>
            <a:r>
              <a:rPr lang="en-US" altLang="zh-CN" sz="2400" dirty="0">
                <a:solidFill>
                  <a:schemeClr val="tx1"/>
                </a:solidFill>
              </a:rPr>
              <a:t>4.3 </a:t>
            </a:r>
            <a:r>
              <a:rPr lang="zh-CN" altLang="en-US" sz="2400" dirty="0">
                <a:solidFill>
                  <a:schemeClr val="tx1"/>
                </a:solidFill>
              </a:rPr>
              <a:t>数字签名技术</a:t>
            </a:r>
          </a:p>
        </p:txBody>
      </p:sp>
    </p:spTree>
    <p:extLst>
      <p:ext uri="{BB962C8B-B14F-4D97-AF65-F5344CB8AC3E}">
        <p14:creationId xmlns:p14="http://schemas.microsoft.com/office/powerpoint/2010/main" val="191209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
                                        </p:tgtEl>
                                        <p:attrNameLst>
                                          <p:attrName>fillcolor</p:attrName>
                                        </p:attrNameLst>
                                      </p:cBhvr>
                                      <p:to>
                                        <a:srgbClr val="A53010"/>
                                      </p:to>
                                    </p:animClr>
                                    <p:set>
                                      <p:cBhvr>
                                        <p:cTn id="7" dur="2000" fill="hold"/>
                                        <p:tgtEl>
                                          <p:spTgt spid="3"/>
                                        </p:tgtEl>
                                        <p:attrNameLst>
                                          <p:attrName>fill.type</p:attrName>
                                        </p:attrNameLst>
                                      </p:cBhvr>
                                      <p:to>
                                        <p:strVal val="solid"/>
                                      </p:to>
                                    </p:set>
                                    <p:set>
                                      <p:cBhvr>
                                        <p:cTn id="8" dur="2000" fill="hold"/>
                                        <p:tgtEl>
                                          <p:spTgt spid="3"/>
                                        </p:tgtEl>
                                        <p:attrNameLst>
                                          <p:attrName>fill.on</p:attrName>
                                        </p:attrNameLst>
                                      </p:cBhvr>
                                      <p:to>
                                        <p:strVal val="true"/>
                                      </p:to>
                                    </p:set>
                                  </p:childTnLst>
                                </p:cTn>
                              </p:par>
                              <p:par>
                                <p:cTn id="9" presetID="3" presetClass="emph" presetSubtype="2" fill="hold" grpId="0" nodeType="withEffect">
                                  <p:stCondLst>
                                    <p:cond delay="0"/>
                                  </p:stCondLst>
                                  <p:childTnLst>
                                    <p:animClr clrSpc="rgb" dir="cw">
                                      <p:cBhvr override="childStyle">
                                        <p:cTn id="10" dur="2000" fill="hold"/>
                                        <p:tgtEl>
                                          <p:spTgt spid="3"/>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92B88D28-3E43-4838-97AE-4D732443DCF2}"/>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4" name="文本框 3">
            <a:extLst>
              <a:ext uri="{FF2B5EF4-FFF2-40B4-BE49-F238E27FC236}">
                <a16:creationId xmlns:a16="http://schemas.microsoft.com/office/drawing/2014/main" id="{57378C19-1737-4C5B-93C4-6944F21A9D42}"/>
              </a:ext>
            </a:extLst>
          </p:cNvPr>
          <p:cNvSpPr txBox="1"/>
          <p:nvPr/>
        </p:nvSpPr>
        <p:spPr>
          <a:xfrm>
            <a:off x="930005" y="1321594"/>
            <a:ext cx="2950369" cy="369332"/>
          </a:xfrm>
          <a:prstGeom prst="rect">
            <a:avLst/>
          </a:prstGeom>
          <a:noFill/>
        </p:spPr>
        <p:txBody>
          <a:bodyPr wrap="square" rtlCol="0">
            <a:spAutoFit/>
          </a:bodyPr>
          <a:lstStyle/>
          <a:p>
            <a:r>
              <a:rPr lang="zh-CN" altLang="en-US" dirty="0"/>
              <a:t>一、主要的消息认证方法</a:t>
            </a:r>
          </a:p>
        </p:txBody>
      </p:sp>
      <p:sp>
        <p:nvSpPr>
          <p:cNvPr id="5" name="矩形 4">
            <a:extLst>
              <a:ext uri="{FF2B5EF4-FFF2-40B4-BE49-F238E27FC236}">
                <a16:creationId xmlns:a16="http://schemas.microsoft.com/office/drawing/2014/main" id="{13DEB0F2-9D29-4E26-B683-42ECCDC56AAD}"/>
              </a:ext>
            </a:extLst>
          </p:cNvPr>
          <p:cNvSpPr/>
          <p:nvPr/>
        </p:nvSpPr>
        <p:spPr>
          <a:xfrm>
            <a:off x="930005" y="1797659"/>
            <a:ext cx="3877985" cy="369332"/>
          </a:xfrm>
          <a:prstGeom prst="rect">
            <a:avLst/>
          </a:prstGeom>
        </p:spPr>
        <p:txBody>
          <a:bodyPr wrap="none">
            <a:spAutoFit/>
          </a:bodyPr>
          <a:lstStyle/>
          <a:p>
            <a:r>
              <a:rPr lang="zh-CN" altLang="en-US" dirty="0"/>
              <a:t>主要的消息认证方法包括以下三种：</a:t>
            </a:r>
          </a:p>
        </p:txBody>
      </p:sp>
      <p:sp>
        <p:nvSpPr>
          <p:cNvPr id="7" name="矩形 6">
            <a:extLst>
              <a:ext uri="{FF2B5EF4-FFF2-40B4-BE49-F238E27FC236}">
                <a16:creationId xmlns:a16="http://schemas.microsoft.com/office/drawing/2014/main" id="{8537730D-A0D5-4BCA-8505-0DBEF01DEEF2}"/>
              </a:ext>
            </a:extLst>
          </p:cNvPr>
          <p:cNvSpPr/>
          <p:nvPr/>
        </p:nvSpPr>
        <p:spPr>
          <a:xfrm>
            <a:off x="930005" y="2365785"/>
            <a:ext cx="1467068" cy="369332"/>
          </a:xfrm>
          <a:prstGeom prst="rect">
            <a:avLst/>
          </a:prstGeom>
        </p:spPr>
        <p:txBody>
          <a:bodyPr wrap="none">
            <a:spAutoFit/>
          </a:bodyPr>
          <a:lstStyle/>
          <a:p>
            <a:r>
              <a:rPr lang="en-US" altLang="zh-CN" dirty="0">
                <a:ea typeface="宋体" panose="02010600030101010101" pitchFamily="2" charset="-122"/>
              </a:rPr>
              <a:t>1</a:t>
            </a:r>
            <a:r>
              <a:rPr lang="zh-CN" altLang="en-US" dirty="0">
                <a:ea typeface="宋体" panose="02010600030101010101" pitchFamily="2" charset="-122"/>
              </a:rPr>
              <a:t>、消息加密</a:t>
            </a:r>
            <a:endParaRPr lang="zh-CN" altLang="en-US" dirty="0"/>
          </a:p>
        </p:txBody>
      </p:sp>
      <p:sp>
        <p:nvSpPr>
          <p:cNvPr id="8" name="矩形 7">
            <a:extLst>
              <a:ext uri="{FF2B5EF4-FFF2-40B4-BE49-F238E27FC236}">
                <a16:creationId xmlns:a16="http://schemas.microsoft.com/office/drawing/2014/main" id="{A720ACBB-611D-418F-B0D4-BE3341DFEAF1}"/>
              </a:ext>
            </a:extLst>
          </p:cNvPr>
          <p:cNvSpPr/>
          <p:nvPr/>
        </p:nvSpPr>
        <p:spPr>
          <a:xfrm>
            <a:off x="930005" y="2841850"/>
            <a:ext cx="6647974" cy="369332"/>
          </a:xfrm>
          <a:prstGeom prst="rect">
            <a:avLst/>
          </a:prstGeom>
        </p:spPr>
        <p:txBody>
          <a:bodyPr wrap="none">
            <a:spAutoFit/>
          </a:bodyPr>
          <a:lstStyle/>
          <a:p>
            <a:r>
              <a:rPr lang="zh-CN" altLang="en-US" dirty="0"/>
              <a:t>以消息整体为对象进行加密，并以加密后的密文作为认证标识。</a:t>
            </a:r>
          </a:p>
        </p:txBody>
      </p:sp>
      <p:sp>
        <p:nvSpPr>
          <p:cNvPr id="9" name="矩形 8">
            <a:extLst>
              <a:ext uri="{FF2B5EF4-FFF2-40B4-BE49-F238E27FC236}">
                <a16:creationId xmlns:a16="http://schemas.microsoft.com/office/drawing/2014/main" id="{1B41E33D-B4DC-47CD-98F8-51503154CA54}"/>
              </a:ext>
            </a:extLst>
          </p:cNvPr>
          <p:cNvSpPr/>
          <p:nvPr/>
        </p:nvSpPr>
        <p:spPr>
          <a:xfrm>
            <a:off x="930005" y="3317915"/>
            <a:ext cx="7859844" cy="369332"/>
          </a:xfrm>
          <a:prstGeom prst="rect">
            <a:avLst/>
          </a:prstGeom>
        </p:spPr>
        <p:txBody>
          <a:bodyPr wrap="none">
            <a:spAutoFit/>
          </a:bodyPr>
          <a:lstStyle/>
          <a:p>
            <a:pPr marL="285750" lvl="1" indent="-285750">
              <a:buClr>
                <a:srgbClr val="C00000"/>
              </a:buClr>
              <a:buFont typeface="Wingdings" panose="05000000000000000000" pitchFamily="2" charset="2"/>
              <a:buChar char="q"/>
            </a:pPr>
            <a:r>
              <a:rPr lang="zh-CN" altLang="en-US" dirty="0">
                <a:latin typeface="+mn-ea"/>
              </a:rPr>
              <a:t>接收方必须能够识别出所接收消息及信息源的真实性、合法性和正确性。</a:t>
            </a:r>
          </a:p>
        </p:txBody>
      </p:sp>
      <p:sp>
        <p:nvSpPr>
          <p:cNvPr id="10" name="矩形 9">
            <a:extLst>
              <a:ext uri="{FF2B5EF4-FFF2-40B4-BE49-F238E27FC236}">
                <a16:creationId xmlns:a16="http://schemas.microsoft.com/office/drawing/2014/main" id="{368E7582-9489-457C-84CB-B1804AACFD7E}"/>
              </a:ext>
            </a:extLst>
          </p:cNvPr>
          <p:cNvSpPr/>
          <p:nvPr/>
        </p:nvSpPr>
        <p:spPr>
          <a:xfrm>
            <a:off x="930005" y="3742171"/>
            <a:ext cx="5089855" cy="369332"/>
          </a:xfrm>
          <a:prstGeom prst="rect">
            <a:avLst/>
          </a:prstGeom>
        </p:spPr>
        <p:txBody>
          <a:bodyPr wrap="none">
            <a:spAutoFit/>
          </a:bodyPr>
          <a:lstStyle/>
          <a:p>
            <a:pPr marL="285750" indent="-285750">
              <a:buClr>
                <a:srgbClr val="C00000"/>
              </a:buClr>
              <a:buFont typeface="Wingdings" panose="05000000000000000000" pitchFamily="2" charset="2"/>
              <a:buChar char="q"/>
            </a:pPr>
            <a:r>
              <a:rPr lang="zh-CN" altLang="en-US" dirty="0">
                <a:latin typeface="+mn-ea"/>
              </a:rPr>
              <a:t>防范收发双方否认发送或接收消息的能力弱。</a:t>
            </a:r>
          </a:p>
        </p:txBody>
      </p:sp>
      <p:sp>
        <p:nvSpPr>
          <p:cNvPr id="11" name="矩形 10">
            <a:extLst>
              <a:ext uri="{FF2B5EF4-FFF2-40B4-BE49-F238E27FC236}">
                <a16:creationId xmlns:a16="http://schemas.microsoft.com/office/drawing/2014/main" id="{7937A61C-A437-4415-8D6B-4ACD66C5A592}"/>
              </a:ext>
            </a:extLst>
          </p:cNvPr>
          <p:cNvSpPr/>
          <p:nvPr/>
        </p:nvSpPr>
        <p:spPr>
          <a:xfrm>
            <a:off x="930004" y="4708535"/>
            <a:ext cx="7859843" cy="369332"/>
          </a:xfrm>
          <a:prstGeom prst="rect">
            <a:avLst/>
          </a:prstGeom>
        </p:spPr>
        <p:txBody>
          <a:bodyPr wrap="square">
            <a:spAutoFit/>
          </a:bodyPr>
          <a:lstStyle/>
          <a:p>
            <a:r>
              <a:rPr lang="zh-CN" altLang="en-US" dirty="0"/>
              <a:t>一个公开函数，加上一个密钥产生一个固定长度的值并以此作为认证标识</a:t>
            </a:r>
          </a:p>
        </p:txBody>
      </p:sp>
      <p:sp>
        <p:nvSpPr>
          <p:cNvPr id="12" name="矩形 11">
            <a:extLst>
              <a:ext uri="{FF2B5EF4-FFF2-40B4-BE49-F238E27FC236}">
                <a16:creationId xmlns:a16="http://schemas.microsoft.com/office/drawing/2014/main" id="{86C604DA-ADA9-451E-8978-D55D37BCFF72}"/>
              </a:ext>
            </a:extLst>
          </p:cNvPr>
          <p:cNvSpPr/>
          <p:nvPr/>
        </p:nvSpPr>
        <p:spPr>
          <a:xfrm>
            <a:off x="930005" y="4225353"/>
            <a:ext cx="1697901" cy="369332"/>
          </a:xfrm>
          <a:prstGeom prst="rect">
            <a:avLst/>
          </a:prstGeom>
        </p:spPr>
        <p:txBody>
          <a:bodyPr wrap="none">
            <a:spAutoFit/>
          </a:bodyPr>
          <a:lstStyle/>
          <a:p>
            <a:r>
              <a:rPr lang="en-US" altLang="zh-CN" dirty="0">
                <a:ea typeface="宋体" panose="02010600030101010101" pitchFamily="2" charset="-122"/>
              </a:rPr>
              <a:t>2</a:t>
            </a:r>
            <a:r>
              <a:rPr lang="zh-CN" altLang="en-US" dirty="0">
                <a:ea typeface="宋体" panose="02010600030101010101" pitchFamily="2" charset="-122"/>
              </a:rPr>
              <a:t>、消息认证码</a:t>
            </a:r>
            <a:endParaRPr lang="zh-CN" altLang="en-US" dirty="0"/>
          </a:p>
        </p:txBody>
      </p:sp>
      <p:sp>
        <p:nvSpPr>
          <p:cNvPr id="14" name="矩形 13">
            <a:extLst>
              <a:ext uri="{FF2B5EF4-FFF2-40B4-BE49-F238E27FC236}">
                <a16:creationId xmlns:a16="http://schemas.microsoft.com/office/drawing/2014/main" id="{2057E394-0BBD-4437-835A-F73EB79DB936}"/>
              </a:ext>
            </a:extLst>
          </p:cNvPr>
          <p:cNvSpPr/>
          <p:nvPr/>
        </p:nvSpPr>
        <p:spPr>
          <a:xfrm>
            <a:off x="930004" y="5248275"/>
            <a:ext cx="1467068" cy="369332"/>
          </a:xfrm>
          <a:prstGeom prst="rect">
            <a:avLst/>
          </a:prstGeom>
        </p:spPr>
        <p:txBody>
          <a:bodyPr wrap="none">
            <a:spAutoFit/>
          </a:bodyPr>
          <a:lstStyle/>
          <a:p>
            <a:r>
              <a:rPr lang="en-US" altLang="zh-CN" dirty="0">
                <a:ea typeface="宋体" panose="02010600030101010101" pitchFamily="2" charset="-122"/>
              </a:rPr>
              <a:t>3</a:t>
            </a:r>
            <a:r>
              <a:rPr lang="zh-CN" altLang="en-US" dirty="0">
                <a:ea typeface="宋体" panose="02010600030101010101" pitchFamily="2" charset="-122"/>
              </a:rPr>
              <a:t>、散列函数</a:t>
            </a:r>
            <a:endParaRPr lang="zh-CN" altLang="en-US" dirty="0"/>
          </a:p>
        </p:txBody>
      </p:sp>
      <p:sp>
        <p:nvSpPr>
          <p:cNvPr id="15" name="矩形 14">
            <a:extLst>
              <a:ext uri="{FF2B5EF4-FFF2-40B4-BE49-F238E27FC236}">
                <a16:creationId xmlns:a16="http://schemas.microsoft.com/office/drawing/2014/main" id="{F0463D40-CB59-4C22-A02C-BDEDEFD71463}"/>
              </a:ext>
            </a:extLst>
          </p:cNvPr>
          <p:cNvSpPr/>
          <p:nvPr/>
        </p:nvSpPr>
        <p:spPr>
          <a:xfrm>
            <a:off x="930004" y="5674899"/>
            <a:ext cx="7859842" cy="646331"/>
          </a:xfrm>
          <a:prstGeom prst="rect">
            <a:avLst/>
          </a:prstGeom>
        </p:spPr>
        <p:txBody>
          <a:bodyPr wrap="square">
            <a:spAutoFit/>
          </a:bodyPr>
          <a:lstStyle/>
          <a:p>
            <a:r>
              <a:rPr lang="zh-CN" altLang="en-US" dirty="0">
                <a:ea typeface="宋体" panose="02010600030101010101" pitchFamily="2" charset="-122"/>
              </a:rPr>
              <a:t>一个</a:t>
            </a:r>
            <a:r>
              <a:rPr lang="zh-CN" altLang="en-US" dirty="0">
                <a:solidFill>
                  <a:schemeClr val="tx2"/>
                </a:solidFill>
                <a:ea typeface="宋体" panose="02010600030101010101" pitchFamily="2" charset="-122"/>
              </a:rPr>
              <a:t>公开函数，能够</a:t>
            </a:r>
            <a:r>
              <a:rPr lang="zh-CN" altLang="en-US" dirty="0">
                <a:ea typeface="宋体" panose="02010600030101010101" pitchFamily="2" charset="-122"/>
              </a:rPr>
              <a:t>将</a:t>
            </a:r>
            <a:r>
              <a:rPr lang="zh-CN" altLang="en-US" dirty="0">
                <a:solidFill>
                  <a:schemeClr val="tx2"/>
                </a:solidFill>
                <a:ea typeface="宋体" panose="02010600030101010101" pitchFamily="2" charset="-122"/>
              </a:rPr>
              <a:t>任意长度</a:t>
            </a:r>
            <a:r>
              <a:rPr lang="zh-CN" altLang="en-US" dirty="0">
                <a:ea typeface="宋体" panose="02010600030101010101" pitchFamily="2" charset="-122"/>
              </a:rPr>
              <a:t>的消息映射到一个</a:t>
            </a:r>
            <a:r>
              <a:rPr lang="zh-CN" altLang="en-US" dirty="0">
                <a:solidFill>
                  <a:schemeClr val="tx2"/>
                </a:solidFill>
                <a:ea typeface="宋体" panose="02010600030101010101" pitchFamily="2" charset="-122"/>
              </a:rPr>
              <a:t>固定长度</a:t>
            </a:r>
            <a:r>
              <a:rPr lang="zh-CN" altLang="en-US" dirty="0">
                <a:ea typeface="宋体" panose="02010600030101010101" pitchFamily="2" charset="-122"/>
              </a:rPr>
              <a:t>的散列值，以此作为认证标识</a:t>
            </a:r>
            <a:endParaRPr lang="zh-CN" altLang="en-US" dirty="0"/>
          </a:p>
        </p:txBody>
      </p:sp>
    </p:spTree>
    <p:extLst>
      <p:ext uri="{BB962C8B-B14F-4D97-AF65-F5344CB8AC3E}">
        <p14:creationId xmlns:p14="http://schemas.microsoft.com/office/powerpoint/2010/main" val="215486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268ACD5-884B-43C4-BEDD-FA6FF5766EB6}"/>
              </a:ext>
            </a:extLst>
          </p:cNvPr>
          <p:cNvSpPr txBox="1"/>
          <p:nvPr/>
        </p:nvSpPr>
        <p:spPr>
          <a:xfrm>
            <a:off x="930005" y="1321594"/>
            <a:ext cx="2048939" cy="369332"/>
          </a:xfrm>
          <a:prstGeom prst="rect">
            <a:avLst/>
          </a:prstGeom>
          <a:noFill/>
        </p:spPr>
        <p:txBody>
          <a:bodyPr wrap="square" rtlCol="0">
            <a:spAutoFit/>
          </a:bodyPr>
          <a:lstStyle/>
          <a:p>
            <a:r>
              <a:rPr lang="zh-CN" altLang="en-US" dirty="0"/>
              <a:t>二、消息认证码</a:t>
            </a:r>
          </a:p>
        </p:txBody>
      </p:sp>
      <p:sp>
        <p:nvSpPr>
          <p:cNvPr id="6" name="矩形 5">
            <a:extLst>
              <a:ext uri="{FF2B5EF4-FFF2-40B4-BE49-F238E27FC236}">
                <a16:creationId xmlns:a16="http://schemas.microsoft.com/office/drawing/2014/main" id="{F2A573B1-CF80-41DA-BDE4-4624A6DCE71E}"/>
              </a:ext>
            </a:extLst>
          </p:cNvPr>
          <p:cNvSpPr/>
          <p:nvPr/>
        </p:nvSpPr>
        <p:spPr>
          <a:xfrm>
            <a:off x="930005" y="1843206"/>
            <a:ext cx="7256733" cy="923330"/>
          </a:xfrm>
          <a:prstGeom prst="rect">
            <a:avLst/>
          </a:prstGeom>
        </p:spPr>
        <p:txBody>
          <a:bodyPr wrap="square">
            <a:spAutoFit/>
          </a:bodyPr>
          <a:lstStyle/>
          <a:p>
            <a:r>
              <a:rPr lang="zh-CN" altLang="en-US" dirty="0"/>
              <a:t>消息认证码（</a:t>
            </a:r>
            <a:r>
              <a:rPr lang="en-US" altLang="zh-CN" dirty="0"/>
              <a:t>Message Authentication Code</a:t>
            </a:r>
            <a:r>
              <a:rPr lang="zh-CN" altLang="en-US" dirty="0"/>
              <a:t>），或密码校验和</a:t>
            </a:r>
            <a:r>
              <a:rPr lang="en-US" altLang="zh-CN" dirty="0"/>
              <a:t>(cryptographic checksum)</a:t>
            </a:r>
            <a:r>
              <a:rPr lang="zh-CN" altLang="en-US" dirty="0"/>
              <a:t>，</a:t>
            </a:r>
            <a:r>
              <a:rPr lang="zh-CN" altLang="en-US" dirty="0">
                <a:latin typeface="+mn-ea"/>
              </a:rPr>
              <a:t>使用</a:t>
            </a:r>
            <a:r>
              <a:rPr lang="zh-CN" altLang="en-US" dirty="0">
                <a:solidFill>
                  <a:srgbClr val="C00000"/>
                </a:solidFill>
                <a:latin typeface="+mn-ea"/>
              </a:rPr>
              <a:t>一个双方共享的秘密密钥</a:t>
            </a:r>
            <a:r>
              <a:rPr lang="zh-CN" altLang="en-US" dirty="0">
                <a:latin typeface="+mn-ea"/>
              </a:rPr>
              <a:t>生成一个</a:t>
            </a:r>
            <a:r>
              <a:rPr lang="zh-CN" altLang="en-US" dirty="0">
                <a:solidFill>
                  <a:srgbClr val="C00000"/>
                </a:solidFill>
                <a:latin typeface="+mn-ea"/>
              </a:rPr>
              <a:t>固定大小的小数据块</a:t>
            </a:r>
            <a:r>
              <a:rPr lang="zh-CN" altLang="en-US" dirty="0">
                <a:latin typeface="+mn-ea"/>
              </a:rPr>
              <a:t>，称为</a:t>
            </a:r>
            <a:r>
              <a:rPr lang="en-US" altLang="zh-CN" dirty="0">
                <a:latin typeface="+mn-ea"/>
              </a:rPr>
              <a:t>MAC</a:t>
            </a:r>
            <a:r>
              <a:rPr lang="zh-CN" altLang="en-US" dirty="0">
                <a:latin typeface="+mn-ea"/>
              </a:rPr>
              <a:t>，并加入到消息中。</a:t>
            </a:r>
            <a:endParaRPr lang="zh-CN" altLang="en-US" dirty="0"/>
          </a:p>
        </p:txBody>
      </p:sp>
      <p:sp>
        <p:nvSpPr>
          <p:cNvPr id="7" name="矩形 6">
            <a:extLst>
              <a:ext uri="{FF2B5EF4-FFF2-40B4-BE49-F238E27FC236}">
                <a16:creationId xmlns:a16="http://schemas.microsoft.com/office/drawing/2014/main" id="{CBAEEB53-6108-4B31-90EE-5D8911E7EAC0}"/>
              </a:ext>
            </a:extLst>
          </p:cNvPr>
          <p:cNvSpPr/>
          <p:nvPr/>
        </p:nvSpPr>
        <p:spPr>
          <a:xfrm>
            <a:off x="934633" y="3903010"/>
            <a:ext cx="4801314" cy="369332"/>
          </a:xfrm>
          <a:prstGeom prst="rect">
            <a:avLst/>
          </a:prstGeom>
        </p:spPr>
        <p:txBody>
          <a:bodyPr wrap="none">
            <a:spAutoFit/>
          </a:bodyPr>
          <a:lstStyle/>
          <a:p>
            <a:r>
              <a:rPr lang="zh-CN" altLang="en-US" dirty="0">
                <a:latin typeface="+mn-ea"/>
              </a:rPr>
              <a:t>如果接收方计算的</a:t>
            </a:r>
            <a:r>
              <a:rPr lang="en-US" altLang="zh-CN" dirty="0">
                <a:latin typeface="+mn-ea"/>
              </a:rPr>
              <a:t>MAC</a:t>
            </a:r>
            <a:r>
              <a:rPr lang="zh-CN" altLang="en-US" dirty="0">
                <a:latin typeface="+mn-ea"/>
              </a:rPr>
              <a:t>与收到的</a:t>
            </a:r>
            <a:r>
              <a:rPr lang="en-US" altLang="zh-CN" dirty="0">
                <a:latin typeface="+mn-ea"/>
              </a:rPr>
              <a:t>MAC</a:t>
            </a:r>
            <a:r>
              <a:rPr lang="zh-CN" altLang="en-US" dirty="0">
                <a:latin typeface="+mn-ea"/>
              </a:rPr>
              <a:t>匹配，则：</a:t>
            </a:r>
          </a:p>
        </p:txBody>
      </p:sp>
      <p:sp>
        <p:nvSpPr>
          <p:cNvPr id="8" name="矩形 7">
            <a:extLst>
              <a:ext uri="{FF2B5EF4-FFF2-40B4-BE49-F238E27FC236}">
                <a16:creationId xmlns:a16="http://schemas.microsoft.com/office/drawing/2014/main" id="{E16C6261-0B92-403F-9D5B-964460FE31DF}"/>
              </a:ext>
            </a:extLst>
          </p:cNvPr>
          <p:cNvSpPr/>
          <p:nvPr/>
        </p:nvSpPr>
        <p:spPr>
          <a:xfrm>
            <a:off x="930005" y="4382744"/>
            <a:ext cx="6054066" cy="923330"/>
          </a:xfrm>
          <a:prstGeom prst="rect">
            <a:avLst/>
          </a:prstGeom>
        </p:spPr>
        <p:txBody>
          <a:bodyPr wrap="square">
            <a:spAutoFit/>
          </a:bodyPr>
          <a:lstStyle/>
          <a:p>
            <a:pPr marL="285750" lvl="1" indent="-285750">
              <a:buClr>
                <a:srgbClr val="C00000"/>
              </a:buClr>
              <a:buFont typeface="Wingdings" panose="05000000000000000000" pitchFamily="2" charset="2"/>
              <a:buChar char="q"/>
            </a:pPr>
            <a:r>
              <a:rPr lang="zh-CN" altLang="en-US" dirty="0">
                <a:latin typeface="+mn-ea"/>
              </a:rPr>
              <a:t>接收者可以确信消息</a:t>
            </a:r>
            <a:r>
              <a:rPr lang="en-US" altLang="zh-CN" dirty="0">
                <a:latin typeface="+mn-ea"/>
              </a:rPr>
              <a:t>M</a:t>
            </a:r>
            <a:r>
              <a:rPr lang="zh-CN" altLang="en-US" dirty="0">
                <a:latin typeface="+mn-ea"/>
              </a:rPr>
              <a:t>未被改变</a:t>
            </a:r>
          </a:p>
          <a:p>
            <a:pPr marL="285750" lvl="1" indent="-285750">
              <a:buClr>
                <a:srgbClr val="C00000"/>
              </a:buClr>
              <a:buFont typeface="Wingdings" panose="05000000000000000000" pitchFamily="2" charset="2"/>
              <a:buChar char="q"/>
            </a:pPr>
            <a:r>
              <a:rPr lang="zh-CN" altLang="en-US" dirty="0">
                <a:latin typeface="+mn-ea"/>
              </a:rPr>
              <a:t>接收者可以确信消息来自所声称的发送者</a:t>
            </a:r>
          </a:p>
          <a:p>
            <a:pPr marL="285750" lvl="1" indent="-285750">
              <a:buClr>
                <a:srgbClr val="C00000"/>
              </a:buClr>
              <a:buFont typeface="Wingdings" panose="05000000000000000000" pitchFamily="2" charset="2"/>
              <a:buChar char="q"/>
            </a:pPr>
            <a:r>
              <a:rPr lang="zh-CN" altLang="en-US" dirty="0">
                <a:latin typeface="+mn-ea"/>
              </a:rPr>
              <a:t>如果消息中含有序列号，则可以保证正确的消息顺序</a:t>
            </a:r>
          </a:p>
        </p:txBody>
      </p:sp>
      <p:sp>
        <p:nvSpPr>
          <p:cNvPr id="9" name="矩形 8">
            <a:extLst>
              <a:ext uri="{FF2B5EF4-FFF2-40B4-BE49-F238E27FC236}">
                <a16:creationId xmlns:a16="http://schemas.microsoft.com/office/drawing/2014/main" id="{614A024C-F13F-47EA-8E64-AAC184ACC58D}"/>
              </a:ext>
            </a:extLst>
          </p:cNvPr>
          <p:cNvSpPr/>
          <p:nvPr/>
        </p:nvSpPr>
        <p:spPr>
          <a:xfrm>
            <a:off x="930005" y="5459507"/>
            <a:ext cx="7256732" cy="646331"/>
          </a:xfrm>
          <a:prstGeom prst="rect">
            <a:avLst/>
          </a:prstGeom>
        </p:spPr>
        <p:txBody>
          <a:bodyPr wrap="square">
            <a:spAutoFit/>
          </a:bodyPr>
          <a:lstStyle/>
          <a:p>
            <a:r>
              <a:rPr lang="en-US" altLang="zh-CN" dirty="0"/>
              <a:t>MAC</a:t>
            </a:r>
            <a:r>
              <a:rPr lang="zh-CN" altLang="en-US" dirty="0"/>
              <a:t>函数类似于加密函数，但不需要可逆性。因此在数学上比加密算法被攻击的弱点要少。</a:t>
            </a:r>
          </a:p>
        </p:txBody>
      </p:sp>
      <p:sp>
        <p:nvSpPr>
          <p:cNvPr id="10" name="文本框 9">
            <a:extLst>
              <a:ext uri="{FF2B5EF4-FFF2-40B4-BE49-F238E27FC236}">
                <a16:creationId xmlns:a16="http://schemas.microsoft.com/office/drawing/2014/main" id="{52C36F93-70E4-48BD-B657-5E7BFEDA67F5}"/>
              </a:ext>
            </a:extLst>
          </p:cNvPr>
          <p:cNvSpPr txBox="1"/>
          <p:nvPr/>
        </p:nvSpPr>
        <p:spPr>
          <a:xfrm>
            <a:off x="3258455" y="300306"/>
            <a:ext cx="3099069" cy="523220"/>
          </a:xfrm>
          <a:prstGeom prst="rect">
            <a:avLst/>
          </a:prstGeom>
          <a:noFill/>
        </p:spPr>
        <p:txBody>
          <a:bodyPr wrap="square" rtlCol="0">
            <a:spAutoFit/>
          </a:bodyPr>
          <a:lstStyle/>
          <a:p>
            <a:r>
              <a:rPr lang="en-US" altLang="zh-CN" sz="2800" dirty="0">
                <a:latin typeface="+mn-ea"/>
              </a:rPr>
              <a:t>4.2 </a:t>
            </a:r>
            <a:r>
              <a:rPr lang="zh-CN" altLang="en-US" sz="2800" dirty="0">
                <a:latin typeface="+mn-ea"/>
              </a:rPr>
              <a:t>消息认证技术</a:t>
            </a:r>
          </a:p>
        </p:txBody>
      </p:sp>
      <p:sp>
        <p:nvSpPr>
          <p:cNvPr id="11" name="矩形 10">
            <a:extLst>
              <a:ext uri="{FF2B5EF4-FFF2-40B4-BE49-F238E27FC236}">
                <a16:creationId xmlns:a16="http://schemas.microsoft.com/office/drawing/2014/main" id="{2414BE48-6327-45F7-BBAC-7CCA43630055}"/>
              </a:ext>
            </a:extLst>
          </p:cNvPr>
          <p:cNvSpPr/>
          <p:nvPr/>
        </p:nvSpPr>
        <p:spPr>
          <a:xfrm>
            <a:off x="930004" y="3318866"/>
            <a:ext cx="6628083" cy="369332"/>
          </a:xfrm>
          <a:prstGeom prst="rect">
            <a:avLst/>
          </a:prstGeom>
        </p:spPr>
        <p:txBody>
          <a:bodyPr wrap="square">
            <a:spAutoFit/>
          </a:bodyPr>
          <a:lstStyle/>
          <a:p>
            <a:r>
              <a:rPr lang="zh-CN" altLang="en-US" dirty="0"/>
              <a:t>若用户</a:t>
            </a:r>
            <a:r>
              <a:rPr lang="en-US" altLang="zh-CN" dirty="0"/>
              <a:t>A</a:t>
            </a:r>
            <a:r>
              <a:rPr lang="zh-CN" altLang="en-US" dirty="0"/>
              <a:t>和用户</a:t>
            </a:r>
            <a:r>
              <a:rPr lang="en-US" altLang="zh-CN" dirty="0"/>
              <a:t>B</a:t>
            </a:r>
            <a:r>
              <a:rPr lang="zh-CN" altLang="en-US" dirty="0"/>
              <a:t>共享密钥</a:t>
            </a:r>
            <a:r>
              <a:rPr lang="en-US" altLang="zh-CN" dirty="0"/>
              <a:t>K</a:t>
            </a:r>
            <a:r>
              <a:rPr lang="zh-CN" altLang="en-US" dirty="0"/>
              <a:t>，对于消息</a:t>
            </a:r>
            <a:r>
              <a:rPr lang="en-US" altLang="zh-CN" dirty="0"/>
              <a:t>M</a:t>
            </a:r>
            <a:r>
              <a:rPr lang="zh-CN" altLang="en-US" dirty="0"/>
              <a:t>，有： </a:t>
            </a:r>
            <a:r>
              <a:rPr lang="en-US" altLang="zh-CN" dirty="0"/>
              <a:t>MAC=C</a:t>
            </a:r>
            <a:r>
              <a:rPr lang="en-US" altLang="zh-CN" baseline="-25000" dirty="0"/>
              <a:t>K</a:t>
            </a:r>
            <a:r>
              <a:rPr lang="en-US" altLang="zh-CN" dirty="0"/>
              <a:t>(M)</a:t>
            </a:r>
          </a:p>
        </p:txBody>
      </p:sp>
      <p:sp>
        <p:nvSpPr>
          <p:cNvPr id="12" name="矩形 11">
            <a:extLst>
              <a:ext uri="{FF2B5EF4-FFF2-40B4-BE49-F238E27FC236}">
                <a16:creationId xmlns:a16="http://schemas.microsoft.com/office/drawing/2014/main" id="{A06C46F4-4F38-4E30-939C-38D5D27F75EC}"/>
              </a:ext>
            </a:extLst>
          </p:cNvPr>
          <p:cNvSpPr/>
          <p:nvPr/>
        </p:nvSpPr>
        <p:spPr>
          <a:xfrm>
            <a:off x="930004" y="2842128"/>
            <a:ext cx="1576072" cy="369332"/>
          </a:xfrm>
          <a:prstGeom prst="rect">
            <a:avLst/>
          </a:prstGeom>
        </p:spPr>
        <p:txBody>
          <a:bodyPr wrap="none">
            <a:spAutoFit/>
          </a:bodyPr>
          <a:lstStyle/>
          <a:p>
            <a:r>
              <a:rPr lang="en-US" altLang="zh-CN" dirty="0"/>
              <a:t>1</a:t>
            </a:r>
            <a:r>
              <a:rPr lang="zh-CN" altLang="en-US" dirty="0"/>
              <a:t>、</a:t>
            </a:r>
            <a:r>
              <a:rPr lang="en-US" altLang="zh-CN" dirty="0"/>
              <a:t>MAC</a:t>
            </a:r>
            <a:r>
              <a:rPr lang="zh-CN" altLang="en-US" dirty="0"/>
              <a:t>函数</a:t>
            </a:r>
          </a:p>
        </p:txBody>
      </p:sp>
    </p:spTree>
    <p:extLst>
      <p:ext uri="{BB962C8B-B14F-4D97-AF65-F5344CB8AC3E}">
        <p14:creationId xmlns:p14="http://schemas.microsoft.com/office/powerpoint/2010/main" val="955174002"/>
      </p:ext>
    </p:extLst>
  </p:cSld>
  <p:clrMapOvr>
    <a:masterClrMapping/>
  </p:clrMapOvr>
</p:sld>
</file>

<file path=ppt/theme/theme1.xml><?xml version="1.0" encoding="utf-8"?>
<a:theme xmlns:a="http://schemas.openxmlformats.org/drawingml/2006/main" name="丝状">
  <a:themeElements>
    <a:clrScheme name="丝状">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丝状">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丝状">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42576</TotalTime>
  <Words>6007</Words>
  <Application>Microsoft Office PowerPoint</Application>
  <PresentationFormat>On-screen Show (4:3)</PresentationFormat>
  <Paragraphs>684</Paragraphs>
  <Slides>65</Slides>
  <Notes>0</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65</vt:i4>
      </vt:variant>
    </vt:vector>
  </HeadingPairs>
  <TitlesOfParts>
    <vt:vector size="79" baseType="lpstr">
      <vt:lpstr>Arial Unicode MS</vt:lpstr>
      <vt:lpstr>Batang</vt:lpstr>
      <vt:lpstr>幼圆</vt:lpstr>
      <vt:lpstr>黑体</vt:lpstr>
      <vt:lpstr>Arial</vt:lpstr>
      <vt:lpstr>Calibri</vt:lpstr>
      <vt:lpstr>Century Gothic</vt:lpstr>
      <vt:lpstr>Times</vt:lpstr>
      <vt:lpstr>Times New Roman</vt:lpstr>
      <vt:lpstr>Verdana</vt:lpstr>
      <vt:lpstr>Wingdings</vt:lpstr>
      <vt:lpstr>Wingdings 3</vt:lpstr>
      <vt:lpstr>丝状</vt:lpstr>
      <vt:lpstr>Visio</vt:lpstr>
      <vt:lpstr>PowerPoint Presentation</vt:lpstr>
      <vt:lpstr>课程内容</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防火墙和入侵检测</dc:title>
  <dc:creator>James</dc:creator>
  <cp:lastModifiedBy>WH FLY</cp:lastModifiedBy>
  <cp:revision>1802</cp:revision>
  <dcterms:created xsi:type="dcterms:W3CDTF">2013-07-30T16:10:11Z</dcterms:created>
  <dcterms:modified xsi:type="dcterms:W3CDTF">2020-12-29T03:35:36Z</dcterms:modified>
</cp:coreProperties>
</file>